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52"/>
  </p:notesMasterIdLst>
  <p:sldIdLst>
    <p:sldId id="256" r:id="rId2"/>
    <p:sldId id="295" r:id="rId3"/>
    <p:sldId id="304" r:id="rId4"/>
    <p:sldId id="305" r:id="rId5"/>
    <p:sldId id="306" r:id="rId6"/>
    <p:sldId id="307" r:id="rId7"/>
    <p:sldId id="308" r:id="rId8"/>
    <p:sldId id="309" r:id="rId9"/>
    <p:sldId id="310" r:id="rId10"/>
    <p:sldId id="311" r:id="rId11"/>
    <p:sldId id="312" r:id="rId12"/>
    <p:sldId id="313" r:id="rId13"/>
    <p:sldId id="297" r:id="rId14"/>
    <p:sldId id="299" r:id="rId15"/>
    <p:sldId id="302" r:id="rId16"/>
    <p:sldId id="314" r:id="rId17"/>
    <p:sldId id="315" r:id="rId18"/>
    <p:sldId id="323" r:id="rId19"/>
    <p:sldId id="324" r:id="rId20"/>
    <p:sldId id="325" r:id="rId21"/>
    <p:sldId id="316" r:id="rId22"/>
    <p:sldId id="317" r:id="rId23"/>
    <p:sldId id="318" r:id="rId24"/>
    <p:sldId id="319" r:id="rId25"/>
    <p:sldId id="320" r:id="rId26"/>
    <p:sldId id="321" r:id="rId27"/>
    <p:sldId id="286" r:id="rId28"/>
    <p:sldId id="322" r:id="rId29"/>
    <p:sldId id="288" r:id="rId30"/>
    <p:sldId id="289" r:id="rId31"/>
    <p:sldId id="290" r:id="rId32"/>
    <p:sldId id="291" r:id="rId33"/>
    <p:sldId id="292" r:id="rId34"/>
    <p:sldId id="293" r:id="rId35"/>
    <p:sldId id="258" r:id="rId36"/>
    <p:sldId id="257" r:id="rId37"/>
    <p:sldId id="259" r:id="rId38"/>
    <p:sldId id="260" r:id="rId39"/>
    <p:sldId id="261" r:id="rId40"/>
    <p:sldId id="262" r:id="rId41"/>
    <p:sldId id="263" r:id="rId42"/>
    <p:sldId id="264" r:id="rId43"/>
    <p:sldId id="266" r:id="rId44"/>
    <p:sldId id="267" r:id="rId45"/>
    <p:sldId id="268" r:id="rId46"/>
    <p:sldId id="269" r:id="rId47"/>
    <p:sldId id="270" r:id="rId48"/>
    <p:sldId id="280" r:id="rId49"/>
    <p:sldId id="326" r:id="rId50"/>
    <p:sldId id="283"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380"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3B26EB-EEDD-4744-A971-BEB84975F0C3}" type="datetimeFigureOut">
              <a:rPr lang="en-US" smtClean="0"/>
              <a:pPr/>
              <a:t>11/25/2013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94EABD-D992-4373-B62E-B0CF54FD4FA2}" type="slidenum">
              <a:rPr lang="en-US" smtClean="0"/>
              <a:pPr/>
              <a:t>‹#›</a:t>
            </a:fld>
            <a:endParaRPr lang="en-US"/>
          </a:p>
        </p:txBody>
      </p:sp>
    </p:spTree>
    <p:extLst>
      <p:ext uri="{BB962C8B-B14F-4D97-AF65-F5344CB8AC3E}">
        <p14:creationId xmlns:p14="http://schemas.microsoft.com/office/powerpoint/2010/main" val="1307179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EBBF4A-2457-4F2F-BCDB-B9A91C4AD340}" type="slidenum">
              <a:rPr lang="en-US"/>
              <a:pPr/>
              <a:t>17</a:t>
            </a:fld>
            <a:endParaRPr lang="en-US"/>
          </a:p>
        </p:txBody>
      </p:sp>
      <p:sp>
        <p:nvSpPr>
          <p:cNvPr id="73730" name="Rectangle 2"/>
          <p:cNvSpPr>
            <a:spLocks noGrp="1" noRot="1" noChangeAspect="1" noChangeArrowheads="1" noTextEdit="1"/>
          </p:cNvSpPr>
          <p:nvPr>
            <p:ph type="sldImg"/>
          </p:nvPr>
        </p:nvSpPr>
        <p:spPr>
          <a:xfrm>
            <a:off x="1150938" y="690563"/>
            <a:ext cx="4557712" cy="3417887"/>
          </a:xfrm>
          <a:ln/>
        </p:spPr>
      </p:sp>
      <p:sp>
        <p:nvSpPr>
          <p:cNvPr id="73731" name="Rectangle 3"/>
          <p:cNvSpPr>
            <a:spLocks noGrp="1" noChangeArrowheads="1"/>
          </p:cNvSpPr>
          <p:nvPr>
            <p:ph type="body" idx="1"/>
          </p:nvPr>
        </p:nvSpPr>
        <p:spPr>
          <a:xfrm>
            <a:off x="914400" y="4341813"/>
            <a:ext cx="5029200" cy="4116387"/>
          </a:xfrm>
        </p:spPr>
        <p:txBody>
          <a:bodyPr/>
          <a:lstStyle/>
          <a:p>
            <a:pPr lvl="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CC3754-6DA5-474D-8836-215F55BECD96}" type="slidenum">
              <a:rPr lang="en-US"/>
              <a:pPr/>
              <a:t>28</a:t>
            </a:fld>
            <a:endParaRPr lang="en-US"/>
          </a:p>
        </p:txBody>
      </p:sp>
      <p:sp>
        <p:nvSpPr>
          <p:cNvPr id="96258" name="Rectangle 2"/>
          <p:cNvSpPr>
            <a:spLocks noGrp="1" noRot="1" noChangeAspect="1" noChangeArrowheads="1" noTextEdit="1"/>
          </p:cNvSpPr>
          <p:nvPr>
            <p:ph type="sldImg"/>
          </p:nvPr>
        </p:nvSpPr>
        <p:spPr>
          <a:xfrm>
            <a:off x="1150938" y="690563"/>
            <a:ext cx="4557712" cy="3417887"/>
          </a:xfrm>
          <a:ln/>
        </p:spPr>
      </p:sp>
      <p:sp>
        <p:nvSpPr>
          <p:cNvPr id="96259" name="Rectangle 3"/>
          <p:cNvSpPr>
            <a:spLocks noGrp="1" noChangeArrowheads="1"/>
          </p:cNvSpPr>
          <p:nvPr>
            <p:ph type="body" idx="1"/>
          </p:nvPr>
        </p:nvSpPr>
        <p:spPr>
          <a:xfrm>
            <a:off x="914400" y="4341813"/>
            <a:ext cx="5029200" cy="4116387"/>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9584EC-5906-41CA-B59B-83EE76544EBA}" type="slidenum">
              <a:rPr lang="en-US"/>
              <a:pPr/>
              <a:t>19</a:t>
            </a:fld>
            <a:endParaRPr lang="en-US"/>
          </a:p>
        </p:txBody>
      </p:sp>
      <p:sp>
        <p:nvSpPr>
          <p:cNvPr id="75778" name="Rectangle 2"/>
          <p:cNvSpPr>
            <a:spLocks noGrp="1" noRot="1" noChangeAspect="1" noChangeArrowheads="1" noTextEdit="1"/>
          </p:cNvSpPr>
          <p:nvPr>
            <p:ph type="sldImg"/>
          </p:nvPr>
        </p:nvSpPr>
        <p:spPr>
          <a:xfrm>
            <a:off x="1150938" y="690563"/>
            <a:ext cx="4557712" cy="3417887"/>
          </a:xfrm>
          <a:ln/>
        </p:spPr>
      </p:sp>
      <p:sp>
        <p:nvSpPr>
          <p:cNvPr id="75779" name="Rectangle 3"/>
          <p:cNvSpPr>
            <a:spLocks noGrp="1" noChangeArrowheads="1"/>
          </p:cNvSpPr>
          <p:nvPr>
            <p:ph type="body" idx="1"/>
          </p:nvPr>
        </p:nvSpPr>
        <p:spPr>
          <a:xfrm>
            <a:off x="914400" y="4341813"/>
            <a:ext cx="5029200" cy="4116387"/>
          </a:xfrm>
        </p:spPr>
        <p:txBody>
          <a:bodyPr/>
          <a:lstStyle/>
          <a:p>
            <a:pPr lvl="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09F43A-75B6-4EA9-B743-14DAE799CC4B}" type="slidenum">
              <a:rPr lang="en-US"/>
              <a:pPr/>
              <a:t>20</a:t>
            </a:fld>
            <a:endParaRPr lang="en-US"/>
          </a:p>
        </p:txBody>
      </p:sp>
      <p:sp>
        <p:nvSpPr>
          <p:cNvPr id="77826" name="Rectangle 2"/>
          <p:cNvSpPr>
            <a:spLocks noGrp="1" noRot="1" noChangeAspect="1" noChangeArrowheads="1" noTextEdit="1"/>
          </p:cNvSpPr>
          <p:nvPr>
            <p:ph type="sldImg"/>
          </p:nvPr>
        </p:nvSpPr>
        <p:spPr>
          <a:xfrm>
            <a:off x="1150938" y="690563"/>
            <a:ext cx="4557712" cy="3417887"/>
          </a:xfrm>
          <a:ln/>
        </p:spPr>
      </p:sp>
      <p:sp>
        <p:nvSpPr>
          <p:cNvPr id="77827" name="Rectangle 3"/>
          <p:cNvSpPr>
            <a:spLocks noGrp="1" noChangeArrowheads="1"/>
          </p:cNvSpPr>
          <p:nvPr>
            <p:ph type="body" idx="1"/>
          </p:nvPr>
        </p:nvSpPr>
        <p:spPr>
          <a:xfrm>
            <a:off x="914400" y="4341813"/>
            <a:ext cx="5029200" cy="4116387"/>
          </a:xfrm>
        </p:spPr>
        <p:txBody>
          <a:bodyPr/>
          <a:lstStyle/>
          <a:p>
            <a:pPr lvl="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6258C8-D75C-476B-8317-B2A6252698D7}" type="slidenum">
              <a:rPr lang="en-US"/>
              <a:pPr/>
              <a:t>21</a:t>
            </a:fld>
            <a:endParaRPr lang="en-US"/>
          </a:p>
        </p:txBody>
      </p:sp>
      <p:sp>
        <p:nvSpPr>
          <p:cNvPr id="79874" name="Rectangle 2"/>
          <p:cNvSpPr>
            <a:spLocks noGrp="1" noRot="1" noChangeAspect="1" noChangeArrowheads="1" noTextEdit="1"/>
          </p:cNvSpPr>
          <p:nvPr>
            <p:ph type="sldImg"/>
          </p:nvPr>
        </p:nvSpPr>
        <p:spPr>
          <a:xfrm>
            <a:off x="1150938" y="690563"/>
            <a:ext cx="4557712" cy="3417887"/>
          </a:xfrm>
          <a:ln/>
        </p:spPr>
      </p:sp>
      <p:sp>
        <p:nvSpPr>
          <p:cNvPr id="79875" name="Rectangle 3"/>
          <p:cNvSpPr>
            <a:spLocks noGrp="1" noChangeArrowheads="1"/>
          </p:cNvSpPr>
          <p:nvPr>
            <p:ph type="body" idx="1"/>
          </p:nvPr>
        </p:nvSpPr>
        <p:spPr>
          <a:xfrm>
            <a:off x="914400" y="4341813"/>
            <a:ext cx="5029200" cy="4116387"/>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303476-F242-4B01-B916-E2B7D6DE07C2}" type="slidenum">
              <a:rPr lang="en-US"/>
              <a:pPr/>
              <a:t>22</a:t>
            </a:fld>
            <a:endParaRPr lang="en-US"/>
          </a:p>
        </p:txBody>
      </p:sp>
      <p:sp>
        <p:nvSpPr>
          <p:cNvPr id="83970" name="Rectangle 2"/>
          <p:cNvSpPr>
            <a:spLocks noGrp="1" noRot="1" noChangeAspect="1" noChangeArrowheads="1" noTextEdit="1"/>
          </p:cNvSpPr>
          <p:nvPr>
            <p:ph type="sldImg"/>
          </p:nvPr>
        </p:nvSpPr>
        <p:spPr>
          <a:xfrm>
            <a:off x="1150938" y="690563"/>
            <a:ext cx="4557712" cy="3417887"/>
          </a:xfrm>
          <a:ln/>
        </p:spPr>
      </p:sp>
      <p:sp>
        <p:nvSpPr>
          <p:cNvPr id="83971" name="Rectangle 3"/>
          <p:cNvSpPr>
            <a:spLocks noGrp="1" noChangeArrowheads="1"/>
          </p:cNvSpPr>
          <p:nvPr>
            <p:ph type="body" idx="1"/>
          </p:nvPr>
        </p:nvSpPr>
        <p:spPr>
          <a:xfrm>
            <a:off x="914400" y="4341813"/>
            <a:ext cx="5029200" cy="4116387"/>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BE23F5-C62E-4646-8644-7ABDDDC703AB}" type="slidenum">
              <a:rPr lang="en-US"/>
              <a:pPr/>
              <a:t>23</a:t>
            </a:fld>
            <a:endParaRPr lang="en-US"/>
          </a:p>
        </p:txBody>
      </p:sp>
      <p:sp>
        <p:nvSpPr>
          <p:cNvPr id="86018" name="Rectangle 2"/>
          <p:cNvSpPr>
            <a:spLocks noGrp="1" noRot="1" noChangeAspect="1" noChangeArrowheads="1" noTextEdit="1"/>
          </p:cNvSpPr>
          <p:nvPr>
            <p:ph type="sldImg"/>
          </p:nvPr>
        </p:nvSpPr>
        <p:spPr>
          <a:xfrm>
            <a:off x="1150938" y="690563"/>
            <a:ext cx="4557712" cy="3417887"/>
          </a:xfrm>
          <a:ln/>
        </p:spPr>
      </p:sp>
      <p:sp>
        <p:nvSpPr>
          <p:cNvPr id="86019" name="Rectangle 3"/>
          <p:cNvSpPr>
            <a:spLocks noGrp="1" noChangeArrowheads="1"/>
          </p:cNvSpPr>
          <p:nvPr>
            <p:ph type="body" idx="1"/>
          </p:nvPr>
        </p:nvSpPr>
        <p:spPr>
          <a:xfrm>
            <a:off x="914400" y="4341813"/>
            <a:ext cx="5029200" cy="4116387"/>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B2718-CD67-4FBF-BBDE-12648F1598E8}" type="slidenum">
              <a:rPr lang="en-US"/>
              <a:pPr/>
              <a:t>24</a:t>
            </a:fld>
            <a:endParaRPr lang="en-US"/>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4182C8-B9F5-48B6-AD8F-DDC49E332D63}" type="slidenum">
              <a:rPr lang="en-US"/>
              <a:pPr/>
              <a:t>25</a:t>
            </a:fld>
            <a:endParaRPr lang="en-US"/>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8D755D-6E0D-43CC-B2A1-8C7ED02F6E31}" type="slidenum">
              <a:rPr lang="en-US"/>
              <a:pPr/>
              <a:t>26</a:t>
            </a:fld>
            <a:endParaRPr lang="en-US"/>
          </a:p>
        </p:txBody>
      </p:sp>
      <p:sp>
        <p:nvSpPr>
          <p:cNvPr id="90114" name="Rectangle 2"/>
          <p:cNvSpPr>
            <a:spLocks noGrp="1" noRot="1" noChangeAspect="1" noChangeArrowheads="1" noTextEdit="1"/>
          </p:cNvSpPr>
          <p:nvPr>
            <p:ph type="sldImg"/>
          </p:nvPr>
        </p:nvSpPr>
        <p:spPr>
          <a:xfrm>
            <a:off x="1150938" y="690563"/>
            <a:ext cx="4557712" cy="3417887"/>
          </a:xfrm>
          <a:ln/>
        </p:spPr>
      </p:sp>
      <p:sp>
        <p:nvSpPr>
          <p:cNvPr id="90115" name="Rectangle 3"/>
          <p:cNvSpPr>
            <a:spLocks noGrp="1" noChangeArrowheads="1"/>
          </p:cNvSpPr>
          <p:nvPr>
            <p:ph type="body" idx="1"/>
          </p:nvPr>
        </p:nvSpPr>
        <p:spPr>
          <a:xfrm>
            <a:off x="914400" y="4341813"/>
            <a:ext cx="5029200" cy="4116387"/>
          </a:xfrm>
        </p:spPr>
        <p:txBody>
          <a:bodyPr/>
          <a:lstStyle/>
          <a:p>
            <a:pPr lvl="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5CA3ECB-4A95-4618-8131-A2EB39061D46}" type="datetime1">
              <a:rPr lang="en-US" smtClean="0"/>
              <a:pPr/>
              <a:t>11/25/2013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11A63F2-8649-4027-B2E7-23778581D6E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E2CB50-DB11-4ADE-9BD8-4E7C6D930239}" type="datetime1">
              <a:rPr lang="en-US" smtClean="0"/>
              <a:pPr/>
              <a:t>11/25/2013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A63F2-8649-4027-B2E7-23778581D6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1DF140-7325-47DF-AC40-402D9CEA2443}" type="datetime1">
              <a:rPr lang="en-US" smtClean="0"/>
              <a:pPr/>
              <a:t>11/25/2013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A63F2-8649-4027-B2E7-23778581D6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F258D2D-4FC6-4F3D-BA79-6E7F9F183CF1}" type="datetime1">
              <a:rPr lang="en-US" smtClean="0"/>
              <a:pPr/>
              <a:t>11/25/2013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A63F2-8649-4027-B2E7-23778581D6E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C45A390-3CE9-4663-ADA1-86C72BA8E9C2}" type="datetime1">
              <a:rPr lang="en-US" smtClean="0"/>
              <a:pPr/>
              <a:t>11/25/2013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11A63F2-8649-4027-B2E7-23778581D6E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9C90407-B6FE-450B-9DE1-270198B703F7}" type="datetime1">
              <a:rPr lang="en-US" smtClean="0"/>
              <a:pPr/>
              <a:t>11/25/2013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A63F2-8649-4027-B2E7-23778581D6E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FE57B24-8BD3-4274-995B-FA0053F5BD2A}" type="datetime1">
              <a:rPr lang="en-US" smtClean="0"/>
              <a:pPr/>
              <a:t>11/25/2013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A63F2-8649-4027-B2E7-23778581D6E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931343-FC5D-40AD-934E-18F54BE4E455}" type="datetime1">
              <a:rPr lang="en-US" smtClean="0"/>
              <a:pPr/>
              <a:t>11/25/2013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A63F2-8649-4027-B2E7-23778581D6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B7417-6575-465C-9CA1-DC3987EEA6AB}" type="datetime1">
              <a:rPr lang="en-US" smtClean="0"/>
              <a:pPr/>
              <a:t>11/25/2013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1A63F2-8649-4027-B2E7-23778581D6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C1F1EB1-734A-4846-962C-DABECAA904B7}" type="datetime1">
              <a:rPr lang="en-US" smtClean="0"/>
              <a:pPr/>
              <a:t>11/25/2013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A63F2-8649-4027-B2E7-23778581D6E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6EBA092-489E-45DB-BFDB-8DE9994E25C8}" type="datetime1">
              <a:rPr lang="en-US" smtClean="0"/>
              <a:pPr/>
              <a:t>11/25/2013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311A63F2-8649-4027-B2E7-23778581D6E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33A5B17-BCEA-4A3A-80F0-B4FAFBD3E578}" type="datetime1">
              <a:rPr lang="en-US" smtClean="0"/>
              <a:pPr/>
              <a:t>11/25/2013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11A63F2-8649-4027-B2E7-23778581D6E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3600" b="1" dirty="0" smtClean="0">
                <a:solidFill>
                  <a:srgbClr val="002060"/>
                </a:solidFill>
              </a:rPr>
              <a:t>Dr. Manish Pokharel</a:t>
            </a:r>
            <a:endParaRPr lang="en-US" sz="3600" b="1" dirty="0">
              <a:solidFill>
                <a:srgbClr val="002060"/>
              </a:solidFill>
            </a:endParaRPr>
          </a:p>
        </p:txBody>
      </p:sp>
      <p:sp>
        <p:nvSpPr>
          <p:cNvPr id="4" name="Date Placeholder 3"/>
          <p:cNvSpPr>
            <a:spLocks noGrp="1"/>
          </p:cNvSpPr>
          <p:nvPr>
            <p:ph type="dt" sz="half" idx="10"/>
          </p:nvPr>
        </p:nvSpPr>
        <p:spPr/>
        <p:txBody>
          <a:bodyPr/>
          <a:lstStyle/>
          <a:p>
            <a:fld id="{ED0114C8-F73B-4ED3-A95C-A856A073A8CB}" type="datetime1">
              <a:rPr lang="en-US" smtClean="0"/>
              <a:pPr/>
              <a:t>11/25/2013</a:t>
            </a:fld>
            <a:endParaRPr lang="en-US"/>
          </a:p>
        </p:txBody>
      </p:sp>
      <p:sp>
        <p:nvSpPr>
          <p:cNvPr id="5" name="Slide Number Placeholder 4"/>
          <p:cNvSpPr>
            <a:spLocks noGrp="1"/>
          </p:cNvSpPr>
          <p:nvPr>
            <p:ph type="sldNum" sz="quarter" idx="12"/>
          </p:nvPr>
        </p:nvSpPr>
        <p:spPr/>
        <p:txBody>
          <a:bodyPr/>
          <a:lstStyle/>
          <a:p>
            <a:fld id="{311A63F2-8649-4027-B2E7-23778581D6EB}" type="slidenum">
              <a:rPr lang="en-US" smtClean="0"/>
              <a:pPr/>
              <a:t>1</a:t>
            </a:fld>
            <a:endParaRPr lang="en-US"/>
          </a:p>
        </p:txBody>
      </p:sp>
      <p:sp>
        <p:nvSpPr>
          <p:cNvPr id="2" name="Title 1"/>
          <p:cNvSpPr>
            <a:spLocks noGrp="1"/>
          </p:cNvSpPr>
          <p:nvPr>
            <p:ph type="ctrTitle"/>
          </p:nvPr>
        </p:nvSpPr>
        <p:spPr/>
        <p:txBody>
          <a:bodyPr/>
          <a:lstStyle/>
          <a:p>
            <a:r>
              <a:rPr lang="en-US" dirty="0" smtClean="0"/>
              <a:t>System Analysis and Design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Course Contents…</a:t>
            </a:r>
            <a:endParaRPr lang="en-US" dirty="0"/>
          </a:p>
        </p:txBody>
      </p:sp>
      <p:sp>
        <p:nvSpPr>
          <p:cNvPr id="3" name="Date Placeholder 2"/>
          <p:cNvSpPr>
            <a:spLocks noGrp="1"/>
          </p:cNvSpPr>
          <p:nvPr>
            <p:ph type="dt" sz="half" idx="10"/>
          </p:nvPr>
        </p:nvSpPr>
        <p:spPr/>
        <p:txBody>
          <a:bodyPr/>
          <a:lstStyle/>
          <a:p>
            <a:fld id="{FF258D2D-4FC6-4F3D-BA79-6E7F9F183CF1}" type="datetime1">
              <a:rPr lang="en-US" smtClean="0"/>
              <a:pPr/>
              <a:t>11/25/2013</a:t>
            </a:fld>
            <a:endParaRPr lang="en-US"/>
          </a:p>
        </p:txBody>
      </p:sp>
      <p:sp>
        <p:nvSpPr>
          <p:cNvPr id="4" name="Slide Number Placeholder 3"/>
          <p:cNvSpPr>
            <a:spLocks noGrp="1"/>
          </p:cNvSpPr>
          <p:nvPr>
            <p:ph type="sldNum" sz="quarter" idx="12"/>
          </p:nvPr>
        </p:nvSpPr>
        <p:spPr/>
        <p:txBody>
          <a:bodyPr/>
          <a:lstStyle/>
          <a:p>
            <a:fld id="{311A63F2-8649-4027-B2E7-23778581D6EB}" type="slidenum">
              <a:rPr lang="en-US" smtClean="0"/>
              <a:pPr/>
              <a:t>10</a:t>
            </a:fld>
            <a:endParaRPr lang="en-US"/>
          </a:p>
        </p:txBody>
      </p:sp>
      <p:sp>
        <p:nvSpPr>
          <p:cNvPr id="5" name="Content Placeholder 4"/>
          <p:cNvSpPr>
            <a:spLocks noGrp="1"/>
          </p:cNvSpPr>
          <p:nvPr>
            <p:ph sz="quarter" idx="1"/>
          </p:nvPr>
        </p:nvSpPr>
        <p:spPr/>
        <p:txBody>
          <a:bodyPr/>
          <a:lstStyle/>
          <a:p>
            <a:r>
              <a:rPr lang="en-US" sz="2400" b="1" dirty="0" smtClean="0"/>
              <a:t>Chapter 8: Quality Assurance: Reviews, Walkthroughs and inspections    </a:t>
            </a:r>
            <a:endParaRPr lang="en-US" sz="2400" dirty="0" smtClean="0"/>
          </a:p>
          <a:p>
            <a:pPr lvl="0"/>
            <a:r>
              <a:rPr lang="en-US" sz="2400" dirty="0" smtClean="0"/>
              <a:t>Introduction</a:t>
            </a:r>
          </a:p>
          <a:p>
            <a:pPr lvl="0"/>
            <a:r>
              <a:rPr lang="en-US" sz="2400" dirty="0" smtClean="0"/>
              <a:t>Implementing quality assurance</a:t>
            </a:r>
          </a:p>
          <a:p>
            <a:pPr lvl="0"/>
            <a:r>
              <a:rPr lang="en-US" sz="2400" dirty="0" smtClean="0"/>
              <a:t>Inspections</a:t>
            </a:r>
          </a:p>
          <a:p>
            <a:pPr lvl="0"/>
            <a:r>
              <a:rPr lang="en-US" sz="2400" dirty="0" smtClean="0"/>
              <a:t>Walkthroughs</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Course Contents…</a:t>
            </a:r>
            <a:endParaRPr lang="en-US" dirty="0"/>
          </a:p>
        </p:txBody>
      </p:sp>
      <p:sp>
        <p:nvSpPr>
          <p:cNvPr id="3" name="Date Placeholder 2"/>
          <p:cNvSpPr>
            <a:spLocks noGrp="1"/>
          </p:cNvSpPr>
          <p:nvPr>
            <p:ph type="dt" sz="half" idx="10"/>
          </p:nvPr>
        </p:nvSpPr>
        <p:spPr/>
        <p:txBody>
          <a:bodyPr/>
          <a:lstStyle/>
          <a:p>
            <a:fld id="{FF258D2D-4FC6-4F3D-BA79-6E7F9F183CF1}" type="datetime1">
              <a:rPr lang="en-US" smtClean="0"/>
              <a:pPr/>
              <a:t>11/25/2013</a:t>
            </a:fld>
            <a:endParaRPr lang="en-US"/>
          </a:p>
        </p:txBody>
      </p:sp>
      <p:sp>
        <p:nvSpPr>
          <p:cNvPr id="4" name="Slide Number Placeholder 3"/>
          <p:cNvSpPr>
            <a:spLocks noGrp="1"/>
          </p:cNvSpPr>
          <p:nvPr>
            <p:ph type="sldNum" sz="quarter" idx="12"/>
          </p:nvPr>
        </p:nvSpPr>
        <p:spPr/>
        <p:txBody>
          <a:bodyPr/>
          <a:lstStyle/>
          <a:p>
            <a:fld id="{311A63F2-8649-4027-B2E7-23778581D6EB}" type="slidenum">
              <a:rPr lang="en-US" smtClean="0"/>
              <a:pPr/>
              <a:t>11</a:t>
            </a:fld>
            <a:endParaRPr lang="en-US"/>
          </a:p>
        </p:txBody>
      </p:sp>
      <p:sp>
        <p:nvSpPr>
          <p:cNvPr id="5" name="Content Placeholder 4"/>
          <p:cNvSpPr>
            <a:spLocks noGrp="1"/>
          </p:cNvSpPr>
          <p:nvPr>
            <p:ph sz="quarter" idx="1"/>
          </p:nvPr>
        </p:nvSpPr>
        <p:spPr/>
        <p:txBody>
          <a:bodyPr/>
          <a:lstStyle/>
          <a:p>
            <a:r>
              <a:rPr lang="en-US" sz="2400" b="1" dirty="0" smtClean="0"/>
              <a:t>Chapter 9. Introduction to Software Engineering</a:t>
            </a:r>
            <a:endParaRPr lang="en-US" sz="2400" dirty="0" smtClean="0"/>
          </a:p>
          <a:p>
            <a:r>
              <a:rPr lang="en-US" sz="2400" dirty="0" smtClean="0"/>
              <a:t> Introduction</a:t>
            </a:r>
          </a:p>
          <a:p>
            <a:pPr lvl="0"/>
            <a:r>
              <a:rPr lang="en-US" sz="2400" dirty="0" smtClean="0"/>
              <a:t>Difference between hardware and software engineering</a:t>
            </a:r>
          </a:p>
          <a:p>
            <a:pPr lvl="0"/>
            <a:r>
              <a:rPr lang="en-US" sz="2400" dirty="0" smtClean="0"/>
              <a:t>Software development process</a:t>
            </a:r>
          </a:p>
          <a:p>
            <a:pPr lvl="1"/>
            <a:r>
              <a:rPr lang="en-US" dirty="0" smtClean="0"/>
              <a:t>Water Fall model</a:t>
            </a:r>
          </a:p>
          <a:p>
            <a:pPr lvl="1"/>
            <a:r>
              <a:rPr lang="en-US" dirty="0" smtClean="0"/>
              <a:t>Evolutionary model</a:t>
            </a:r>
          </a:p>
          <a:p>
            <a:pPr lvl="1"/>
            <a:r>
              <a:rPr lang="en-US" dirty="0" smtClean="0"/>
              <a:t>Spiral Model</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References</a:t>
            </a:r>
            <a:endParaRPr lang="en-US" sz="3600" b="1" dirty="0"/>
          </a:p>
        </p:txBody>
      </p:sp>
      <p:sp>
        <p:nvSpPr>
          <p:cNvPr id="3" name="Date Placeholder 2"/>
          <p:cNvSpPr>
            <a:spLocks noGrp="1"/>
          </p:cNvSpPr>
          <p:nvPr>
            <p:ph type="dt" sz="half" idx="10"/>
          </p:nvPr>
        </p:nvSpPr>
        <p:spPr/>
        <p:txBody>
          <a:bodyPr/>
          <a:lstStyle/>
          <a:p>
            <a:fld id="{FF258D2D-4FC6-4F3D-BA79-6E7F9F183CF1}" type="datetime1">
              <a:rPr lang="en-US" smtClean="0"/>
              <a:pPr/>
              <a:t>11/25/2013</a:t>
            </a:fld>
            <a:endParaRPr lang="en-US"/>
          </a:p>
        </p:txBody>
      </p:sp>
      <p:sp>
        <p:nvSpPr>
          <p:cNvPr id="4" name="Slide Number Placeholder 3"/>
          <p:cNvSpPr>
            <a:spLocks noGrp="1"/>
          </p:cNvSpPr>
          <p:nvPr>
            <p:ph type="sldNum" sz="quarter" idx="12"/>
          </p:nvPr>
        </p:nvSpPr>
        <p:spPr/>
        <p:txBody>
          <a:bodyPr/>
          <a:lstStyle/>
          <a:p>
            <a:fld id="{311A63F2-8649-4027-B2E7-23778581D6EB}" type="slidenum">
              <a:rPr lang="en-US" smtClean="0"/>
              <a:pPr/>
              <a:t>12</a:t>
            </a:fld>
            <a:endParaRPr lang="en-US"/>
          </a:p>
        </p:txBody>
      </p:sp>
      <p:sp>
        <p:nvSpPr>
          <p:cNvPr id="5" name="Content Placeholder 4"/>
          <p:cNvSpPr>
            <a:spLocks noGrp="1"/>
          </p:cNvSpPr>
          <p:nvPr>
            <p:ph sz="quarter" idx="1"/>
          </p:nvPr>
        </p:nvSpPr>
        <p:spPr/>
        <p:txBody>
          <a:bodyPr/>
          <a:lstStyle/>
          <a:p>
            <a:pPr lvl="0"/>
            <a:r>
              <a:rPr lang="en-US" sz="2400" dirty="0" smtClean="0"/>
              <a:t>“</a:t>
            </a:r>
            <a:r>
              <a:rPr lang="en-US" sz="2400" b="1" i="1" dirty="0" smtClean="0"/>
              <a:t>System Analysis and Design</a:t>
            </a:r>
            <a:r>
              <a:rPr lang="en-US" sz="2400" dirty="0" smtClean="0"/>
              <a:t>”  by Igor </a:t>
            </a:r>
            <a:r>
              <a:rPr lang="en-US" sz="2400" dirty="0" err="1" smtClean="0"/>
              <a:t>Hawryszkiewycz</a:t>
            </a:r>
            <a:r>
              <a:rPr lang="en-US" sz="2400" dirty="0" smtClean="0"/>
              <a:t>  (IH)</a:t>
            </a:r>
          </a:p>
          <a:p>
            <a:pPr lvl="0"/>
            <a:r>
              <a:rPr lang="en-US" sz="2400" dirty="0" smtClean="0"/>
              <a:t>“</a:t>
            </a:r>
            <a:r>
              <a:rPr lang="en-US" sz="2400" b="1" i="1" dirty="0" smtClean="0"/>
              <a:t>Modern System Analysis and Design</a:t>
            </a:r>
            <a:r>
              <a:rPr lang="en-US" sz="2400" dirty="0" smtClean="0"/>
              <a:t>” by  Jeffrey A. </a:t>
            </a:r>
            <a:r>
              <a:rPr lang="en-US" sz="2400" dirty="0" err="1" smtClean="0"/>
              <a:t>Hoffer</a:t>
            </a:r>
            <a:r>
              <a:rPr lang="en-US" sz="2400" dirty="0" smtClean="0"/>
              <a:t>, Joey F. George, Joseph S. </a:t>
            </a:r>
            <a:r>
              <a:rPr lang="en-US" sz="2400" dirty="0" err="1" smtClean="0"/>
              <a:t>Valacich</a:t>
            </a:r>
            <a:r>
              <a:rPr lang="en-US" sz="2400" dirty="0" smtClean="0"/>
              <a:t> (JH)</a:t>
            </a:r>
          </a:p>
          <a:p>
            <a:pPr lvl="0"/>
            <a:r>
              <a:rPr lang="en-US" sz="2400" dirty="0" smtClean="0"/>
              <a:t>“</a:t>
            </a:r>
            <a:r>
              <a:rPr lang="en-US" sz="2400" b="1" i="1" dirty="0" smtClean="0"/>
              <a:t>Software Engineering</a:t>
            </a:r>
            <a:r>
              <a:rPr lang="en-US" sz="2400" dirty="0" smtClean="0"/>
              <a:t>”  by Ian </a:t>
            </a:r>
            <a:r>
              <a:rPr lang="en-US" sz="2400" dirty="0" err="1" smtClean="0"/>
              <a:t>Sommerville</a:t>
            </a:r>
            <a:r>
              <a:rPr lang="en-US" sz="2400" dirty="0" smtClean="0"/>
              <a:t> (IS)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600" b="1" dirty="0" smtClean="0"/>
              <a:t>Course Structure</a:t>
            </a:r>
            <a:endParaRPr lang="en-US" sz="3600" b="1" dirty="0"/>
          </a:p>
        </p:txBody>
      </p:sp>
      <p:sp>
        <p:nvSpPr>
          <p:cNvPr id="4" name="Date Placeholder 3"/>
          <p:cNvSpPr>
            <a:spLocks noGrp="1"/>
          </p:cNvSpPr>
          <p:nvPr>
            <p:ph type="dt" sz="half" idx="10"/>
          </p:nvPr>
        </p:nvSpPr>
        <p:spPr/>
        <p:txBody>
          <a:bodyPr/>
          <a:lstStyle/>
          <a:p>
            <a:fld id="{FF258D2D-4FC6-4F3D-BA79-6E7F9F183CF1}" type="datetime1">
              <a:rPr lang="en-US" smtClean="0"/>
              <a:pPr/>
              <a:t>11/25/2013</a:t>
            </a:fld>
            <a:endParaRPr lang="en-US"/>
          </a:p>
        </p:txBody>
      </p:sp>
      <p:sp>
        <p:nvSpPr>
          <p:cNvPr id="5" name="Slide Number Placeholder 4"/>
          <p:cNvSpPr>
            <a:spLocks noGrp="1"/>
          </p:cNvSpPr>
          <p:nvPr>
            <p:ph type="sldNum" sz="quarter" idx="12"/>
          </p:nvPr>
        </p:nvSpPr>
        <p:spPr/>
        <p:txBody>
          <a:bodyPr>
            <a:normAutofit/>
          </a:bodyPr>
          <a:lstStyle/>
          <a:p>
            <a:fld id="{311A63F2-8649-4027-B2E7-23778581D6EB}" type="slidenum">
              <a:rPr lang="en-US" smtClean="0"/>
              <a:pPr/>
              <a:t>13</a:t>
            </a:fld>
            <a:endParaRPr lang="en-US"/>
          </a:p>
        </p:txBody>
      </p:sp>
      <p:sp>
        <p:nvSpPr>
          <p:cNvPr id="7" name="Content Placeholder 6"/>
          <p:cNvSpPr>
            <a:spLocks noGrp="1"/>
          </p:cNvSpPr>
          <p:nvPr>
            <p:ph sz="quarter" idx="1"/>
          </p:nvPr>
        </p:nvSpPr>
        <p:spPr/>
        <p:txBody>
          <a:bodyPr>
            <a:normAutofit/>
          </a:bodyPr>
          <a:lstStyle/>
          <a:p>
            <a:r>
              <a:rPr lang="en-US" b="1" dirty="0" smtClean="0">
                <a:solidFill>
                  <a:srgbClr val="7030A0"/>
                </a:solidFill>
              </a:rPr>
              <a:t>Course Breakdown:</a:t>
            </a:r>
            <a:endParaRPr lang="en-US" dirty="0" smtClean="0">
              <a:solidFill>
                <a:srgbClr val="7030A0"/>
              </a:solidFill>
            </a:endParaRPr>
          </a:p>
          <a:p>
            <a:r>
              <a:rPr lang="en-US" dirty="0" smtClean="0"/>
              <a:t>First Internal: 10%</a:t>
            </a:r>
          </a:p>
          <a:p>
            <a:r>
              <a:rPr lang="en-US" dirty="0" smtClean="0"/>
              <a:t>Second Internal: 10% </a:t>
            </a:r>
          </a:p>
          <a:p>
            <a:r>
              <a:rPr lang="en-US" dirty="0" smtClean="0"/>
              <a:t>Quizzes:  5% </a:t>
            </a:r>
          </a:p>
          <a:p>
            <a:r>
              <a:rPr lang="en-US" dirty="0" smtClean="0"/>
              <a:t>Assignments: 5% </a:t>
            </a:r>
          </a:p>
          <a:p>
            <a:r>
              <a:rPr lang="en-US" dirty="0" smtClean="0"/>
              <a:t>Project: 20%</a:t>
            </a:r>
          </a:p>
          <a:p>
            <a:r>
              <a:rPr lang="en-US" dirty="0" smtClean="0"/>
              <a:t>Final Exam: 50%</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FF258D2D-4FC6-4F3D-BA79-6E7F9F183CF1}" type="datetime1">
              <a:rPr lang="en-US" smtClean="0"/>
              <a:pPr/>
              <a:t>11/25/2013</a:t>
            </a:fld>
            <a:endParaRPr lang="en-US"/>
          </a:p>
        </p:txBody>
      </p:sp>
      <p:sp>
        <p:nvSpPr>
          <p:cNvPr id="5" name="Slide Number Placeholder 4"/>
          <p:cNvSpPr>
            <a:spLocks noGrp="1"/>
          </p:cNvSpPr>
          <p:nvPr>
            <p:ph type="sldNum" sz="quarter" idx="12"/>
          </p:nvPr>
        </p:nvSpPr>
        <p:spPr/>
        <p:txBody>
          <a:bodyPr/>
          <a:lstStyle/>
          <a:p>
            <a:fld id="{311A63F2-8649-4027-B2E7-23778581D6EB}" type="slidenum">
              <a:rPr lang="en-US" smtClean="0"/>
              <a:pPr/>
              <a:t>14</a:t>
            </a:fld>
            <a:endParaRPr lang="en-US"/>
          </a:p>
        </p:txBody>
      </p:sp>
      <p:sp>
        <p:nvSpPr>
          <p:cNvPr id="6" name="Title 5"/>
          <p:cNvSpPr>
            <a:spLocks noGrp="1"/>
          </p:cNvSpPr>
          <p:nvPr>
            <p:ph type="ctrTitle"/>
          </p:nvPr>
        </p:nvSpPr>
        <p:spPr/>
        <p:txBody>
          <a:bodyPr/>
          <a:lstStyle/>
          <a:p>
            <a:r>
              <a:rPr lang="en-US" dirty="0" smtClean="0"/>
              <a:t>Lecture 1</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Facts:</a:t>
            </a:r>
            <a:endParaRPr lang="en-US" dirty="0"/>
          </a:p>
        </p:txBody>
      </p:sp>
      <p:sp>
        <p:nvSpPr>
          <p:cNvPr id="3" name="Date Placeholder 2"/>
          <p:cNvSpPr>
            <a:spLocks noGrp="1"/>
          </p:cNvSpPr>
          <p:nvPr>
            <p:ph type="dt" sz="half" idx="10"/>
          </p:nvPr>
        </p:nvSpPr>
        <p:spPr/>
        <p:txBody>
          <a:bodyPr/>
          <a:lstStyle/>
          <a:p>
            <a:fld id="{FF258D2D-4FC6-4F3D-BA79-6E7F9F183CF1}" type="datetime1">
              <a:rPr lang="en-US" smtClean="0"/>
              <a:pPr/>
              <a:t>11/25/2013</a:t>
            </a:fld>
            <a:endParaRPr lang="en-US"/>
          </a:p>
        </p:txBody>
      </p:sp>
      <p:sp>
        <p:nvSpPr>
          <p:cNvPr id="4" name="Slide Number Placeholder 3"/>
          <p:cNvSpPr>
            <a:spLocks noGrp="1"/>
          </p:cNvSpPr>
          <p:nvPr>
            <p:ph type="sldNum" sz="quarter" idx="12"/>
          </p:nvPr>
        </p:nvSpPr>
        <p:spPr/>
        <p:txBody>
          <a:bodyPr/>
          <a:lstStyle/>
          <a:p>
            <a:fld id="{311A63F2-8649-4027-B2E7-23778581D6EB}" type="slidenum">
              <a:rPr lang="en-US" smtClean="0"/>
              <a:pPr/>
              <a:t>15</a:t>
            </a:fld>
            <a:endParaRPr lang="en-US"/>
          </a:p>
        </p:txBody>
      </p:sp>
      <p:sp>
        <p:nvSpPr>
          <p:cNvPr id="5" name="Content Placeholder 4"/>
          <p:cNvSpPr>
            <a:spLocks noGrp="1"/>
          </p:cNvSpPr>
          <p:nvPr>
            <p:ph sz="quarter" idx="1"/>
          </p:nvPr>
        </p:nvSpPr>
        <p:spPr/>
        <p:txBody>
          <a:bodyPr>
            <a:normAutofit fontScale="92500" lnSpcReduction="10000"/>
          </a:bodyPr>
          <a:lstStyle/>
          <a:p>
            <a:r>
              <a:rPr lang="en-US" b="1" dirty="0" smtClean="0">
                <a:solidFill>
                  <a:srgbClr val="002060"/>
                </a:solidFill>
              </a:rPr>
              <a:t>As per survey 1996:</a:t>
            </a:r>
          </a:p>
          <a:p>
            <a:pPr lvl="1"/>
            <a:r>
              <a:rPr lang="en-US" dirty="0" smtClean="0"/>
              <a:t>42% of all corporate IS projects were terminated before completion.</a:t>
            </a:r>
          </a:p>
          <a:p>
            <a:pPr lvl="1"/>
            <a:r>
              <a:rPr lang="en-US" dirty="0" smtClean="0"/>
              <a:t>More than 53% of all US government IS projects were terminated before completion.</a:t>
            </a:r>
          </a:p>
          <a:p>
            <a:pPr lvl="1"/>
            <a:r>
              <a:rPr lang="en-US" dirty="0" smtClean="0"/>
              <a:t>Many projects are not delivered on time- User/Customer frustration.</a:t>
            </a:r>
          </a:p>
          <a:p>
            <a:pPr lvl="1"/>
            <a:r>
              <a:rPr lang="en-US" dirty="0" smtClean="0"/>
              <a:t> Even organization like Microsoft has many experiences of failure.[ Windows 1.0, Windows 95]</a:t>
            </a:r>
          </a:p>
          <a:p>
            <a:r>
              <a:rPr lang="en-US" b="1" dirty="0" smtClean="0">
                <a:solidFill>
                  <a:srgbClr val="002060"/>
                </a:solidFill>
              </a:rPr>
              <a:t>Prof. </a:t>
            </a:r>
            <a:r>
              <a:rPr lang="en-US" b="1" dirty="0" err="1" smtClean="0">
                <a:solidFill>
                  <a:srgbClr val="002060"/>
                </a:solidFill>
              </a:rPr>
              <a:t>Heek</a:t>
            </a:r>
            <a:r>
              <a:rPr lang="en-US" b="1" dirty="0" smtClean="0">
                <a:solidFill>
                  <a:srgbClr val="002060"/>
                </a:solidFill>
              </a:rPr>
              <a:t> Research</a:t>
            </a:r>
          </a:p>
          <a:p>
            <a:pPr lvl="1"/>
            <a:r>
              <a:rPr lang="en-US" dirty="0" smtClean="0"/>
              <a:t>Around 80% - Total Failure</a:t>
            </a:r>
          </a:p>
          <a:p>
            <a:pPr lvl="1"/>
            <a:r>
              <a:rPr lang="en-US" dirty="0" smtClean="0"/>
              <a:t>Around 15% - Partial Failure</a:t>
            </a:r>
          </a:p>
          <a:p>
            <a:pPr lvl="1"/>
            <a:r>
              <a:rPr lang="en-US" dirty="0" smtClean="0"/>
              <a:t>Only 5% - Success</a:t>
            </a:r>
          </a:p>
          <a:p>
            <a:pPr lvl="1"/>
            <a:r>
              <a:rPr lang="en-US" b="1" i="1" dirty="0" smtClean="0">
                <a:solidFill>
                  <a:srgbClr val="7030A0"/>
                </a:solidFill>
              </a:rPr>
              <a:t>Why we bother on these facts?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Systems Thinking</a:t>
            </a:r>
            <a:endParaRPr lang="en-US" sz="3600" b="1" dirty="0"/>
          </a:p>
        </p:txBody>
      </p:sp>
      <p:sp>
        <p:nvSpPr>
          <p:cNvPr id="4" name="Date Placeholder 3"/>
          <p:cNvSpPr>
            <a:spLocks noGrp="1"/>
          </p:cNvSpPr>
          <p:nvPr>
            <p:ph type="dt" sz="half" idx="10"/>
          </p:nvPr>
        </p:nvSpPr>
        <p:spPr/>
        <p:txBody>
          <a:bodyPr/>
          <a:lstStyle/>
          <a:p>
            <a:fld id="{FF258D2D-4FC6-4F3D-BA79-6E7F9F183CF1}" type="datetime1">
              <a:rPr lang="en-US" smtClean="0"/>
              <a:pPr/>
              <a:t>11/25/2013</a:t>
            </a:fld>
            <a:endParaRPr lang="en-US"/>
          </a:p>
        </p:txBody>
      </p:sp>
      <p:sp>
        <p:nvSpPr>
          <p:cNvPr id="5" name="Slide Number Placeholder 4"/>
          <p:cNvSpPr>
            <a:spLocks noGrp="1"/>
          </p:cNvSpPr>
          <p:nvPr>
            <p:ph type="sldNum" sz="quarter" idx="12"/>
          </p:nvPr>
        </p:nvSpPr>
        <p:spPr/>
        <p:txBody>
          <a:bodyPr>
            <a:normAutofit/>
          </a:bodyPr>
          <a:lstStyle/>
          <a:p>
            <a:fld id="{311A63F2-8649-4027-B2E7-23778581D6EB}" type="slidenum">
              <a:rPr lang="en-US" smtClean="0"/>
              <a:pPr/>
              <a:t>16</a:t>
            </a:fld>
            <a:endParaRPr lang="en-US"/>
          </a:p>
        </p:txBody>
      </p:sp>
      <p:sp>
        <p:nvSpPr>
          <p:cNvPr id="3" name="Content Placeholder 2"/>
          <p:cNvSpPr>
            <a:spLocks noGrp="1"/>
          </p:cNvSpPr>
          <p:nvPr>
            <p:ph sz="quarter" idx="1"/>
          </p:nvPr>
        </p:nvSpPr>
        <p:spPr/>
        <p:txBody>
          <a:bodyPr/>
          <a:lstStyle/>
          <a:p>
            <a:r>
              <a:rPr lang="en-US" dirty="0" smtClean="0"/>
              <a:t>System </a:t>
            </a:r>
          </a:p>
          <a:p>
            <a:pPr lvl="1"/>
            <a:r>
              <a:rPr lang="en-US" dirty="0" smtClean="0"/>
              <a:t>A system is an interrelated set of business procedures used within one business unit working together for a purpose</a:t>
            </a:r>
          </a:p>
          <a:p>
            <a:pPr lvl="1"/>
            <a:r>
              <a:rPr lang="en-US" dirty="0" smtClean="0"/>
              <a:t>A system has few characteristics</a:t>
            </a:r>
          </a:p>
          <a:p>
            <a:pPr lvl="1"/>
            <a:r>
              <a:rPr lang="en-US" dirty="0" smtClean="0"/>
              <a:t>A system exists within an environment</a:t>
            </a:r>
          </a:p>
          <a:p>
            <a:pPr lvl="1"/>
            <a:r>
              <a:rPr lang="en-US" dirty="0" smtClean="0"/>
              <a:t>A boundary separates a system from its environment</a:t>
            </a:r>
          </a:p>
          <a:p>
            <a:r>
              <a:rPr lang="en-US" dirty="0" smtClean="0"/>
              <a:t>A person responsible for system development is system analysis</a:t>
            </a:r>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1-</a:t>
            </a:r>
            <a:fld id="{DB7982AF-0935-43F0-AD5C-A74F9907F3EF}" type="slidenum">
              <a:rPr lang="en-US"/>
              <a:pPr/>
              <a:t>17</a:t>
            </a:fld>
            <a:endParaRPr lang="en-US"/>
          </a:p>
        </p:txBody>
      </p:sp>
      <p:sp>
        <p:nvSpPr>
          <p:cNvPr id="72706" name="Rectangle 2"/>
          <p:cNvSpPr>
            <a:spLocks noGrp="1" noChangeArrowheads="1"/>
          </p:cNvSpPr>
          <p:nvPr>
            <p:ph type="title"/>
          </p:nvPr>
        </p:nvSpPr>
        <p:spPr/>
        <p:txBody>
          <a:bodyPr>
            <a:normAutofit/>
          </a:bodyPr>
          <a:lstStyle/>
          <a:p>
            <a:r>
              <a:rPr lang="en-US" sz="3600" b="1" dirty="0" smtClean="0"/>
              <a:t>Systems </a:t>
            </a:r>
            <a:r>
              <a:rPr lang="en-US" sz="3600" b="1" dirty="0"/>
              <a:t>Analysis and Design</a:t>
            </a:r>
          </a:p>
        </p:txBody>
      </p:sp>
      <p:sp>
        <p:nvSpPr>
          <p:cNvPr id="72707" name="Rectangle 3"/>
          <p:cNvSpPr>
            <a:spLocks noGrp="1" noChangeArrowheads="1"/>
          </p:cNvSpPr>
          <p:nvPr>
            <p:ph type="body" idx="1"/>
          </p:nvPr>
        </p:nvSpPr>
        <p:spPr>
          <a:xfrm>
            <a:off x="914400" y="1757363"/>
            <a:ext cx="8153400" cy="4638675"/>
          </a:xfrm>
        </p:spPr>
        <p:txBody>
          <a:bodyPr/>
          <a:lstStyle/>
          <a:p>
            <a:pPr marL="0" indent="0">
              <a:lnSpc>
                <a:spcPct val="90000"/>
              </a:lnSpc>
              <a:buFontTx/>
              <a:buNone/>
            </a:pPr>
            <a:r>
              <a:rPr lang="en-US" sz="2400" dirty="0"/>
              <a:t>A </a:t>
            </a:r>
            <a:r>
              <a:rPr lang="en-US" sz="2400" b="1" u="sng" dirty="0">
                <a:solidFill>
                  <a:srgbClr val="C00000"/>
                </a:solidFill>
              </a:rPr>
              <a:t>system</a:t>
            </a:r>
            <a:r>
              <a:rPr lang="en-US" sz="2400" dirty="0"/>
              <a:t> is a group of interrelated components that function together to achieve a desired result.</a:t>
            </a:r>
          </a:p>
          <a:p>
            <a:pPr marL="457200" lvl="1" indent="0">
              <a:lnSpc>
                <a:spcPct val="90000"/>
              </a:lnSpc>
              <a:buFontTx/>
              <a:buNone/>
            </a:pPr>
            <a:endParaRPr lang="en-US" sz="2000" dirty="0"/>
          </a:p>
          <a:p>
            <a:pPr marL="0" indent="0">
              <a:lnSpc>
                <a:spcPct val="90000"/>
              </a:lnSpc>
              <a:buFontTx/>
              <a:buNone/>
            </a:pPr>
            <a:r>
              <a:rPr lang="en-US" sz="2400" dirty="0"/>
              <a:t>An </a:t>
            </a:r>
            <a:r>
              <a:rPr lang="en-US" sz="2400" b="1" u="sng" dirty="0">
                <a:solidFill>
                  <a:srgbClr val="002060"/>
                </a:solidFill>
              </a:rPr>
              <a:t>information system (IS) </a:t>
            </a:r>
            <a:r>
              <a:rPr lang="en-US" sz="2400" dirty="0"/>
              <a:t>is an arrangement of people, data, processes, and information technology that interact to collect, process, store, and provide as output the information needed to support an organization.</a:t>
            </a:r>
            <a:br>
              <a:rPr lang="en-US" sz="2400" dirty="0"/>
            </a:br>
            <a:endParaRPr lang="en-US" sz="2400" dirty="0"/>
          </a:p>
          <a:p>
            <a:pPr marL="0" indent="0">
              <a:lnSpc>
                <a:spcPct val="90000"/>
              </a:lnSpc>
              <a:buFontTx/>
              <a:buNone/>
            </a:pPr>
            <a:r>
              <a:rPr lang="en-US" sz="2400" b="1" u="sng" dirty="0">
                <a:solidFill>
                  <a:srgbClr val="C00000"/>
                </a:solidFill>
              </a:rPr>
              <a:t>Information technology </a:t>
            </a:r>
            <a:r>
              <a:rPr lang="en-US" sz="2400" dirty="0"/>
              <a:t>is a contemporary term that describes the combination of computer technology (hardware and software) with telecommunications technology (data, image, and voice networks).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Some More</a:t>
            </a:r>
            <a:endParaRPr lang="en-US" sz="3600" b="1" dirty="0"/>
          </a:p>
        </p:txBody>
      </p:sp>
      <p:sp>
        <p:nvSpPr>
          <p:cNvPr id="3" name="Date Placeholder 2"/>
          <p:cNvSpPr>
            <a:spLocks noGrp="1"/>
          </p:cNvSpPr>
          <p:nvPr>
            <p:ph type="dt" sz="half" idx="10"/>
          </p:nvPr>
        </p:nvSpPr>
        <p:spPr/>
        <p:txBody>
          <a:bodyPr/>
          <a:lstStyle/>
          <a:p>
            <a:fld id="{FF258D2D-4FC6-4F3D-BA79-6E7F9F183CF1}" type="datetime1">
              <a:rPr lang="en-US" smtClean="0"/>
              <a:pPr/>
              <a:t>11/25/2013</a:t>
            </a:fld>
            <a:endParaRPr lang="en-US"/>
          </a:p>
        </p:txBody>
      </p:sp>
      <p:sp>
        <p:nvSpPr>
          <p:cNvPr id="4" name="Slide Number Placeholder 3"/>
          <p:cNvSpPr>
            <a:spLocks noGrp="1"/>
          </p:cNvSpPr>
          <p:nvPr>
            <p:ph type="sldNum" sz="quarter" idx="12"/>
          </p:nvPr>
        </p:nvSpPr>
        <p:spPr/>
        <p:txBody>
          <a:bodyPr/>
          <a:lstStyle/>
          <a:p>
            <a:fld id="{311A63F2-8649-4027-B2E7-23778581D6EB}" type="slidenum">
              <a:rPr lang="en-US" smtClean="0"/>
              <a:pPr/>
              <a:t>18</a:t>
            </a:fld>
            <a:endParaRPr lang="en-US"/>
          </a:p>
        </p:txBody>
      </p:sp>
      <p:sp>
        <p:nvSpPr>
          <p:cNvPr id="5" name="Content Placeholder 4"/>
          <p:cNvSpPr>
            <a:spLocks noGrp="1"/>
          </p:cNvSpPr>
          <p:nvPr>
            <p:ph sz="quarter" idx="1"/>
          </p:nvPr>
        </p:nvSpPr>
        <p:spPr/>
        <p:txBody>
          <a:bodyPr>
            <a:normAutofit fontScale="92500" lnSpcReduction="20000"/>
          </a:bodyPr>
          <a:lstStyle/>
          <a:p>
            <a:pPr marL="457200" lvl="1" indent="0">
              <a:buFontTx/>
              <a:buNone/>
            </a:pPr>
            <a:r>
              <a:rPr lang="en-US" b="1" dirty="0" smtClean="0">
                <a:latin typeface="Times New Roman" pitchFamily="18" charset="0"/>
              </a:rPr>
              <a:t>Systems analysis</a:t>
            </a:r>
            <a:r>
              <a:rPr lang="en-US" dirty="0" smtClean="0">
                <a:latin typeface="Times New Roman" pitchFamily="18" charset="0"/>
              </a:rPr>
              <a:t> -a problem-solving technique that </a:t>
            </a:r>
            <a:r>
              <a:rPr lang="en-US" dirty="0" smtClean="0">
                <a:solidFill>
                  <a:srgbClr val="FF0066"/>
                </a:solidFill>
                <a:latin typeface="Times New Roman" pitchFamily="18" charset="0"/>
              </a:rPr>
              <a:t>decomposes a system</a:t>
            </a:r>
            <a:r>
              <a:rPr lang="en-US" dirty="0" smtClean="0">
                <a:latin typeface="Times New Roman" pitchFamily="18" charset="0"/>
              </a:rPr>
              <a:t> into its component pieces for the purpose of studying how well those component parts work and interact to accomplish their purpose.</a:t>
            </a:r>
          </a:p>
          <a:p>
            <a:pPr marL="457200" lvl="1" indent="0">
              <a:buFontTx/>
              <a:buNone/>
            </a:pPr>
            <a:r>
              <a:rPr lang="en-US" b="1" dirty="0" smtClean="0">
                <a:latin typeface="Times New Roman" pitchFamily="18" charset="0"/>
              </a:rPr>
              <a:t/>
            </a:r>
            <a:br>
              <a:rPr lang="en-US" b="1" dirty="0" smtClean="0">
                <a:latin typeface="Times New Roman" pitchFamily="18" charset="0"/>
              </a:rPr>
            </a:br>
            <a:r>
              <a:rPr lang="en-US" b="1" dirty="0" smtClean="0">
                <a:latin typeface="Times New Roman" pitchFamily="18" charset="0"/>
              </a:rPr>
              <a:t>Systems design</a:t>
            </a:r>
            <a:r>
              <a:rPr lang="en-US" dirty="0" smtClean="0"/>
              <a:t> </a:t>
            </a:r>
            <a:r>
              <a:rPr lang="en-US" dirty="0" smtClean="0">
                <a:latin typeface="Times New Roman" pitchFamily="18" charset="0"/>
              </a:rPr>
              <a:t>– a complementary </a:t>
            </a:r>
            <a:r>
              <a:rPr lang="en-US" dirty="0" smtClean="0">
                <a:solidFill>
                  <a:srgbClr val="FF0066"/>
                </a:solidFill>
                <a:latin typeface="Times New Roman" pitchFamily="18" charset="0"/>
              </a:rPr>
              <a:t>problem-solving technique</a:t>
            </a:r>
            <a:r>
              <a:rPr lang="en-US" dirty="0" smtClean="0">
                <a:latin typeface="Times New Roman" pitchFamily="18" charset="0"/>
              </a:rPr>
              <a:t> (to systems analysis) that reassembles a system’s component pieces back into a complete system—hopefully, an improved system. This may involves adding, deleting, and changing pieces relative to the original system. </a:t>
            </a:r>
          </a:p>
          <a:p>
            <a:pPr marL="457200" lvl="1" indent="0">
              <a:buFontTx/>
              <a:buNone/>
            </a:pPr>
            <a:endParaRPr lang="en-US" dirty="0" smtClean="0">
              <a:latin typeface="Times New Roman" pitchFamily="18" charset="0"/>
            </a:endParaRPr>
          </a:p>
          <a:p>
            <a:pPr marL="457200" lvl="1" indent="0">
              <a:buFontTx/>
              <a:buNone/>
            </a:pPr>
            <a:r>
              <a:rPr lang="en-US" b="1" dirty="0" smtClean="0">
                <a:latin typeface="Times New Roman" pitchFamily="18" charset="0"/>
              </a:rPr>
              <a:t>Information systems analysis </a:t>
            </a:r>
            <a:r>
              <a:rPr lang="en-US" dirty="0" smtClean="0">
                <a:latin typeface="Times New Roman" pitchFamily="18" charset="0"/>
              </a:rPr>
              <a:t>– those development phases in an information systems development project the primarily focus on the </a:t>
            </a:r>
            <a:r>
              <a:rPr lang="en-US" dirty="0" smtClean="0">
                <a:solidFill>
                  <a:srgbClr val="FF0066"/>
                </a:solidFill>
                <a:latin typeface="Times New Roman" pitchFamily="18" charset="0"/>
              </a:rPr>
              <a:t>business problem and requirements</a:t>
            </a:r>
            <a:r>
              <a:rPr lang="en-US" dirty="0" smtClean="0">
                <a:latin typeface="Times New Roman" pitchFamily="18" charset="0"/>
              </a:rPr>
              <a:t>, independent of any technology that can or will be used to implement a solution to that problem.</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1-</a:t>
            </a:r>
            <a:fld id="{A0C816B2-6BA4-40BF-908E-0346F70A1C4B}" type="slidenum">
              <a:rPr lang="en-US"/>
              <a:pPr/>
              <a:t>19</a:t>
            </a:fld>
            <a:endParaRPr lang="en-US"/>
          </a:p>
        </p:txBody>
      </p:sp>
      <p:sp>
        <p:nvSpPr>
          <p:cNvPr id="74754" name="Rectangle 2"/>
          <p:cNvSpPr>
            <a:spLocks noGrp="1" noChangeArrowheads="1"/>
          </p:cNvSpPr>
          <p:nvPr>
            <p:ph type="title"/>
          </p:nvPr>
        </p:nvSpPr>
        <p:spPr/>
        <p:txBody>
          <a:bodyPr>
            <a:normAutofit/>
          </a:bodyPr>
          <a:lstStyle/>
          <a:p>
            <a:r>
              <a:rPr lang="en-US" sz="3600" b="1" dirty="0"/>
              <a:t>Types of Information Systems</a:t>
            </a:r>
          </a:p>
        </p:txBody>
      </p:sp>
      <p:sp>
        <p:nvSpPr>
          <p:cNvPr id="74755" name="Rectangle 3"/>
          <p:cNvSpPr>
            <a:spLocks noGrp="1" noChangeArrowheads="1"/>
          </p:cNvSpPr>
          <p:nvPr>
            <p:ph type="body" idx="1"/>
          </p:nvPr>
        </p:nvSpPr>
        <p:spPr>
          <a:xfrm>
            <a:off x="914400" y="1804988"/>
            <a:ext cx="8153400" cy="4637087"/>
          </a:xfrm>
        </p:spPr>
        <p:txBody>
          <a:bodyPr/>
          <a:lstStyle/>
          <a:p>
            <a:pPr marL="177800" indent="-177800">
              <a:lnSpc>
                <a:spcPct val="80000"/>
              </a:lnSpc>
            </a:pPr>
            <a:r>
              <a:rPr lang="en-US" sz="2400" dirty="0"/>
              <a:t>A </a:t>
            </a:r>
            <a:r>
              <a:rPr lang="en-US" sz="2400" b="1" dirty="0"/>
              <a:t>transaction processing system</a:t>
            </a:r>
            <a:r>
              <a:rPr lang="en-US" sz="2400" dirty="0"/>
              <a:t> (TPS) is an information system that captures and processes data about business transactions.</a:t>
            </a:r>
          </a:p>
          <a:p>
            <a:pPr marL="177800" indent="-177800">
              <a:lnSpc>
                <a:spcPct val="80000"/>
              </a:lnSpc>
            </a:pPr>
            <a:endParaRPr lang="en-US" sz="2400" dirty="0"/>
          </a:p>
          <a:p>
            <a:pPr marL="177800" indent="-177800">
              <a:lnSpc>
                <a:spcPct val="80000"/>
              </a:lnSpc>
            </a:pPr>
            <a:r>
              <a:rPr lang="en-US" sz="2400" dirty="0"/>
              <a:t>A </a:t>
            </a:r>
            <a:r>
              <a:rPr lang="en-US" sz="2400" b="1" dirty="0"/>
              <a:t>management information system</a:t>
            </a:r>
            <a:r>
              <a:rPr lang="en-US" sz="2400" dirty="0"/>
              <a:t> (MIS) is an information system that provides for management-oriented reporting based on transaction processing and operations of the organization.</a:t>
            </a:r>
          </a:p>
          <a:p>
            <a:pPr marL="177800" indent="-177800">
              <a:lnSpc>
                <a:spcPct val="80000"/>
              </a:lnSpc>
            </a:pPr>
            <a:endParaRPr lang="en-US" sz="2400" dirty="0"/>
          </a:p>
          <a:p>
            <a:pPr marL="177800" indent="-177800">
              <a:lnSpc>
                <a:spcPct val="80000"/>
              </a:lnSpc>
            </a:pPr>
            <a:r>
              <a:rPr lang="en-US" sz="2400" dirty="0"/>
              <a:t>A </a:t>
            </a:r>
            <a:r>
              <a:rPr lang="en-US" sz="2400" b="1" dirty="0"/>
              <a:t>decision support system</a:t>
            </a:r>
            <a:r>
              <a:rPr lang="en-US" sz="2400" dirty="0"/>
              <a:t> (DSS) is an information system that either helps to identify decision making opportunities or provides information to help make decisions.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p:bldP spid="7475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1371600" y="3962400"/>
            <a:ext cx="6400800" cy="2057400"/>
          </a:xfrm>
        </p:spPr>
        <p:txBody>
          <a:bodyPr>
            <a:normAutofit fontScale="40000" lnSpcReduction="20000"/>
          </a:bodyPr>
          <a:lstStyle/>
          <a:p>
            <a:r>
              <a:rPr lang="en-US" sz="4400" b="1" dirty="0" smtClean="0"/>
              <a:t>Objective:</a:t>
            </a:r>
          </a:p>
          <a:p>
            <a:r>
              <a:rPr lang="en-US" sz="3800" b="1" dirty="0" smtClean="0">
                <a:solidFill>
                  <a:srgbClr val="002060"/>
                </a:solidFill>
              </a:rPr>
              <a:t>The main objective of this course is to discuss the concepts of system analysis and design and the features of system engineering.</a:t>
            </a:r>
          </a:p>
          <a:p>
            <a:r>
              <a:rPr lang="en-US" sz="3800" b="1" dirty="0" smtClean="0">
                <a:solidFill>
                  <a:srgbClr val="002060"/>
                </a:solidFill>
              </a:rPr>
              <a:t>This course introduces established and evolving methodologies for the analysis, design, and development of an information system. More than technical this course focuses on managerial aspects of software development. It describes the modeling methods used in structured system analysis to create analysis model.</a:t>
            </a:r>
            <a:endParaRPr lang="en-US" sz="3800" b="1" dirty="0">
              <a:solidFill>
                <a:srgbClr val="002060"/>
              </a:solidFill>
            </a:endParaRPr>
          </a:p>
        </p:txBody>
      </p:sp>
      <p:sp>
        <p:nvSpPr>
          <p:cNvPr id="4" name="Date Placeholder 3"/>
          <p:cNvSpPr>
            <a:spLocks noGrp="1"/>
          </p:cNvSpPr>
          <p:nvPr>
            <p:ph type="dt" sz="half" idx="10"/>
          </p:nvPr>
        </p:nvSpPr>
        <p:spPr/>
        <p:txBody>
          <a:bodyPr/>
          <a:lstStyle/>
          <a:p>
            <a:fld id="{FF258D2D-4FC6-4F3D-BA79-6E7F9F183CF1}" type="datetime1">
              <a:rPr lang="en-US" smtClean="0"/>
              <a:pPr/>
              <a:t>11/25/2013</a:t>
            </a:fld>
            <a:endParaRPr lang="en-US"/>
          </a:p>
        </p:txBody>
      </p:sp>
      <p:sp>
        <p:nvSpPr>
          <p:cNvPr id="5" name="Slide Number Placeholder 4"/>
          <p:cNvSpPr>
            <a:spLocks noGrp="1"/>
          </p:cNvSpPr>
          <p:nvPr>
            <p:ph type="sldNum" sz="quarter" idx="12"/>
          </p:nvPr>
        </p:nvSpPr>
        <p:spPr/>
        <p:txBody>
          <a:bodyPr/>
          <a:lstStyle/>
          <a:p>
            <a:fld id="{311A63F2-8649-4027-B2E7-23778581D6EB}" type="slidenum">
              <a:rPr lang="en-US" smtClean="0"/>
              <a:pPr/>
              <a:t>2</a:t>
            </a:fld>
            <a:endParaRPr lang="en-US"/>
          </a:p>
        </p:txBody>
      </p:sp>
      <p:sp>
        <p:nvSpPr>
          <p:cNvPr id="6" name="Title 5"/>
          <p:cNvSpPr>
            <a:spLocks noGrp="1"/>
          </p:cNvSpPr>
          <p:nvPr>
            <p:ph type="ctrTitle"/>
          </p:nvPr>
        </p:nvSpPr>
        <p:spPr>
          <a:xfrm>
            <a:off x="685800" y="1600201"/>
            <a:ext cx="7772400" cy="2000250"/>
          </a:xfrm>
        </p:spPr>
        <p:txBody>
          <a:bodyPr>
            <a:normAutofit/>
          </a:bodyPr>
          <a:lstStyle/>
          <a:p>
            <a:r>
              <a:rPr lang="en-US" sz="4000" b="1" dirty="0" smtClean="0"/>
              <a:t>System Analysis and </a:t>
            </a:r>
            <a:r>
              <a:rPr b="1" smtClean="0"/>
              <a:t>De</a:t>
            </a:r>
            <a:r>
              <a:rPr lang="en-US" sz="4000" b="1" dirty="0" smtClean="0"/>
              <a:t>sign</a:t>
            </a:r>
            <a:br>
              <a:rPr lang="en-US" sz="4000" b="1" dirty="0" smtClean="0"/>
            </a:br>
            <a:r>
              <a:rPr sz="2400" b="1" smtClean="0">
                <a:solidFill>
                  <a:srgbClr val="FFFF00"/>
                </a:solidFill>
              </a:rPr>
              <a:t>COMP 302</a:t>
            </a:r>
            <a:endParaRPr lang="en-US" sz="2400" dirty="0">
              <a:solidFill>
                <a:srgbClr val="FFFF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1-</a:t>
            </a:r>
            <a:fld id="{EE6C1381-684A-455B-BBF2-6E75F6A66B5F}" type="slidenum">
              <a:rPr lang="en-US"/>
              <a:pPr/>
              <a:t>20</a:t>
            </a:fld>
            <a:endParaRPr lang="en-US"/>
          </a:p>
        </p:txBody>
      </p:sp>
      <p:sp>
        <p:nvSpPr>
          <p:cNvPr id="76802" name="Rectangle 2"/>
          <p:cNvSpPr>
            <a:spLocks noGrp="1" noChangeArrowheads="1"/>
          </p:cNvSpPr>
          <p:nvPr>
            <p:ph type="title"/>
          </p:nvPr>
        </p:nvSpPr>
        <p:spPr/>
        <p:txBody>
          <a:bodyPr>
            <a:normAutofit fontScale="90000"/>
          </a:bodyPr>
          <a:lstStyle/>
          <a:p>
            <a:r>
              <a:rPr lang="en-US" b="1" dirty="0"/>
              <a:t>Types of Information Systems (cont.)</a:t>
            </a:r>
          </a:p>
        </p:txBody>
      </p:sp>
      <p:sp>
        <p:nvSpPr>
          <p:cNvPr id="76803" name="Rectangle 3"/>
          <p:cNvSpPr>
            <a:spLocks noGrp="1" noChangeArrowheads="1"/>
          </p:cNvSpPr>
          <p:nvPr>
            <p:ph type="body" idx="1"/>
          </p:nvPr>
        </p:nvSpPr>
        <p:spPr>
          <a:xfrm>
            <a:off x="914400" y="1804988"/>
            <a:ext cx="8153400" cy="4637087"/>
          </a:xfrm>
        </p:spPr>
        <p:txBody>
          <a:bodyPr/>
          <a:lstStyle/>
          <a:p>
            <a:pPr marL="177800" indent="-177800">
              <a:lnSpc>
                <a:spcPct val="90000"/>
              </a:lnSpc>
            </a:pPr>
            <a:r>
              <a:rPr lang="en-US" sz="2400" dirty="0"/>
              <a:t>An </a:t>
            </a:r>
            <a:r>
              <a:rPr lang="en-US" sz="2400" b="1" dirty="0"/>
              <a:t>expert system</a:t>
            </a:r>
            <a:r>
              <a:rPr lang="en-US" sz="2400" dirty="0"/>
              <a:t> is an information system that captures the expertise of workers and then simulates that expertise to the benefit of non-experts.</a:t>
            </a:r>
          </a:p>
          <a:p>
            <a:pPr marL="177800" indent="-177800">
              <a:lnSpc>
                <a:spcPct val="90000"/>
              </a:lnSpc>
            </a:pPr>
            <a:endParaRPr lang="en-US" sz="2400" dirty="0"/>
          </a:p>
          <a:p>
            <a:pPr marL="177800" indent="-177800">
              <a:lnSpc>
                <a:spcPct val="90000"/>
              </a:lnSpc>
            </a:pPr>
            <a:r>
              <a:rPr lang="en-US" sz="2400" dirty="0"/>
              <a:t>A </a:t>
            </a:r>
            <a:r>
              <a:rPr lang="en-US" sz="2400" b="1" dirty="0"/>
              <a:t>communications and collaboration system</a:t>
            </a:r>
            <a:r>
              <a:rPr lang="en-US" sz="2400" dirty="0"/>
              <a:t> is an information system that enables more effective communications between workers, partners, customers, and suppliers to enhance their ability to collaborate.</a:t>
            </a:r>
          </a:p>
          <a:p>
            <a:pPr marL="177800" indent="-177800">
              <a:lnSpc>
                <a:spcPct val="90000"/>
              </a:lnSpc>
            </a:pPr>
            <a:endParaRPr lang="en-US" sz="2400" dirty="0"/>
          </a:p>
          <a:p>
            <a:pPr marL="177800" indent="-177800">
              <a:lnSpc>
                <a:spcPct val="90000"/>
              </a:lnSpc>
            </a:pPr>
            <a:r>
              <a:rPr lang="en-US" sz="2400" dirty="0"/>
              <a:t>An </a:t>
            </a:r>
            <a:r>
              <a:rPr lang="en-US" sz="2400" b="1" dirty="0"/>
              <a:t>office automation system</a:t>
            </a:r>
            <a:r>
              <a:rPr lang="en-US" sz="2400" dirty="0"/>
              <a:t> is an information system that supports the wide range of business office activities that provide for improved work flow between workers.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0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8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8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p:bldP spid="7680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1-</a:t>
            </a:r>
            <a:fld id="{9BC62B02-98EC-4A62-8CCE-63E5F2F764C4}" type="slidenum">
              <a:rPr lang="en-US"/>
              <a:pPr/>
              <a:t>21</a:t>
            </a:fld>
            <a:endParaRPr lang="en-US"/>
          </a:p>
        </p:txBody>
      </p:sp>
      <p:sp>
        <p:nvSpPr>
          <p:cNvPr id="78850" name="Rectangle 2"/>
          <p:cNvSpPr>
            <a:spLocks noGrp="1" noChangeArrowheads="1"/>
          </p:cNvSpPr>
          <p:nvPr>
            <p:ph type="title"/>
          </p:nvPr>
        </p:nvSpPr>
        <p:spPr/>
        <p:txBody>
          <a:bodyPr>
            <a:normAutofit fontScale="90000"/>
          </a:bodyPr>
          <a:lstStyle/>
          <a:p>
            <a:r>
              <a:rPr lang="en-US" b="1" dirty="0"/>
              <a:t>Stakeholders: Players in </a:t>
            </a:r>
            <a:r>
              <a:rPr lang="en-US" b="1" dirty="0" smtClean="0"/>
              <a:t>the </a:t>
            </a:r>
            <a:r>
              <a:rPr lang="en-US" b="1" dirty="0"/>
              <a:t>Systems Game</a:t>
            </a:r>
          </a:p>
        </p:txBody>
      </p:sp>
      <p:sp>
        <p:nvSpPr>
          <p:cNvPr id="78851" name="Rectangle 3"/>
          <p:cNvSpPr>
            <a:spLocks noGrp="1" noChangeArrowheads="1"/>
          </p:cNvSpPr>
          <p:nvPr>
            <p:ph type="body" idx="1"/>
          </p:nvPr>
        </p:nvSpPr>
        <p:spPr/>
        <p:txBody>
          <a:bodyPr/>
          <a:lstStyle/>
          <a:p>
            <a:pPr>
              <a:lnSpc>
                <a:spcPct val="95000"/>
              </a:lnSpc>
              <a:spcBef>
                <a:spcPct val="35000"/>
              </a:spcBef>
            </a:pPr>
            <a:r>
              <a:rPr lang="en-US" sz="2800" dirty="0"/>
              <a:t>A </a:t>
            </a:r>
            <a:r>
              <a:rPr lang="en-US" sz="2800" b="1" dirty="0"/>
              <a:t>stakeholder</a:t>
            </a:r>
            <a:r>
              <a:rPr lang="en-US" sz="2800" dirty="0"/>
              <a:t> is any person who has an interest in an existing or proposed information system. Stakeholders can be technical or nontechnical workers. They may also include both internal and external workers.</a:t>
            </a:r>
          </a:p>
          <a:p>
            <a:pPr>
              <a:lnSpc>
                <a:spcPct val="95000"/>
              </a:lnSpc>
              <a:spcBef>
                <a:spcPct val="35000"/>
              </a:spcBef>
            </a:pPr>
            <a:r>
              <a:rPr lang="en-US" sz="2800" b="1" dirty="0"/>
              <a:t>Information workers</a:t>
            </a:r>
            <a:r>
              <a:rPr lang="en-US" sz="2800" dirty="0"/>
              <a:t> are those workers whose jobs involve the creation, collection, processing, distribution, and use of information.</a:t>
            </a:r>
          </a:p>
          <a:p>
            <a:pPr>
              <a:lnSpc>
                <a:spcPct val="95000"/>
              </a:lnSpc>
              <a:spcBef>
                <a:spcPct val="35000"/>
              </a:spcBef>
            </a:pPr>
            <a:r>
              <a:rPr lang="en-US" sz="2800" b="1" dirty="0"/>
              <a:t>Knowledge workers</a:t>
            </a:r>
            <a:r>
              <a:rPr lang="en-US" sz="2800" dirty="0"/>
              <a:t> are a subset of information workers whose responsibilities are based on a specialized body of knowledge.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1-</a:t>
            </a:r>
            <a:fld id="{F4BBFB77-0C48-414C-A464-9486CC2C15C8}" type="slidenum">
              <a:rPr lang="en-US"/>
              <a:pPr/>
              <a:t>22</a:t>
            </a:fld>
            <a:endParaRPr lang="en-US"/>
          </a:p>
        </p:txBody>
      </p:sp>
      <p:sp>
        <p:nvSpPr>
          <p:cNvPr id="82946" name="Rectangle 2"/>
          <p:cNvSpPr>
            <a:spLocks noGrp="1" noChangeArrowheads="1"/>
          </p:cNvSpPr>
          <p:nvPr>
            <p:ph type="title"/>
          </p:nvPr>
        </p:nvSpPr>
        <p:spPr/>
        <p:txBody>
          <a:bodyPr>
            <a:normAutofit/>
          </a:bodyPr>
          <a:lstStyle/>
          <a:p>
            <a:r>
              <a:rPr lang="en-US" sz="3600" b="1" dirty="0"/>
              <a:t>System Owners</a:t>
            </a:r>
          </a:p>
        </p:txBody>
      </p:sp>
      <p:sp>
        <p:nvSpPr>
          <p:cNvPr id="82947" name="Rectangle 3"/>
          <p:cNvSpPr>
            <a:spLocks noGrp="1" noChangeArrowheads="1"/>
          </p:cNvSpPr>
          <p:nvPr>
            <p:ph type="body" idx="1"/>
          </p:nvPr>
        </p:nvSpPr>
        <p:spPr>
          <a:xfrm>
            <a:off x="1066800" y="1960563"/>
            <a:ext cx="8001000" cy="4592637"/>
          </a:xfrm>
        </p:spPr>
        <p:txBody>
          <a:bodyPr/>
          <a:lstStyle/>
          <a:p>
            <a:pPr marL="0" indent="0">
              <a:buFontTx/>
              <a:buNone/>
            </a:pPr>
            <a:r>
              <a:rPr lang="en-US" b="1" dirty="0"/>
              <a:t>System owners</a:t>
            </a:r>
            <a:r>
              <a:rPr lang="en-US" dirty="0"/>
              <a:t> – an information system’s sponsor and executive advocate, usually responsible for funding the project of developing, operating, and maintaining the information system.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1-</a:t>
            </a:r>
            <a:fld id="{BA51F3D8-B6E1-47C1-BB42-3C09BA2FCDD8}" type="slidenum">
              <a:rPr lang="en-US"/>
              <a:pPr/>
              <a:t>23</a:t>
            </a:fld>
            <a:endParaRPr lang="en-US"/>
          </a:p>
        </p:txBody>
      </p:sp>
      <p:sp>
        <p:nvSpPr>
          <p:cNvPr id="84994" name="Rectangle 2"/>
          <p:cNvSpPr>
            <a:spLocks noGrp="1" noChangeArrowheads="1"/>
          </p:cNvSpPr>
          <p:nvPr>
            <p:ph type="title"/>
          </p:nvPr>
        </p:nvSpPr>
        <p:spPr/>
        <p:txBody>
          <a:bodyPr>
            <a:normAutofit/>
          </a:bodyPr>
          <a:lstStyle/>
          <a:p>
            <a:r>
              <a:rPr lang="en-US" sz="3600" b="1" dirty="0"/>
              <a:t>System Users</a:t>
            </a:r>
          </a:p>
        </p:txBody>
      </p:sp>
      <p:sp>
        <p:nvSpPr>
          <p:cNvPr id="84995" name="Rectangle 3"/>
          <p:cNvSpPr>
            <a:spLocks noGrp="1" noChangeArrowheads="1"/>
          </p:cNvSpPr>
          <p:nvPr>
            <p:ph type="body" idx="1"/>
          </p:nvPr>
        </p:nvSpPr>
        <p:spPr>
          <a:xfrm>
            <a:off x="1066800" y="1600200"/>
            <a:ext cx="7848600" cy="4800600"/>
          </a:xfrm>
        </p:spPr>
        <p:txBody>
          <a:bodyPr/>
          <a:lstStyle/>
          <a:p>
            <a:pPr>
              <a:buFontTx/>
              <a:buNone/>
            </a:pPr>
            <a:r>
              <a:rPr lang="en-US" b="1" dirty="0"/>
              <a:t>	System users</a:t>
            </a:r>
            <a:r>
              <a:rPr lang="en-US" dirty="0"/>
              <a:t> – a “customer” who will use or is affected by an information system on a regular basis – capturing, validating, entering, responding to, storing, and exchanging data and information.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1-</a:t>
            </a:r>
            <a:fld id="{38988CAC-7C16-484C-B68A-8072D8FD7AC3}" type="slidenum">
              <a:rPr lang="en-US"/>
              <a:pPr/>
              <a:t>24</a:t>
            </a:fld>
            <a:endParaRPr lang="en-US"/>
          </a:p>
        </p:txBody>
      </p:sp>
      <p:sp>
        <p:nvSpPr>
          <p:cNvPr id="157698" name="Rectangle 2"/>
          <p:cNvSpPr>
            <a:spLocks noGrp="1" noChangeArrowheads="1"/>
          </p:cNvSpPr>
          <p:nvPr>
            <p:ph type="title"/>
          </p:nvPr>
        </p:nvSpPr>
        <p:spPr/>
        <p:txBody>
          <a:bodyPr>
            <a:normAutofit/>
          </a:bodyPr>
          <a:lstStyle/>
          <a:p>
            <a:r>
              <a:rPr lang="en-US" sz="3600" b="1" dirty="0"/>
              <a:t>Internal System Users</a:t>
            </a:r>
          </a:p>
        </p:txBody>
      </p:sp>
      <p:sp>
        <p:nvSpPr>
          <p:cNvPr id="157699" name="Rectangle 3"/>
          <p:cNvSpPr>
            <a:spLocks noGrp="1" noChangeArrowheads="1"/>
          </p:cNvSpPr>
          <p:nvPr>
            <p:ph type="body" idx="1"/>
          </p:nvPr>
        </p:nvSpPr>
        <p:spPr/>
        <p:txBody>
          <a:bodyPr/>
          <a:lstStyle/>
          <a:p>
            <a:r>
              <a:rPr lang="en-US" dirty="0"/>
              <a:t>Clerical and service workers</a:t>
            </a:r>
          </a:p>
          <a:p>
            <a:r>
              <a:rPr lang="en-US" dirty="0"/>
              <a:t>Technical and professional staff</a:t>
            </a:r>
          </a:p>
          <a:p>
            <a:r>
              <a:rPr lang="en-US" dirty="0"/>
              <a:t>Supervisors, middle managers, and executive managers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1-</a:t>
            </a:r>
            <a:fld id="{3E32F512-C631-4BE4-A3DC-F8AFBAC94F15}" type="slidenum">
              <a:rPr lang="en-US"/>
              <a:pPr/>
              <a:t>25</a:t>
            </a:fld>
            <a:endParaRPr lang="en-US"/>
          </a:p>
        </p:txBody>
      </p:sp>
      <p:sp>
        <p:nvSpPr>
          <p:cNvPr id="158722" name="Rectangle 2"/>
          <p:cNvSpPr>
            <a:spLocks noGrp="1" noChangeArrowheads="1"/>
          </p:cNvSpPr>
          <p:nvPr>
            <p:ph type="title"/>
          </p:nvPr>
        </p:nvSpPr>
        <p:spPr/>
        <p:txBody>
          <a:bodyPr>
            <a:normAutofit/>
          </a:bodyPr>
          <a:lstStyle/>
          <a:p>
            <a:r>
              <a:rPr lang="en-US" sz="3600" b="1" dirty="0"/>
              <a:t>External System Users</a:t>
            </a:r>
          </a:p>
        </p:txBody>
      </p:sp>
      <p:sp>
        <p:nvSpPr>
          <p:cNvPr id="158723" name="Rectangle 3"/>
          <p:cNvSpPr>
            <a:spLocks noGrp="1" noChangeArrowheads="1"/>
          </p:cNvSpPr>
          <p:nvPr>
            <p:ph type="body" idx="1"/>
          </p:nvPr>
        </p:nvSpPr>
        <p:spPr/>
        <p:txBody>
          <a:bodyPr/>
          <a:lstStyle/>
          <a:p>
            <a:pPr>
              <a:lnSpc>
                <a:spcPct val="90000"/>
              </a:lnSpc>
            </a:pPr>
            <a:r>
              <a:rPr lang="en-US" dirty="0"/>
              <a:t>Customers</a:t>
            </a:r>
          </a:p>
          <a:p>
            <a:pPr>
              <a:lnSpc>
                <a:spcPct val="90000"/>
              </a:lnSpc>
            </a:pPr>
            <a:r>
              <a:rPr lang="en-US" dirty="0"/>
              <a:t>Suppliers</a:t>
            </a:r>
          </a:p>
          <a:p>
            <a:pPr>
              <a:lnSpc>
                <a:spcPct val="90000"/>
              </a:lnSpc>
            </a:pPr>
            <a:r>
              <a:rPr lang="en-US" dirty="0"/>
              <a:t>Partners</a:t>
            </a:r>
          </a:p>
          <a:p>
            <a:pPr>
              <a:lnSpc>
                <a:spcPct val="90000"/>
              </a:lnSpc>
            </a:pPr>
            <a:r>
              <a:rPr lang="en-US" dirty="0"/>
              <a:t>Employees</a:t>
            </a:r>
          </a:p>
          <a:p>
            <a:pPr lvl="1">
              <a:lnSpc>
                <a:spcPct val="90000"/>
              </a:lnSpc>
            </a:pPr>
            <a:r>
              <a:rPr lang="en-US" u="sng" dirty="0"/>
              <a:t>Remote users</a:t>
            </a:r>
            <a:r>
              <a:rPr lang="en-US" dirty="0"/>
              <a:t> - users who are not physically located on the premises but who still requires access to information systems.</a:t>
            </a:r>
          </a:p>
          <a:p>
            <a:pPr lvl="1">
              <a:lnSpc>
                <a:spcPct val="90000"/>
              </a:lnSpc>
            </a:pPr>
            <a:r>
              <a:rPr lang="en-US" u="sng" dirty="0"/>
              <a:t>Mobile users</a:t>
            </a:r>
            <a:r>
              <a:rPr lang="en-US" dirty="0"/>
              <a:t> - users whose location is constantly changing but who requires access to information systems from any location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1-</a:t>
            </a:r>
            <a:fld id="{C350FE75-D76B-4BD9-A844-E5AC10D8DE33}" type="slidenum">
              <a:rPr lang="en-US"/>
              <a:pPr/>
              <a:t>26</a:t>
            </a:fld>
            <a:endParaRPr lang="en-US"/>
          </a:p>
        </p:txBody>
      </p:sp>
      <p:sp>
        <p:nvSpPr>
          <p:cNvPr id="89090" name="Rectangle 2"/>
          <p:cNvSpPr>
            <a:spLocks noGrp="1" noChangeArrowheads="1"/>
          </p:cNvSpPr>
          <p:nvPr>
            <p:ph type="title"/>
          </p:nvPr>
        </p:nvSpPr>
        <p:spPr/>
        <p:txBody>
          <a:bodyPr>
            <a:normAutofit/>
          </a:bodyPr>
          <a:lstStyle/>
          <a:p>
            <a:r>
              <a:rPr lang="en-US" sz="3600" b="1" dirty="0"/>
              <a:t>Systems Analysts</a:t>
            </a:r>
          </a:p>
        </p:txBody>
      </p:sp>
      <p:sp>
        <p:nvSpPr>
          <p:cNvPr id="89091" name="Rectangle 3"/>
          <p:cNvSpPr>
            <a:spLocks noChangeArrowheads="1"/>
          </p:cNvSpPr>
          <p:nvPr/>
        </p:nvSpPr>
        <p:spPr bwMode="auto">
          <a:xfrm>
            <a:off x="990600" y="1295400"/>
            <a:ext cx="7907338" cy="5229225"/>
          </a:xfrm>
          <a:prstGeom prst="rect">
            <a:avLst/>
          </a:prstGeom>
          <a:noFill/>
          <a:ln w="9525">
            <a:noFill/>
            <a:miter lim="800000"/>
            <a:headEnd/>
            <a:tailEnd/>
          </a:ln>
          <a:effectLst/>
        </p:spPr>
        <p:txBody>
          <a:bodyPr/>
          <a:lstStyle/>
          <a:p>
            <a:pPr marL="342900" indent="-342900" eaLnBrk="0" hangingPunct="0">
              <a:spcBef>
                <a:spcPct val="20000"/>
              </a:spcBef>
            </a:pPr>
            <a:r>
              <a:rPr lang="en-US" sz="2800" b="1" dirty="0">
                <a:latin typeface="Times New Roman" pitchFamily="18" charset="0"/>
              </a:rPr>
              <a:t>	</a:t>
            </a:r>
            <a:r>
              <a:rPr lang="en-US" sz="2800" b="1" u="sng" dirty="0">
                <a:solidFill>
                  <a:srgbClr val="C00000"/>
                </a:solidFill>
                <a:latin typeface="Times New Roman" pitchFamily="18" charset="0"/>
              </a:rPr>
              <a:t>Systems analyst</a:t>
            </a:r>
            <a:r>
              <a:rPr lang="en-US" sz="2800" u="sng" dirty="0">
                <a:solidFill>
                  <a:srgbClr val="C00000"/>
                </a:solidFill>
                <a:latin typeface="Times New Roman" pitchFamily="18" charset="0"/>
              </a:rPr>
              <a:t> </a:t>
            </a:r>
            <a:r>
              <a:rPr lang="en-US" sz="2800" dirty="0">
                <a:latin typeface="Times New Roman" pitchFamily="18" charset="0"/>
              </a:rPr>
              <a:t>– a specialist who studies the problems and needs of an organization to determine how people, data, processes, and information technology can best accomplish improvements for the business. </a:t>
            </a:r>
          </a:p>
          <a:p>
            <a:pPr marL="742950" lvl="1" indent="-285750" eaLnBrk="0" hangingPunct="0">
              <a:spcBef>
                <a:spcPct val="20000"/>
              </a:spcBef>
              <a:buFontTx/>
              <a:buChar char="•"/>
            </a:pPr>
            <a:r>
              <a:rPr lang="en-US" sz="2800" dirty="0">
                <a:latin typeface="Times New Roman" pitchFamily="18" charset="0"/>
              </a:rPr>
              <a:t>A </a:t>
            </a:r>
            <a:r>
              <a:rPr lang="en-US" sz="2800" b="1" u="sng" dirty="0">
                <a:solidFill>
                  <a:srgbClr val="C00000"/>
                </a:solidFill>
                <a:latin typeface="Times New Roman" pitchFamily="18" charset="0"/>
              </a:rPr>
              <a:t>programmer/analyst</a:t>
            </a:r>
            <a:r>
              <a:rPr lang="en-US" sz="2800" dirty="0">
                <a:latin typeface="Times New Roman" pitchFamily="18" charset="0"/>
              </a:rPr>
              <a:t> (or </a:t>
            </a:r>
            <a:r>
              <a:rPr lang="en-US" sz="2800" b="1" dirty="0" smtClean="0">
                <a:latin typeface="Times New Roman" pitchFamily="18" charset="0"/>
              </a:rPr>
              <a:t>analyst/programmer</a:t>
            </a:r>
            <a:r>
              <a:rPr lang="en-US" sz="2800" dirty="0">
                <a:latin typeface="Times New Roman" pitchFamily="18" charset="0"/>
              </a:rPr>
              <a:t>) includes the responsibilities of both the computer programmer and the systems analyst. </a:t>
            </a:r>
          </a:p>
          <a:p>
            <a:pPr marL="742950" lvl="1" indent="-285750" eaLnBrk="0" hangingPunct="0">
              <a:spcBef>
                <a:spcPct val="20000"/>
              </a:spcBef>
              <a:buFontTx/>
              <a:buChar char="•"/>
            </a:pPr>
            <a:r>
              <a:rPr lang="en-US" sz="2800" dirty="0">
                <a:latin typeface="Times New Roman" pitchFamily="18" charset="0"/>
              </a:rPr>
              <a:t>A </a:t>
            </a:r>
            <a:r>
              <a:rPr lang="en-US" sz="2800" b="1" u="sng" dirty="0">
                <a:solidFill>
                  <a:srgbClr val="C00000"/>
                </a:solidFill>
                <a:latin typeface="Times New Roman" pitchFamily="18" charset="0"/>
              </a:rPr>
              <a:t>business analyst</a:t>
            </a:r>
            <a:r>
              <a:rPr lang="en-US" sz="2800" u="sng" dirty="0">
                <a:solidFill>
                  <a:srgbClr val="C00000"/>
                </a:solidFill>
                <a:latin typeface="Times New Roman" pitchFamily="18" charset="0"/>
              </a:rPr>
              <a:t> </a:t>
            </a:r>
            <a:r>
              <a:rPr lang="en-US" sz="2800" dirty="0">
                <a:latin typeface="Times New Roman" pitchFamily="18" charset="0"/>
              </a:rPr>
              <a:t>focuses on only the non-technical aspects of systems analysis and design.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Analytical Skills for Systems Analysis</a:t>
            </a: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FF258D2D-4FC6-4F3D-BA79-6E7F9F183CF1}" type="datetime1">
              <a:rPr lang="en-US" smtClean="0"/>
              <a:pPr/>
              <a:t>11/25/2013</a:t>
            </a:fld>
            <a:endParaRPr lang="en-US"/>
          </a:p>
        </p:txBody>
      </p:sp>
      <p:sp>
        <p:nvSpPr>
          <p:cNvPr id="5" name="Slide Number Placeholder 4"/>
          <p:cNvSpPr>
            <a:spLocks noGrp="1"/>
          </p:cNvSpPr>
          <p:nvPr>
            <p:ph type="sldNum" sz="quarter" idx="12"/>
          </p:nvPr>
        </p:nvSpPr>
        <p:spPr/>
        <p:txBody>
          <a:bodyPr>
            <a:normAutofit/>
          </a:bodyPr>
          <a:lstStyle/>
          <a:p>
            <a:fld id="{311A63F2-8649-4027-B2E7-23778581D6EB}" type="slidenum">
              <a:rPr lang="en-US" smtClean="0"/>
              <a:pPr/>
              <a:t>27</a:t>
            </a:fld>
            <a:endParaRPr lang="en-US"/>
          </a:p>
        </p:txBody>
      </p:sp>
      <p:sp>
        <p:nvSpPr>
          <p:cNvPr id="3" name="Content Placeholder 2"/>
          <p:cNvSpPr>
            <a:spLocks noGrp="1"/>
          </p:cNvSpPr>
          <p:nvPr>
            <p:ph sz="quarter" idx="1"/>
          </p:nvPr>
        </p:nvSpPr>
        <p:spPr/>
        <p:txBody>
          <a:bodyPr/>
          <a:lstStyle/>
          <a:p>
            <a:r>
              <a:rPr lang="en-US" dirty="0" smtClean="0"/>
              <a:t>Four Sets of Analytical Skills</a:t>
            </a:r>
          </a:p>
          <a:p>
            <a:pPr lvl="1"/>
            <a:r>
              <a:rPr lang="en-US" dirty="0" smtClean="0"/>
              <a:t>Systems Thinking</a:t>
            </a:r>
          </a:p>
          <a:p>
            <a:pPr lvl="1"/>
            <a:r>
              <a:rPr lang="en-US" dirty="0" smtClean="0"/>
              <a:t>Organizational Knowledge</a:t>
            </a:r>
          </a:p>
          <a:p>
            <a:pPr lvl="1"/>
            <a:r>
              <a:rPr lang="en-US" dirty="0" smtClean="0"/>
              <a:t>Problem Identification</a:t>
            </a:r>
          </a:p>
          <a:p>
            <a:pPr lvl="1"/>
            <a:r>
              <a:rPr lang="en-US" dirty="0" smtClean="0"/>
              <a:t>Problem Analyzing and Solving</a:t>
            </a:r>
          </a:p>
          <a:p>
            <a:pPr lvl="1">
              <a:buFont typeface="Wingdings" pitchFamily="2" charset="2"/>
              <a:buNone/>
            </a:pP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1-</a:t>
            </a:r>
            <a:fld id="{C63AF24B-EAD1-4A68-859F-1524F2B41C84}" type="slidenum">
              <a:rPr lang="en-US"/>
              <a:pPr/>
              <a:t>28</a:t>
            </a:fld>
            <a:endParaRPr lang="en-US"/>
          </a:p>
        </p:txBody>
      </p:sp>
      <p:sp>
        <p:nvSpPr>
          <p:cNvPr id="95234" name="Rectangle 2"/>
          <p:cNvSpPr>
            <a:spLocks noGrp="1" noChangeArrowheads="1"/>
          </p:cNvSpPr>
          <p:nvPr>
            <p:ph type="title"/>
          </p:nvPr>
        </p:nvSpPr>
        <p:spPr/>
        <p:txBody>
          <a:bodyPr>
            <a:normAutofit fontScale="90000"/>
          </a:bodyPr>
          <a:lstStyle/>
          <a:p>
            <a:r>
              <a:rPr lang="en-US" b="1" dirty="0"/>
              <a:t>Skills Needed by </a:t>
            </a:r>
            <a:r>
              <a:rPr lang="en-US" b="1" dirty="0" smtClean="0"/>
              <a:t>the </a:t>
            </a:r>
            <a:r>
              <a:rPr lang="en-US" b="1" dirty="0"/>
              <a:t>Systems Analyst</a:t>
            </a:r>
          </a:p>
        </p:txBody>
      </p:sp>
      <p:sp>
        <p:nvSpPr>
          <p:cNvPr id="95235" name="Rectangle 3"/>
          <p:cNvSpPr>
            <a:spLocks noGrp="1" noChangeArrowheads="1"/>
          </p:cNvSpPr>
          <p:nvPr>
            <p:ph type="body" idx="1"/>
          </p:nvPr>
        </p:nvSpPr>
        <p:spPr>
          <a:xfrm>
            <a:off x="1143000" y="1876425"/>
            <a:ext cx="7543800" cy="4600575"/>
          </a:xfrm>
        </p:spPr>
        <p:txBody>
          <a:bodyPr/>
          <a:lstStyle/>
          <a:p>
            <a:pPr>
              <a:lnSpc>
                <a:spcPct val="110000"/>
              </a:lnSpc>
            </a:pPr>
            <a:r>
              <a:rPr lang="en-US" sz="2400" dirty="0"/>
              <a:t>Working knowledge of information technology</a:t>
            </a:r>
          </a:p>
          <a:p>
            <a:pPr>
              <a:lnSpc>
                <a:spcPct val="110000"/>
              </a:lnSpc>
            </a:pPr>
            <a:r>
              <a:rPr lang="en-US" sz="2400" dirty="0"/>
              <a:t>Computer programming experience and expertise</a:t>
            </a:r>
          </a:p>
          <a:p>
            <a:pPr>
              <a:lnSpc>
                <a:spcPct val="110000"/>
              </a:lnSpc>
            </a:pPr>
            <a:r>
              <a:rPr lang="en-US" sz="2400" dirty="0"/>
              <a:t>General business knowledge</a:t>
            </a:r>
          </a:p>
          <a:p>
            <a:pPr>
              <a:lnSpc>
                <a:spcPct val="110000"/>
              </a:lnSpc>
            </a:pPr>
            <a:r>
              <a:rPr lang="en-US" sz="2400" dirty="0"/>
              <a:t>General problem-solving skills</a:t>
            </a:r>
          </a:p>
          <a:p>
            <a:pPr>
              <a:lnSpc>
                <a:spcPct val="110000"/>
              </a:lnSpc>
            </a:pPr>
            <a:r>
              <a:rPr lang="en-US" sz="2400" dirty="0"/>
              <a:t>Good interpersonal communication skills</a:t>
            </a:r>
          </a:p>
          <a:p>
            <a:pPr>
              <a:lnSpc>
                <a:spcPct val="110000"/>
              </a:lnSpc>
            </a:pPr>
            <a:r>
              <a:rPr lang="en-US" sz="2400" dirty="0"/>
              <a:t>Good interpersonal relations skills</a:t>
            </a:r>
          </a:p>
          <a:p>
            <a:pPr>
              <a:lnSpc>
                <a:spcPct val="110000"/>
              </a:lnSpc>
            </a:pPr>
            <a:r>
              <a:rPr lang="en-US" sz="2400" dirty="0"/>
              <a:t>Flexibility and adaptability</a:t>
            </a:r>
          </a:p>
          <a:p>
            <a:pPr>
              <a:lnSpc>
                <a:spcPct val="110000"/>
              </a:lnSpc>
            </a:pPr>
            <a:r>
              <a:rPr lang="en-US" sz="2400" dirty="0"/>
              <a:t>Character and ethics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Systems Thinking</a:t>
            </a:r>
            <a:endParaRPr lang="en-US" sz="3600" b="1" dirty="0"/>
          </a:p>
        </p:txBody>
      </p:sp>
      <p:sp>
        <p:nvSpPr>
          <p:cNvPr id="4" name="Date Placeholder 3"/>
          <p:cNvSpPr>
            <a:spLocks noGrp="1"/>
          </p:cNvSpPr>
          <p:nvPr>
            <p:ph type="dt" sz="half" idx="10"/>
          </p:nvPr>
        </p:nvSpPr>
        <p:spPr/>
        <p:txBody>
          <a:bodyPr/>
          <a:lstStyle/>
          <a:p>
            <a:fld id="{FF258D2D-4FC6-4F3D-BA79-6E7F9F183CF1}" type="datetime1">
              <a:rPr lang="en-US" smtClean="0"/>
              <a:pPr/>
              <a:t>11/25/2013</a:t>
            </a:fld>
            <a:endParaRPr lang="en-US"/>
          </a:p>
        </p:txBody>
      </p:sp>
      <p:sp>
        <p:nvSpPr>
          <p:cNvPr id="5" name="Slide Number Placeholder 4"/>
          <p:cNvSpPr>
            <a:spLocks noGrp="1"/>
          </p:cNvSpPr>
          <p:nvPr>
            <p:ph type="sldNum" sz="quarter" idx="12"/>
          </p:nvPr>
        </p:nvSpPr>
        <p:spPr/>
        <p:txBody>
          <a:bodyPr>
            <a:normAutofit/>
          </a:bodyPr>
          <a:lstStyle/>
          <a:p>
            <a:fld id="{311A63F2-8649-4027-B2E7-23778581D6EB}" type="slidenum">
              <a:rPr lang="en-US" smtClean="0"/>
              <a:pPr/>
              <a:t>29</a:t>
            </a:fld>
            <a:endParaRPr lang="en-US"/>
          </a:p>
        </p:txBody>
      </p:sp>
      <p:sp>
        <p:nvSpPr>
          <p:cNvPr id="3" name="Content Placeholder 2"/>
          <p:cNvSpPr>
            <a:spLocks noGrp="1"/>
          </p:cNvSpPr>
          <p:nvPr>
            <p:ph sz="quarter" idx="1"/>
          </p:nvPr>
        </p:nvSpPr>
        <p:spPr/>
        <p:txBody>
          <a:bodyPr/>
          <a:lstStyle/>
          <a:p>
            <a:pPr>
              <a:lnSpc>
                <a:spcPct val="90000"/>
              </a:lnSpc>
            </a:pPr>
            <a:r>
              <a:rPr lang="en-US" sz="2800" b="1" u="sng" dirty="0" smtClean="0">
                <a:solidFill>
                  <a:srgbClr val="C00000"/>
                </a:solidFill>
              </a:rPr>
              <a:t>Characteristics of a System </a:t>
            </a:r>
          </a:p>
          <a:p>
            <a:pPr lvl="1">
              <a:lnSpc>
                <a:spcPct val="90000"/>
              </a:lnSpc>
            </a:pPr>
            <a:r>
              <a:rPr lang="en-US" sz="2400" dirty="0" smtClean="0"/>
              <a:t>Components</a:t>
            </a:r>
          </a:p>
          <a:p>
            <a:pPr lvl="1">
              <a:lnSpc>
                <a:spcPct val="90000"/>
              </a:lnSpc>
            </a:pPr>
            <a:r>
              <a:rPr lang="en-US" sz="2400" dirty="0" smtClean="0"/>
              <a:t>Interrelated Components</a:t>
            </a:r>
          </a:p>
          <a:p>
            <a:pPr lvl="1">
              <a:lnSpc>
                <a:spcPct val="90000"/>
              </a:lnSpc>
            </a:pPr>
            <a:r>
              <a:rPr lang="en-US" sz="2400" dirty="0" smtClean="0"/>
              <a:t>Boundary</a:t>
            </a:r>
          </a:p>
          <a:p>
            <a:pPr lvl="1">
              <a:lnSpc>
                <a:spcPct val="90000"/>
              </a:lnSpc>
            </a:pPr>
            <a:r>
              <a:rPr lang="en-US" sz="2400" dirty="0" smtClean="0"/>
              <a:t>Purpose</a:t>
            </a:r>
          </a:p>
          <a:p>
            <a:pPr lvl="1">
              <a:lnSpc>
                <a:spcPct val="90000"/>
              </a:lnSpc>
            </a:pPr>
            <a:r>
              <a:rPr lang="en-US" sz="2400" dirty="0" smtClean="0"/>
              <a:t>Environment</a:t>
            </a:r>
          </a:p>
          <a:p>
            <a:pPr lvl="1">
              <a:lnSpc>
                <a:spcPct val="90000"/>
              </a:lnSpc>
            </a:pPr>
            <a:r>
              <a:rPr lang="en-US" sz="2400" dirty="0" smtClean="0"/>
              <a:t>Interfaces</a:t>
            </a:r>
          </a:p>
          <a:p>
            <a:pPr lvl="1">
              <a:lnSpc>
                <a:spcPct val="90000"/>
              </a:lnSpc>
            </a:pPr>
            <a:r>
              <a:rPr lang="en-US" sz="2400" dirty="0" smtClean="0"/>
              <a:t>Input</a:t>
            </a:r>
          </a:p>
          <a:p>
            <a:pPr lvl="1">
              <a:lnSpc>
                <a:spcPct val="90000"/>
              </a:lnSpc>
            </a:pPr>
            <a:r>
              <a:rPr lang="en-US" sz="2400" dirty="0" smtClean="0"/>
              <a:t>Output</a:t>
            </a:r>
          </a:p>
          <a:p>
            <a:pPr lvl="1">
              <a:lnSpc>
                <a:spcPct val="90000"/>
              </a:lnSpc>
            </a:pPr>
            <a:r>
              <a:rPr lang="en-US" sz="2400" dirty="0" smtClean="0"/>
              <a:t>Constraints</a:t>
            </a:r>
          </a:p>
          <a:p>
            <a:pPr lvl="1">
              <a:lnSpc>
                <a:spcPct val="90000"/>
              </a:lnSpc>
            </a:pPr>
            <a:endParaRPr lang="en-US" sz="2400"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Course Contents:</a:t>
            </a:r>
            <a:endParaRPr lang="en-US" sz="3600" b="1" dirty="0"/>
          </a:p>
        </p:txBody>
      </p:sp>
      <p:sp>
        <p:nvSpPr>
          <p:cNvPr id="3" name="Date Placeholder 2"/>
          <p:cNvSpPr>
            <a:spLocks noGrp="1"/>
          </p:cNvSpPr>
          <p:nvPr>
            <p:ph type="dt" sz="half" idx="10"/>
          </p:nvPr>
        </p:nvSpPr>
        <p:spPr/>
        <p:txBody>
          <a:bodyPr/>
          <a:lstStyle/>
          <a:p>
            <a:fld id="{FF258D2D-4FC6-4F3D-BA79-6E7F9F183CF1}" type="datetime1">
              <a:rPr lang="en-US" smtClean="0"/>
              <a:pPr/>
              <a:t>11/25/2013</a:t>
            </a:fld>
            <a:endParaRPr lang="en-US"/>
          </a:p>
        </p:txBody>
      </p:sp>
      <p:sp>
        <p:nvSpPr>
          <p:cNvPr id="4" name="Slide Number Placeholder 3"/>
          <p:cNvSpPr>
            <a:spLocks noGrp="1"/>
          </p:cNvSpPr>
          <p:nvPr>
            <p:ph type="sldNum" sz="quarter" idx="12"/>
          </p:nvPr>
        </p:nvSpPr>
        <p:spPr/>
        <p:txBody>
          <a:bodyPr/>
          <a:lstStyle/>
          <a:p>
            <a:fld id="{311A63F2-8649-4027-B2E7-23778581D6EB}" type="slidenum">
              <a:rPr lang="en-US" smtClean="0"/>
              <a:pPr/>
              <a:t>3</a:t>
            </a:fld>
            <a:endParaRPr lang="en-US"/>
          </a:p>
        </p:txBody>
      </p:sp>
      <p:sp>
        <p:nvSpPr>
          <p:cNvPr id="5" name="Content Placeholder 4"/>
          <p:cNvSpPr>
            <a:spLocks noGrp="1"/>
          </p:cNvSpPr>
          <p:nvPr>
            <p:ph sz="quarter" idx="1"/>
          </p:nvPr>
        </p:nvSpPr>
        <p:spPr/>
        <p:txBody>
          <a:bodyPr>
            <a:normAutofit fontScale="25000" lnSpcReduction="20000"/>
          </a:bodyPr>
          <a:lstStyle/>
          <a:p>
            <a:r>
              <a:rPr lang="en-US" sz="9600" b="1" dirty="0" smtClean="0"/>
              <a:t>Chapter 1. Introduction to System Analysis and Design  </a:t>
            </a:r>
            <a:endParaRPr lang="en-US" sz="9600" dirty="0" smtClean="0"/>
          </a:p>
          <a:p>
            <a:r>
              <a:rPr lang="en-US" sz="9600" dirty="0" smtClean="0"/>
              <a:t>Introduction  						</a:t>
            </a:r>
          </a:p>
          <a:p>
            <a:pPr lvl="0"/>
            <a:r>
              <a:rPr lang="en-US" sz="9600" dirty="0" smtClean="0"/>
              <a:t>Development Process						</a:t>
            </a:r>
          </a:p>
          <a:p>
            <a:pPr lvl="2"/>
            <a:r>
              <a:rPr lang="en-US" sz="9600" dirty="0" smtClean="0"/>
              <a:t>Emergent of System Properties			</a:t>
            </a:r>
          </a:p>
          <a:p>
            <a:pPr lvl="2"/>
            <a:r>
              <a:rPr lang="en-US" sz="9600" dirty="0" smtClean="0"/>
              <a:t>System Engineering				</a:t>
            </a:r>
          </a:p>
          <a:p>
            <a:pPr lvl="0"/>
            <a:r>
              <a:rPr lang="en-US" sz="9600" dirty="0" smtClean="0"/>
              <a:t>Management Process						</a:t>
            </a:r>
          </a:p>
          <a:p>
            <a:pPr lvl="0"/>
            <a:r>
              <a:rPr lang="en-US" sz="9600" dirty="0" smtClean="0"/>
              <a:t>Supporting Processes						</a:t>
            </a:r>
          </a:p>
          <a:p>
            <a:pPr lvl="0"/>
            <a:r>
              <a:rPr lang="en-US" sz="9600" dirty="0" smtClean="0"/>
              <a:t>System Structure						</a:t>
            </a:r>
          </a:p>
          <a:p>
            <a:pPr lvl="0"/>
            <a:r>
              <a:rPr lang="en-US" sz="9600" dirty="0" smtClean="0"/>
              <a:t>Types of Information Systems 					</a:t>
            </a:r>
          </a:p>
          <a:p>
            <a:pPr lvl="1"/>
            <a:r>
              <a:rPr lang="en-US" sz="9600" dirty="0" smtClean="0"/>
              <a:t>Transaction Processing System</a:t>
            </a:r>
          </a:p>
          <a:p>
            <a:pPr lvl="1"/>
            <a:r>
              <a:rPr lang="en-US" sz="9600" dirty="0" smtClean="0"/>
              <a:t>Management Information System</a:t>
            </a:r>
          </a:p>
          <a:p>
            <a:pPr lvl="1"/>
            <a:r>
              <a:rPr lang="en-US" sz="9600" dirty="0" smtClean="0"/>
              <a:t>Decision Support System</a:t>
            </a:r>
          </a:p>
          <a:p>
            <a:endParaRPr lang="en-US" sz="6000"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Systems Thinking</a:t>
            </a:r>
            <a:endParaRPr lang="en-US" sz="3600" b="1" dirty="0"/>
          </a:p>
        </p:txBody>
      </p:sp>
      <p:sp>
        <p:nvSpPr>
          <p:cNvPr id="4" name="Date Placeholder 3"/>
          <p:cNvSpPr>
            <a:spLocks noGrp="1"/>
          </p:cNvSpPr>
          <p:nvPr>
            <p:ph type="dt" sz="half" idx="10"/>
          </p:nvPr>
        </p:nvSpPr>
        <p:spPr/>
        <p:txBody>
          <a:bodyPr/>
          <a:lstStyle/>
          <a:p>
            <a:fld id="{FF258D2D-4FC6-4F3D-BA79-6E7F9F183CF1}" type="datetime1">
              <a:rPr lang="en-US" smtClean="0"/>
              <a:pPr/>
              <a:t>11/25/2013</a:t>
            </a:fld>
            <a:endParaRPr lang="en-US"/>
          </a:p>
        </p:txBody>
      </p:sp>
      <p:sp>
        <p:nvSpPr>
          <p:cNvPr id="5" name="Slide Number Placeholder 4"/>
          <p:cNvSpPr>
            <a:spLocks noGrp="1"/>
          </p:cNvSpPr>
          <p:nvPr>
            <p:ph type="sldNum" sz="quarter" idx="12"/>
          </p:nvPr>
        </p:nvSpPr>
        <p:spPr/>
        <p:txBody>
          <a:bodyPr>
            <a:normAutofit/>
          </a:bodyPr>
          <a:lstStyle/>
          <a:p>
            <a:fld id="{311A63F2-8649-4027-B2E7-23778581D6EB}" type="slidenum">
              <a:rPr lang="en-US" smtClean="0"/>
              <a:pPr/>
              <a:t>30</a:t>
            </a:fld>
            <a:endParaRPr lang="en-US"/>
          </a:p>
        </p:txBody>
      </p:sp>
      <p:sp>
        <p:nvSpPr>
          <p:cNvPr id="3" name="Content Placeholder 2"/>
          <p:cNvSpPr>
            <a:spLocks noGrp="1"/>
          </p:cNvSpPr>
          <p:nvPr>
            <p:ph sz="quarter" idx="1"/>
          </p:nvPr>
        </p:nvSpPr>
        <p:spPr/>
        <p:txBody>
          <a:bodyPr/>
          <a:lstStyle/>
          <a:p>
            <a:r>
              <a:rPr lang="en-US" dirty="0" smtClean="0"/>
              <a:t>Important System Concepts </a:t>
            </a:r>
          </a:p>
          <a:p>
            <a:pPr lvl="1"/>
            <a:r>
              <a:rPr lang="en-US" dirty="0" smtClean="0"/>
              <a:t>Decomposition</a:t>
            </a:r>
          </a:p>
          <a:p>
            <a:pPr lvl="2"/>
            <a:r>
              <a:rPr lang="en-US" dirty="0" smtClean="0"/>
              <a:t>The process of breaking down a system into smaller components</a:t>
            </a:r>
          </a:p>
          <a:p>
            <a:pPr lvl="2"/>
            <a:r>
              <a:rPr lang="en-US" dirty="0" smtClean="0"/>
              <a:t>Allows the systems analyst to:</a:t>
            </a:r>
          </a:p>
          <a:p>
            <a:pPr lvl="3"/>
            <a:r>
              <a:rPr lang="en-US" dirty="0" smtClean="0"/>
              <a:t>Break a system into small, manageable subsystems</a:t>
            </a:r>
          </a:p>
          <a:p>
            <a:pPr lvl="3"/>
            <a:r>
              <a:rPr lang="en-US" dirty="0" smtClean="0"/>
              <a:t>Focus on one area at a time</a:t>
            </a:r>
          </a:p>
          <a:p>
            <a:pPr lvl="3"/>
            <a:r>
              <a:rPr lang="en-US" dirty="0" smtClean="0"/>
              <a:t>Concentrate on component pertinent to one group of users</a:t>
            </a:r>
          </a:p>
          <a:p>
            <a:pPr lvl="3"/>
            <a:r>
              <a:rPr lang="en-US" dirty="0" smtClean="0"/>
              <a:t>Build different components at independent times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Systems Thinking</a:t>
            </a:r>
            <a:endParaRPr lang="en-US" sz="3600" b="1" dirty="0"/>
          </a:p>
        </p:txBody>
      </p:sp>
      <p:sp>
        <p:nvSpPr>
          <p:cNvPr id="4" name="Date Placeholder 3"/>
          <p:cNvSpPr>
            <a:spLocks noGrp="1"/>
          </p:cNvSpPr>
          <p:nvPr>
            <p:ph type="dt" sz="half" idx="10"/>
          </p:nvPr>
        </p:nvSpPr>
        <p:spPr/>
        <p:txBody>
          <a:bodyPr/>
          <a:lstStyle/>
          <a:p>
            <a:fld id="{FF258D2D-4FC6-4F3D-BA79-6E7F9F183CF1}" type="datetime1">
              <a:rPr lang="en-US" smtClean="0"/>
              <a:pPr/>
              <a:t>11/25/2013</a:t>
            </a:fld>
            <a:endParaRPr lang="en-US"/>
          </a:p>
        </p:txBody>
      </p:sp>
      <p:sp>
        <p:nvSpPr>
          <p:cNvPr id="5" name="Slide Number Placeholder 4"/>
          <p:cNvSpPr>
            <a:spLocks noGrp="1"/>
          </p:cNvSpPr>
          <p:nvPr>
            <p:ph type="sldNum" sz="quarter" idx="12"/>
          </p:nvPr>
        </p:nvSpPr>
        <p:spPr/>
        <p:txBody>
          <a:bodyPr>
            <a:normAutofit/>
          </a:bodyPr>
          <a:lstStyle/>
          <a:p>
            <a:fld id="{311A63F2-8649-4027-B2E7-23778581D6EB}" type="slidenum">
              <a:rPr lang="en-US" smtClean="0"/>
              <a:pPr/>
              <a:t>31</a:t>
            </a:fld>
            <a:endParaRPr lang="en-US"/>
          </a:p>
        </p:txBody>
      </p:sp>
      <p:sp>
        <p:nvSpPr>
          <p:cNvPr id="3" name="Content Placeholder 2"/>
          <p:cNvSpPr>
            <a:spLocks noGrp="1"/>
          </p:cNvSpPr>
          <p:nvPr>
            <p:ph sz="quarter" idx="1"/>
          </p:nvPr>
        </p:nvSpPr>
        <p:spPr/>
        <p:txBody>
          <a:bodyPr/>
          <a:lstStyle/>
          <a:p>
            <a:r>
              <a:rPr lang="en-US" sz="2800" dirty="0" smtClean="0"/>
              <a:t>Important System Concepts  (Continued)</a:t>
            </a:r>
          </a:p>
          <a:p>
            <a:pPr lvl="1"/>
            <a:r>
              <a:rPr lang="en-US" sz="2400" dirty="0" smtClean="0"/>
              <a:t>Modularity</a:t>
            </a:r>
          </a:p>
          <a:p>
            <a:pPr lvl="2"/>
            <a:r>
              <a:rPr lang="en-US" sz="2000" dirty="0" smtClean="0"/>
              <a:t>Process of dividing a system into modules of a relatively uniform size</a:t>
            </a:r>
          </a:p>
          <a:p>
            <a:pPr lvl="2"/>
            <a:r>
              <a:rPr lang="en-US" sz="2000" dirty="0" smtClean="0"/>
              <a:t>Modules simplify system design</a:t>
            </a:r>
          </a:p>
          <a:p>
            <a:pPr lvl="1"/>
            <a:r>
              <a:rPr lang="en-US" sz="2400" dirty="0" smtClean="0"/>
              <a:t>Coupling</a:t>
            </a:r>
          </a:p>
          <a:p>
            <a:pPr lvl="2"/>
            <a:r>
              <a:rPr lang="en-US" sz="2000" dirty="0" smtClean="0"/>
              <a:t>Subsystems that are dependent upon each other are coupled</a:t>
            </a:r>
          </a:p>
          <a:p>
            <a:pPr lvl="1"/>
            <a:r>
              <a:rPr lang="en-US" sz="2400" dirty="0" smtClean="0"/>
              <a:t>Cohesion</a:t>
            </a:r>
          </a:p>
          <a:p>
            <a:pPr lvl="2"/>
            <a:r>
              <a:rPr lang="en-US" sz="2000" dirty="0" smtClean="0"/>
              <a:t>Extent to which a subsystem performs a single function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Systems Thinking</a:t>
            </a:r>
            <a:endParaRPr lang="en-US" sz="3600" b="1" dirty="0"/>
          </a:p>
        </p:txBody>
      </p:sp>
      <p:sp>
        <p:nvSpPr>
          <p:cNvPr id="4" name="Date Placeholder 3"/>
          <p:cNvSpPr>
            <a:spLocks noGrp="1"/>
          </p:cNvSpPr>
          <p:nvPr>
            <p:ph type="dt" sz="half" idx="10"/>
          </p:nvPr>
        </p:nvSpPr>
        <p:spPr/>
        <p:txBody>
          <a:bodyPr/>
          <a:lstStyle/>
          <a:p>
            <a:fld id="{FF258D2D-4FC6-4F3D-BA79-6E7F9F183CF1}" type="datetime1">
              <a:rPr lang="en-US" smtClean="0"/>
              <a:pPr/>
              <a:t>11/25/2013</a:t>
            </a:fld>
            <a:endParaRPr lang="en-US"/>
          </a:p>
        </p:txBody>
      </p:sp>
      <p:sp>
        <p:nvSpPr>
          <p:cNvPr id="5" name="Slide Number Placeholder 4"/>
          <p:cNvSpPr>
            <a:spLocks noGrp="1"/>
          </p:cNvSpPr>
          <p:nvPr>
            <p:ph type="sldNum" sz="quarter" idx="12"/>
          </p:nvPr>
        </p:nvSpPr>
        <p:spPr/>
        <p:txBody>
          <a:bodyPr>
            <a:normAutofit/>
          </a:bodyPr>
          <a:lstStyle/>
          <a:p>
            <a:fld id="{311A63F2-8649-4027-B2E7-23778581D6EB}" type="slidenum">
              <a:rPr lang="en-US" smtClean="0"/>
              <a:pPr/>
              <a:t>32</a:t>
            </a:fld>
            <a:endParaRPr lang="en-US"/>
          </a:p>
        </p:txBody>
      </p:sp>
      <p:sp>
        <p:nvSpPr>
          <p:cNvPr id="3" name="Content Placeholder 2"/>
          <p:cNvSpPr>
            <a:spLocks noGrp="1"/>
          </p:cNvSpPr>
          <p:nvPr>
            <p:ph sz="quarter" idx="1"/>
          </p:nvPr>
        </p:nvSpPr>
        <p:spPr/>
        <p:txBody>
          <a:bodyPr/>
          <a:lstStyle/>
          <a:p>
            <a:r>
              <a:rPr lang="en-US" dirty="0" smtClean="0"/>
              <a:t>Important System Concepts (Continued)</a:t>
            </a:r>
          </a:p>
          <a:p>
            <a:pPr lvl="1"/>
            <a:r>
              <a:rPr lang="en-US" dirty="0" smtClean="0"/>
              <a:t>Logical System Description</a:t>
            </a:r>
          </a:p>
          <a:p>
            <a:pPr lvl="2"/>
            <a:r>
              <a:rPr lang="en-US" dirty="0" smtClean="0"/>
              <a:t>Portrays the purpose and function of the system</a:t>
            </a:r>
          </a:p>
          <a:p>
            <a:pPr lvl="2"/>
            <a:r>
              <a:rPr lang="en-US" dirty="0" smtClean="0"/>
              <a:t>Does not tie the description to a specific physical implementation</a:t>
            </a:r>
          </a:p>
          <a:p>
            <a:pPr lvl="1"/>
            <a:r>
              <a:rPr lang="en-US" dirty="0" smtClean="0"/>
              <a:t>Physical System Description</a:t>
            </a:r>
          </a:p>
          <a:p>
            <a:pPr lvl="2"/>
            <a:r>
              <a:rPr lang="en-US" dirty="0" smtClean="0"/>
              <a:t>Focuses on how the system will be materially constructed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Systems Thinking</a:t>
            </a:r>
            <a:endParaRPr lang="en-US" sz="3600" b="1" dirty="0"/>
          </a:p>
        </p:txBody>
      </p:sp>
      <p:sp>
        <p:nvSpPr>
          <p:cNvPr id="4" name="Date Placeholder 3"/>
          <p:cNvSpPr>
            <a:spLocks noGrp="1"/>
          </p:cNvSpPr>
          <p:nvPr>
            <p:ph type="dt" sz="half" idx="10"/>
          </p:nvPr>
        </p:nvSpPr>
        <p:spPr/>
        <p:txBody>
          <a:bodyPr/>
          <a:lstStyle/>
          <a:p>
            <a:fld id="{FF258D2D-4FC6-4F3D-BA79-6E7F9F183CF1}" type="datetime1">
              <a:rPr lang="en-US" smtClean="0"/>
              <a:pPr/>
              <a:t>11/25/2013</a:t>
            </a:fld>
            <a:endParaRPr lang="en-US"/>
          </a:p>
        </p:txBody>
      </p:sp>
      <p:sp>
        <p:nvSpPr>
          <p:cNvPr id="5" name="Slide Number Placeholder 4"/>
          <p:cNvSpPr>
            <a:spLocks noGrp="1"/>
          </p:cNvSpPr>
          <p:nvPr>
            <p:ph type="sldNum" sz="quarter" idx="12"/>
          </p:nvPr>
        </p:nvSpPr>
        <p:spPr/>
        <p:txBody>
          <a:bodyPr>
            <a:normAutofit/>
          </a:bodyPr>
          <a:lstStyle/>
          <a:p>
            <a:fld id="{311A63F2-8649-4027-B2E7-23778581D6EB}" type="slidenum">
              <a:rPr lang="en-US" smtClean="0"/>
              <a:pPr/>
              <a:t>33</a:t>
            </a:fld>
            <a:endParaRPr lang="en-US"/>
          </a:p>
        </p:txBody>
      </p:sp>
      <p:sp>
        <p:nvSpPr>
          <p:cNvPr id="3" name="Content Placeholder 2"/>
          <p:cNvSpPr>
            <a:spLocks noGrp="1"/>
          </p:cNvSpPr>
          <p:nvPr>
            <p:ph sz="quarter" idx="1"/>
          </p:nvPr>
        </p:nvSpPr>
        <p:spPr/>
        <p:txBody>
          <a:bodyPr/>
          <a:lstStyle/>
          <a:p>
            <a:r>
              <a:rPr lang="en-US" sz="2800" dirty="0" smtClean="0"/>
              <a:t>Benefits</a:t>
            </a:r>
          </a:p>
          <a:p>
            <a:pPr lvl="1"/>
            <a:r>
              <a:rPr lang="en-US" sz="2400" dirty="0" smtClean="0"/>
              <a:t>Identification of a system leads to abstraction</a:t>
            </a:r>
          </a:p>
          <a:p>
            <a:pPr lvl="1"/>
            <a:r>
              <a:rPr lang="en-US" sz="2400" dirty="0" smtClean="0"/>
              <a:t>From abstraction you can think about essential characteristics of specific system</a:t>
            </a:r>
          </a:p>
          <a:p>
            <a:pPr lvl="1"/>
            <a:r>
              <a:rPr lang="en-US" sz="2400" dirty="0" smtClean="0"/>
              <a:t>Abstraction allows analyst to gain insights into specific system, to question assumptions, provide documentation and manipulate the system without disrupting the real situation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Systems Thinking</a:t>
            </a:r>
            <a:endParaRPr lang="en-US" sz="3600" b="1" dirty="0"/>
          </a:p>
        </p:txBody>
      </p:sp>
      <p:sp>
        <p:nvSpPr>
          <p:cNvPr id="4" name="Date Placeholder 3"/>
          <p:cNvSpPr>
            <a:spLocks noGrp="1"/>
          </p:cNvSpPr>
          <p:nvPr>
            <p:ph type="dt" sz="half" idx="10"/>
          </p:nvPr>
        </p:nvSpPr>
        <p:spPr/>
        <p:txBody>
          <a:bodyPr/>
          <a:lstStyle/>
          <a:p>
            <a:fld id="{FF258D2D-4FC6-4F3D-BA79-6E7F9F183CF1}" type="datetime1">
              <a:rPr lang="en-US" smtClean="0"/>
              <a:pPr/>
              <a:t>11/25/2013</a:t>
            </a:fld>
            <a:endParaRPr lang="en-US"/>
          </a:p>
        </p:txBody>
      </p:sp>
      <p:sp>
        <p:nvSpPr>
          <p:cNvPr id="5" name="Slide Number Placeholder 4"/>
          <p:cNvSpPr>
            <a:spLocks noGrp="1"/>
          </p:cNvSpPr>
          <p:nvPr>
            <p:ph type="sldNum" sz="quarter" idx="12"/>
          </p:nvPr>
        </p:nvSpPr>
        <p:spPr/>
        <p:txBody>
          <a:bodyPr>
            <a:normAutofit/>
          </a:bodyPr>
          <a:lstStyle/>
          <a:p>
            <a:fld id="{311A63F2-8649-4027-B2E7-23778581D6EB}" type="slidenum">
              <a:rPr lang="en-US" smtClean="0"/>
              <a:pPr/>
              <a:t>34</a:t>
            </a:fld>
            <a:endParaRPr lang="en-US"/>
          </a:p>
        </p:txBody>
      </p:sp>
      <p:sp>
        <p:nvSpPr>
          <p:cNvPr id="3" name="Content Placeholder 2"/>
          <p:cNvSpPr>
            <a:spLocks noGrp="1"/>
          </p:cNvSpPr>
          <p:nvPr>
            <p:ph sz="quarter" idx="1"/>
          </p:nvPr>
        </p:nvSpPr>
        <p:spPr/>
        <p:txBody>
          <a:bodyPr/>
          <a:lstStyle/>
          <a:p>
            <a:pPr>
              <a:lnSpc>
                <a:spcPct val="90000"/>
              </a:lnSpc>
            </a:pPr>
            <a:r>
              <a:rPr lang="en-US" sz="2800" dirty="0" smtClean="0"/>
              <a:t>Applying Systems Thinking to Information Systems</a:t>
            </a:r>
          </a:p>
          <a:p>
            <a:pPr lvl="1">
              <a:lnSpc>
                <a:spcPct val="90000"/>
              </a:lnSpc>
            </a:pPr>
            <a:r>
              <a:rPr lang="en-US" sz="2400" dirty="0" smtClean="0"/>
              <a:t>Information systems are subsystems in larger organizational systems</a:t>
            </a:r>
          </a:p>
          <a:p>
            <a:pPr lvl="1">
              <a:lnSpc>
                <a:spcPct val="90000"/>
              </a:lnSpc>
            </a:pPr>
            <a:r>
              <a:rPr lang="en-US" sz="2400" dirty="0" smtClean="0"/>
              <a:t>Data flow diagrams represent information systems as systems</a:t>
            </a:r>
          </a:p>
          <a:p>
            <a:pPr lvl="2">
              <a:lnSpc>
                <a:spcPct val="90000"/>
              </a:lnSpc>
            </a:pPr>
            <a:r>
              <a:rPr lang="en-US" sz="2000" dirty="0" smtClean="0"/>
              <a:t>Inputs</a:t>
            </a:r>
          </a:p>
          <a:p>
            <a:pPr lvl="2">
              <a:lnSpc>
                <a:spcPct val="90000"/>
              </a:lnSpc>
            </a:pPr>
            <a:r>
              <a:rPr lang="en-US" sz="2000" dirty="0" smtClean="0"/>
              <a:t>Outputs</a:t>
            </a:r>
          </a:p>
          <a:p>
            <a:pPr lvl="2">
              <a:lnSpc>
                <a:spcPct val="90000"/>
              </a:lnSpc>
            </a:pPr>
            <a:r>
              <a:rPr lang="en-US" sz="2000" dirty="0" smtClean="0"/>
              <a:t>System boundaries</a:t>
            </a:r>
          </a:p>
          <a:p>
            <a:pPr lvl="2">
              <a:lnSpc>
                <a:spcPct val="90000"/>
              </a:lnSpc>
            </a:pPr>
            <a:r>
              <a:rPr lang="en-US" sz="2000" dirty="0" smtClean="0"/>
              <a:t>Environment</a:t>
            </a:r>
          </a:p>
          <a:p>
            <a:pPr lvl="2">
              <a:lnSpc>
                <a:spcPct val="90000"/>
              </a:lnSpc>
            </a:pPr>
            <a:r>
              <a:rPr lang="en-US" sz="2000" dirty="0" smtClean="0"/>
              <a:t>Subsystems</a:t>
            </a:r>
          </a:p>
          <a:p>
            <a:pPr lvl="2">
              <a:lnSpc>
                <a:spcPct val="90000"/>
              </a:lnSpc>
            </a:pPr>
            <a:r>
              <a:rPr lang="en-US" sz="2000" dirty="0" smtClean="0"/>
              <a:t>Interrelationships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Systems Analysis and Design</a:t>
            </a:r>
            <a:endParaRPr lang="en-US" sz="3600" b="1" dirty="0"/>
          </a:p>
        </p:txBody>
      </p:sp>
      <p:sp>
        <p:nvSpPr>
          <p:cNvPr id="4" name="Date Placeholder 3"/>
          <p:cNvSpPr>
            <a:spLocks noGrp="1"/>
          </p:cNvSpPr>
          <p:nvPr>
            <p:ph type="dt" sz="half" idx="10"/>
          </p:nvPr>
        </p:nvSpPr>
        <p:spPr/>
        <p:txBody>
          <a:bodyPr/>
          <a:lstStyle/>
          <a:p>
            <a:fld id="{0984A0B3-9DBC-453E-8E00-FDFA678B547E}" type="datetime1">
              <a:rPr lang="en-US" smtClean="0"/>
              <a:pPr/>
              <a:t>11/25/2013</a:t>
            </a:fld>
            <a:endParaRPr lang="en-US"/>
          </a:p>
        </p:txBody>
      </p:sp>
      <p:sp>
        <p:nvSpPr>
          <p:cNvPr id="5" name="Slide Number Placeholder 4"/>
          <p:cNvSpPr>
            <a:spLocks noGrp="1"/>
          </p:cNvSpPr>
          <p:nvPr>
            <p:ph type="sldNum" sz="quarter" idx="12"/>
          </p:nvPr>
        </p:nvSpPr>
        <p:spPr/>
        <p:txBody>
          <a:bodyPr>
            <a:normAutofit/>
          </a:bodyPr>
          <a:lstStyle/>
          <a:p>
            <a:fld id="{311A63F2-8649-4027-B2E7-23778581D6EB}" type="slidenum">
              <a:rPr lang="en-US" smtClean="0"/>
              <a:pPr/>
              <a:t>35</a:t>
            </a:fld>
            <a:endParaRPr lang="en-US"/>
          </a:p>
        </p:txBody>
      </p:sp>
      <p:sp>
        <p:nvSpPr>
          <p:cNvPr id="3" name="Content Placeholder 2"/>
          <p:cNvSpPr>
            <a:spLocks noGrp="1"/>
          </p:cNvSpPr>
          <p:nvPr>
            <p:ph sz="quarter" idx="1"/>
          </p:nvPr>
        </p:nvSpPr>
        <p:spPr/>
        <p:txBody>
          <a:bodyPr/>
          <a:lstStyle/>
          <a:p>
            <a:r>
              <a:rPr lang="en-US" sz="2800" dirty="0" smtClean="0"/>
              <a:t>[Information] Systems Analysis and Design </a:t>
            </a:r>
          </a:p>
          <a:p>
            <a:pPr lvl="1"/>
            <a:r>
              <a:rPr lang="en-US" sz="2400" dirty="0" smtClean="0"/>
              <a:t>A method used by companies to create and maintain systems that perform basic business functions</a:t>
            </a:r>
          </a:p>
          <a:p>
            <a:pPr lvl="1"/>
            <a:r>
              <a:rPr lang="en-US" sz="2400" dirty="0" smtClean="0"/>
              <a:t>Main goal is to improve employee efficiency by applying software solutions to key business tasks</a:t>
            </a:r>
          </a:p>
          <a:p>
            <a:pPr lvl="1"/>
            <a:r>
              <a:rPr lang="en-US" sz="2400" dirty="0" smtClean="0"/>
              <a:t>A structured approach must be used in order to ensure success</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Continue…</a:t>
            </a:r>
            <a:endParaRPr lang="en-US" sz="3600" b="1" dirty="0"/>
          </a:p>
        </p:txBody>
      </p:sp>
      <p:sp>
        <p:nvSpPr>
          <p:cNvPr id="4" name="Date Placeholder 3"/>
          <p:cNvSpPr>
            <a:spLocks noGrp="1"/>
          </p:cNvSpPr>
          <p:nvPr>
            <p:ph type="dt" sz="half" idx="10"/>
          </p:nvPr>
        </p:nvSpPr>
        <p:spPr/>
        <p:txBody>
          <a:bodyPr/>
          <a:lstStyle/>
          <a:p>
            <a:fld id="{213FFAC1-B0F7-4884-9AC5-2E8A49C75B52}" type="datetime1">
              <a:rPr lang="en-US" smtClean="0"/>
              <a:pPr/>
              <a:t>11/25/2013</a:t>
            </a:fld>
            <a:endParaRPr lang="en-US"/>
          </a:p>
        </p:txBody>
      </p:sp>
      <p:sp>
        <p:nvSpPr>
          <p:cNvPr id="5" name="Slide Number Placeholder 4"/>
          <p:cNvSpPr>
            <a:spLocks noGrp="1"/>
          </p:cNvSpPr>
          <p:nvPr>
            <p:ph type="sldNum" sz="quarter" idx="12"/>
          </p:nvPr>
        </p:nvSpPr>
        <p:spPr/>
        <p:txBody>
          <a:bodyPr>
            <a:normAutofit/>
          </a:bodyPr>
          <a:lstStyle/>
          <a:p>
            <a:fld id="{311A63F2-8649-4027-B2E7-23778581D6EB}" type="slidenum">
              <a:rPr lang="en-US" smtClean="0"/>
              <a:pPr/>
              <a:t>36</a:t>
            </a:fld>
            <a:endParaRPr lang="en-US"/>
          </a:p>
        </p:txBody>
      </p:sp>
      <p:sp>
        <p:nvSpPr>
          <p:cNvPr id="3" name="Content Placeholder 2"/>
          <p:cNvSpPr>
            <a:spLocks noGrp="1"/>
          </p:cNvSpPr>
          <p:nvPr>
            <p:ph sz="quarter" idx="1"/>
          </p:nvPr>
        </p:nvSpPr>
        <p:spPr/>
        <p:txBody>
          <a:bodyPr/>
          <a:lstStyle/>
          <a:p>
            <a:r>
              <a:rPr lang="en-US" dirty="0" smtClean="0"/>
              <a:t>Systems Analyst performs analysis and design based upon:</a:t>
            </a:r>
          </a:p>
          <a:p>
            <a:pPr lvl="1"/>
            <a:r>
              <a:rPr lang="en-US" dirty="0" smtClean="0"/>
              <a:t>Understanding of organization’s objectives, structure and processes</a:t>
            </a:r>
          </a:p>
          <a:p>
            <a:pPr lvl="1"/>
            <a:r>
              <a:rPr lang="en-US" dirty="0" smtClean="0"/>
              <a:t>Knowledge of how to exploit information technology for advantage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System Engineering Process</a:t>
            </a:r>
            <a:endParaRPr lang="en-US" sz="3600" b="1" dirty="0"/>
          </a:p>
        </p:txBody>
      </p:sp>
      <p:sp>
        <p:nvSpPr>
          <p:cNvPr id="4" name="Date Placeholder 3"/>
          <p:cNvSpPr>
            <a:spLocks noGrp="1"/>
          </p:cNvSpPr>
          <p:nvPr>
            <p:ph type="dt" sz="half" idx="10"/>
          </p:nvPr>
        </p:nvSpPr>
        <p:spPr/>
        <p:txBody>
          <a:bodyPr/>
          <a:lstStyle/>
          <a:p>
            <a:fld id="{8F9BC5B8-4008-43DB-8237-FD04BD302660}" type="datetime1">
              <a:rPr lang="en-US" smtClean="0"/>
              <a:pPr/>
              <a:t>11/25/2013</a:t>
            </a:fld>
            <a:endParaRPr lang="en-US"/>
          </a:p>
        </p:txBody>
      </p:sp>
      <p:sp>
        <p:nvSpPr>
          <p:cNvPr id="5" name="Slide Number Placeholder 4"/>
          <p:cNvSpPr>
            <a:spLocks noGrp="1"/>
          </p:cNvSpPr>
          <p:nvPr>
            <p:ph type="sldNum" sz="quarter" idx="12"/>
          </p:nvPr>
        </p:nvSpPr>
        <p:spPr/>
        <p:txBody>
          <a:bodyPr>
            <a:normAutofit/>
          </a:bodyPr>
          <a:lstStyle/>
          <a:p>
            <a:fld id="{311A63F2-8649-4027-B2E7-23778581D6EB}" type="slidenum">
              <a:rPr lang="en-US" smtClean="0"/>
              <a:pPr/>
              <a:t>37</a:t>
            </a:fld>
            <a:endParaRPr lang="en-US"/>
          </a:p>
        </p:txBody>
      </p:sp>
      <p:sp>
        <p:nvSpPr>
          <p:cNvPr id="3" name="Content Placeholder 2"/>
          <p:cNvSpPr>
            <a:spLocks noGrp="1"/>
          </p:cNvSpPr>
          <p:nvPr>
            <p:ph sz="quarter" idx="1"/>
          </p:nvPr>
        </p:nvSpPr>
        <p:spPr/>
        <p:txBody>
          <a:bodyPr/>
          <a:lstStyle/>
          <a:p>
            <a:pPr>
              <a:lnSpc>
                <a:spcPct val="90000"/>
              </a:lnSpc>
            </a:pPr>
            <a:r>
              <a:rPr lang="en-US" sz="2800" dirty="0" smtClean="0"/>
              <a:t>A process used to create an information system</a:t>
            </a:r>
          </a:p>
          <a:p>
            <a:pPr>
              <a:lnSpc>
                <a:spcPct val="90000"/>
              </a:lnSpc>
            </a:pPr>
            <a:r>
              <a:rPr lang="en-US" sz="2800" dirty="0" smtClean="0"/>
              <a:t>Consists of:</a:t>
            </a:r>
          </a:p>
          <a:p>
            <a:pPr lvl="1">
              <a:lnSpc>
                <a:spcPct val="90000"/>
              </a:lnSpc>
            </a:pPr>
            <a:r>
              <a:rPr lang="en-US" sz="2400" dirty="0" smtClean="0"/>
              <a:t>Methodologies</a:t>
            </a:r>
          </a:p>
          <a:p>
            <a:pPr lvl="2">
              <a:lnSpc>
                <a:spcPct val="90000"/>
              </a:lnSpc>
            </a:pPr>
            <a:r>
              <a:rPr lang="en-US" sz="2000" dirty="0" smtClean="0"/>
              <a:t>A sequence of step-by-step approaches that help develop the information system</a:t>
            </a:r>
          </a:p>
          <a:p>
            <a:pPr lvl="1">
              <a:lnSpc>
                <a:spcPct val="90000"/>
              </a:lnSpc>
            </a:pPr>
            <a:r>
              <a:rPr lang="en-US" sz="2400" dirty="0" smtClean="0"/>
              <a:t>Techniques</a:t>
            </a:r>
          </a:p>
          <a:p>
            <a:pPr lvl="2">
              <a:lnSpc>
                <a:spcPct val="90000"/>
              </a:lnSpc>
            </a:pPr>
            <a:r>
              <a:rPr lang="en-US" sz="2000" dirty="0" smtClean="0"/>
              <a:t>Processes that the analyst follows to ensure thorough, complete and comprehensive analysis and design</a:t>
            </a:r>
          </a:p>
          <a:p>
            <a:pPr lvl="1">
              <a:lnSpc>
                <a:spcPct val="90000"/>
              </a:lnSpc>
            </a:pPr>
            <a:r>
              <a:rPr lang="en-US" sz="2400" dirty="0" smtClean="0"/>
              <a:t>Tools</a:t>
            </a:r>
          </a:p>
          <a:p>
            <a:pPr lvl="2">
              <a:lnSpc>
                <a:spcPct val="90000"/>
              </a:lnSpc>
            </a:pPr>
            <a:r>
              <a:rPr lang="en-US" sz="2000" dirty="0" smtClean="0"/>
              <a:t>Computer programs that aid in applying techniques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Data &amp; Process</a:t>
            </a:r>
            <a:endParaRPr lang="en-US" sz="3600" b="1" dirty="0"/>
          </a:p>
        </p:txBody>
      </p:sp>
      <p:sp>
        <p:nvSpPr>
          <p:cNvPr id="4" name="Date Placeholder 3"/>
          <p:cNvSpPr>
            <a:spLocks noGrp="1"/>
          </p:cNvSpPr>
          <p:nvPr>
            <p:ph type="dt" sz="half" idx="10"/>
          </p:nvPr>
        </p:nvSpPr>
        <p:spPr/>
        <p:txBody>
          <a:bodyPr/>
          <a:lstStyle/>
          <a:p>
            <a:fld id="{E1C9A253-21B9-467B-BE95-3FA399CE98B4}" type="datetime1">
              <a:rPr lang="en-US" smtClean="0"/>
              <a:pPr/>
              <a:t>11/25/2013</a:t>
            </a:fld>
            <a:endParaRPr lang="en-US"/>
          </a:p>
        </p:txBody>
      </p:sp>
      <p:sp>
        <p:nvSpPr>
          <p:cNvPr id="5" name="Slide Number Placeholder 4"/>
          <p:cNvSpPr>
            <a:spLocks noGrp="1"/>
          </p:cNvSpPr>
          <p:nvPr>
            <p:ph type="sldNum" sz="quarter" idx="12"/>
          </p:nvPr>
        </p:nvSpPr>
        <p:spPr/>
        <p:txBody>
          <a:bodyPr>
            <a:normAutofit/>
          </a:bodyPr>
          <a:lstStyle/>
          <a:p>
            <a:fld id="{311A63F2-8649-4027-B2E7-23778581D6EB}" type="slidenum">
              <a:rPr lang="en-US" smtClean="0"/>
              <a:pPr/>
              <a:t>38</a:t>
            </a:fld>
            <a:endParaRPr lang="en-US"/>
          </a:p>
        </p:txBody>
      </p:sp>
      <p:sp>
        <p:nvSpPr>
          <p:cNvPr id="3" name="Content Placeholder 2"/>
          <p:cNvSpPr>
            <a:spLocks noGrp="1"/>
          </p:cNvSpPr>
          <p:nvPr>
            <p:ph sz="quarter" idx="1"/>
          </p:nvPr>
        </p:nvSpPr>
        <p:spPr/>
        <p:txBody>
          <a:bodyPr>
            <a:normAutofit/>
          </a:bodyPr>
          <a:lstStyle/>
          <a:p>
            <a:pPr>
              <a:lnSpc>
                <a:spcPct val="90000"/>
              </a:lnSpc>
            </a:pPr>
            <a:r>
              <a:rPr lang="en-US" sz="2800" dirty="0" smtClean="0"/>
              <a:t>Three key components of an information system</a:t>
            </a:r>
          </a:p>
          <a:p>
            <a:pPr lvl="1">
              <a:lnSpc>
                <a:spcPct val="90000"/>
              </a:lnSpc>
            </a:pPr>
            <a:r>
              <a:rPr lang="en-US" sz="2400" dirty="0" smtClean="0"/>
              <a:t>Data</a:t>
            </a:r>
          </a:p>
          <a:p>
            <a:pPr lvl="1">
              <a:lnSpc>
                <a:spcPct val="90000"/>
              </a:lnSpc>
            </a:pPr>
            <a:r>
              <a:rPr lang="en-US" sz="2400" dirty="0" smtClean="0"/>
              <a:t>Data Flows</a:t>
            </a:r>
          </a:p>
          <a:p>
            <a:pPr lvl="1">
              <a:lnSpc>
                <a:spcPct val="90000"/>
              </a:lnSpc>
            </a:pPr>
            <a:r>
              <a:rPr lang="en-US" sz="2400" dirty="0" smtClean="0"/>
              <a:t>Processing Logic</a:t>
            </a:r>
          </a:p>
          <a:p>
            <a:pPr>
              <a:lnSpc>
                <a:spcPct val="90000"/>
              </a:lnSpc>
            </a:pPr>
            <a:r>
              <a:rPr lang="en-US" sz="2800" dirty="0" smtClean="0"/>
              <a:t>Data vs. Information</a:t>
            </a:r>
          </a:p>
          <a:p>
            <a:pPr lvl="1">
              <a:lnSpc>
                <a:spcPct val="90000"/>
              </a:lnSpc>
            </a:pPr>
            <a:r>
              <a:rPr lang="en-US" sz="2400" dirty="0" smtClean="0"/>
              <a:t>Data</a:t>
            </a:r>
          </a:p>
          <a:p>
            <a:pPr lvl="2">
              <a:lnSpc>
                <a:spcPct val="90000"/>
              </a:lnSpc>
            </a:pPr>
            <a:r>
              <a:rPr lang="en-US" sz="2000" dirty="0" smtClean="0"/>
              <a:t>Raw facts</a:t>
            </a:r>
          </a:p>
          <a:p>
            <a:pPr lvl="1">
              <a:lnSpc>
                <a:spcPct val="90000"/>
              </a:lnSpc>
            </a:pPr>
            <a:r>
              <a:rPr lang="en-US" sz="2400" dirty="0" smtClean="0"/>
              <a:t>Information</a:t>
            </a:r>
          </a:p>
          <a:p>
            <a:pPr lvl="2">
              <a:lnSpc>
                <a:spcPct val="90000"/>
              </a:lnSpc>
            </a:pPr>
            <a:r>
              <a:rPr lang="en-US" sz="2000" dirty="0" smtClean="0"/>
              <a:t>Derived from data</a:t>
            </a:r>
          </a:p>
          <a:p>
            <a:pPr lvl="2">
              <a:lnSpc>
                <a:spcPct val="90000"/>
              </a:lnSpc>
            </a:pPr>
            <a:r>
              <a:rPr lang="en-US" sz="2000" dirty="0" smtClean="0"/>
              <a:t>Organized in a manner that humans can</a:t>
            </a:r>
          </a:p>
          <a:p>
            <a:pPr lvl="2">
              <a:lnSpc>
                <a:spcPct val="90000"/>
              </a:lnSpc>
              <a:buFont typeface="Wingdings" pitchFamily="2" charset="2"/>
              <a:buNone/>
            </a:pPr>
            <a:r>
              <a:rPr lang="en-US" sz="2000" dirty="0" smtClean="0"/>
              <a:t>   understand.</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Continue…</a:t>
            </a:r>
            <a:endParaRPr lang="en-US" sz="3600" b="1" dirty="0"/>
          </a:p>
        </p:txBody>
      </p:sp>
      <p:sp>
        <p:nvSpPr>
          <p:cNvPr id="4" name="Date Placeholder 3"/>
          <p:cNvSpPr>
            <a:spLocks noGrp="1"/>
          </p:cNvSpPr>
          <p:nvPr>
            <p:ph type="dt" sz="half" idx="10"/>
          </p:nvPr>
        </p:nvSpPr>
        <p:spPr/>
        <p:txBody>
          <a:bodyPr/>
          <a:lstStyle/>
          <a:p>
            <a:fld id="{2BB83366-85AE-45F3-A22A-232A4C67F1A5}" type="datetime1">
              <a:rPr lang="en-US" smtClean="0"/>
              <a:pPr/>
              <a:t>11/25/2013</a:t>
            </a:fld>
            <a:endParaRPr lang="en-US"/>
          </a:p>
        </p:txBody>
      </p:sp>
      <p:sp>
        <p:nvSpPr>
          <p:cNvPr id="5" name="Slide Number Placeholder 4"/>
          <p:cNvSpPr>
            <a:spLocks noGrp="1"/>
          </p:cNvSpPr>
          <p:nvPr>
            <p:ph type="sldNum" sz="quarter" idx="12"/>
          </p:nvPr>
        </p:nvSpPr>
        <p:spPr/>
        <p:txBody>
          <a:bodyPr>
            <a:normAutofit/>
          </a:bodyPr>
          <a:lstStyle/>
          <a:p>
            <a:fld id="{311A63F2-8649-4027-B2E7-23778581D6EB}" type="slidenum">
              <a:rPr lang="en-US" smtClean="0"/>
              <a:pPr/>
              <a:t>39</a:t>
            </a:fld>
            <a:endParaRPr lang="en-US"/>
          </a:p>
        </p:txBody>
      </p:sp>
      <p:sp>
        <p:nvSpPr>
          <p:cNvPr id="3" name="Content Placeholder 2"/>
          <p:cNvSpPr>
            <a:spLocks noGrp="1"/>
          </p:cNvSpPr>
          <p:nvPr>
            <p:ph sz="quarter" idx="1"/>
          </p:nvPr>
        </p:nvSpPr>
        <p:spPr/>
        <p:txBody>
          <a:bodyPr/>
          <a:lstStyle/>
          <a:p>
            <a:r>
              <a:rPr lang="en-US" dirty="0" smtClean="0"/>
              <a:t>Data</a:t>
            </a:r>
          </a:p>
          <a:p>
            <a:pPr lvl="1"/>
            <a:r>
              <a:rPr lang="en-US" dirty="0" smtClean="0"/>
              <a:t>Understanding the source and use of data is key to good system design</a:t>
            </a:r>
          </a:p>
          <a:p>
            <a:pPr lvl="1"/>
            <a:r>
              <a:rPr lang="en-US" dirty="0" smtClean="0"/>
              <a:t>Various techniques are used to describe data and the relationship amongst data</a:t>
            </a:r>
          </a:p>
          <a:p>
            <a:r>
              <a:rPr lang="en-US" dirty="0" smtClean="0"/>
              <a:t>Data Flows</a:t>
            </a:r>
          </a:p>
          <a:p>
            <a:pPr lvl="1"/>
            <a:r>
              <a:rPr lang="en-US" dirty="0" smtClean="0"/>
              <a:t>Groups of data that move and flow through the system</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Course Contents…</a:t>
            </a:r>
            <a:endParaRPr lang="en-US" sz="3600" b="1" dirty="0"/>
          </a:p>
        </p:txBody>
      </p:sp>
      <p:sp>
        <p:nvSpPr>
          <p:cNvPr id="3" name="Date Placeholder 2"/>
          <p:cNvSpPr>
            <a:spLocks noGrp="1"/>
          </p:cNvSpPr>
          <p:nvPr>
            <p:ph type="dt" sz="half" idx="10"/>
          </p:nvPr>
        </p:nvSpPr>
        <p:spPr/>
        <p:txBody>
          <a:bodyPr/>
          <a:lstStyle/>
          <a:p>
            <a:fld id="{FF258D2D-4FC6-4F3D-BA79-6E7F9F183CF1}" type="datetime1">
              <a:rPr lang="en-US" smtClean="0"/>
              <a:pPr/>
              <a:t>11/25/2013</a:t>
            </a:fld>
            <a:endParaRPr lang="en-US"/>
          </a:p>
        </p:txBody>
      </p:sp>
      <p:sp>
        <p:nvSpPr>
          <p:cNvPr id="4" name="Slide Number Placeholder 3"/>
          <p:cNvSpPr>
            <a:spLocks noGrp="1"/>
          </p:cNvSpPr>
          <p:nvPr>
            <p:ph type="sldNum" sz="quarter" idx="12"/>
          </p:nvPr>
        </p:nvSpPr>
        <p:spPr/>
        <p:txBody>
          <a:bodyPr/>
          <a:lstStyle/>
          <a:p>
            <a:fld id="{311A63F2-8649-4027-B2E7-23778581D6EB}" type="slidenum">
              <a:rPr lang="en-US" smtClean="0"/>
              <a:pPr/>
              <a:t>4</a:t>
            </a:fld>
            <a:endParaRPr lang="en-US"/>
          </a:p>
        </p:txBody>
      </p:sp>
      <p:sp>
        <p:nvSpPr>
          <p:cNvPr id="5" name="Content Placeholder 4"/>
          <p:cNvSpPr>
            <a:spLocks noGrp="1"/>
          </p:cNvSpPr>
          <p:nvPr>
            <p:ph sz="quarter" idx="1"/>
          </p:nvPr>
        </p:nvSpPr>
        <p:spPr/>
        <p:txBody>
          <a:bodyPr>
            <a:normAutofit/>
          </a:bodyPr>
          <a:lstStyle/>
          <a:p>
            <a:r>
              <a:rPr lang="en-US" sz="2400" b="1" dirty="0" smtClean="0"/>
              <a:t>Chapter 2. Concept Formation</a:t>
            </a:r>
            <a:endParaRPr lang="en-US" sz="2400" dirty="0" smtClean="0"/>
          </a:p>
          <a:p>
            <a:r>
              <a:rPr lang="en-US" sz="2400" b="1" dirty="0" smtClean="0"/>
              <a:t> </a:t>
            </a:r>
            <a:r>
              <a:rPr lang="en-US" sz="2400" dirty="0" smtClean="0"/>
              <a:t>Identifying and Selecting the System Development Projects 	</a:t>
            </a:r>
          </a:p>
          <a:p>
            <a:pPr lvl="0"/>
            <a:r>
              <a:rPr lang="en-US" sz="2400" dirty="0" smtClean="0"/>
              <a:t>Corporate and Information Systems Planning			</a:t>
            </a:r>
          </a:p>
          <a:p>
            <a:pPr lvl="0"/>
            <a:r>
              <a:rPr lang="en-US" sz="2400" dirty="0" smtClean="0"/>
              <a:t>Finding the Problem						</a:t>
            </a:r>
          </a:p>
          <a:p>
            <a:pPr lvl="0"/>
            <a:r>
              <a:rPr lang="en-US" sz="2400" dirty="0" smtClean="0"/>
              <a:t>Justifying a Solution						</a:t>
            </a:r>
          </a:p>
          <a:p>
            <a:pPr lvl="0"/>
            <a:r>
              <a:rPr lang="en-US" sz="2400" dirty="0" smtClean="0"/>
              <a:t>Generating broad alternative solution				</a:t>
            </a:r>
          </a:p>
          <a:p>
            <a:pPr lvl="0"/>
            <a:r>
              <a:rPr lang="en-US" sz="2400" dirty="0" smtClean="0"/>
              <a:t>Evaluating the proposal					</a:t>
            </a:r>
          </a:p>
          <a:p>
            <a:pPr lvl="0"/>
            <a:r>
              <a:rPr lang="en-US" sz="2400" dirty="0" smtClean="0"/>
              <a:t>Economic Feasibility						</a:t>
            </a:r>
          </a:p>
          <a:p>
            <a:pPr lvl="0"/>
            <a:r>
              <a:rPr lang="en-US" sz="2400" dirty="0" smtClean="0"/>
              <a:t>Selecting an alternative					</a:t>
            </a:r>
          </a:p>
          <a:p>
            <a:r>
              <a:rPr lang="en-US" sz="2400" dirty="0" smtClean="0"/>
              <a:t>Preparing statement of a User Requirement	</a:t>
            </a:r>
            <a:endParaRPr lang="en-US"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Continue…</a:t>
            </a:r>
            <a:endParaRPr lang="en-US" sz="3600" b="1" dirty="0"/>
          </a:p>
        </p:txBody>
      </p:sp>
      <p:sp>
        <p:nvSpPr>
          <p:cNvPr id="4" name="Date Placeholder 3"/>
          <p:cNvSpPr>
            <a:spLocks noGrp="1"/>
          </p:cNvSpPr>
          <p:nvPr>
            <p:ph type="dt" sz="half" idx="10"/>
          </p:nvPr>
        </p:nvSpPr>
        <p:spPr/>
        <p:txBody>
          <a:bodyPr/>
          <a:lstStyle/>
          <a:p>
            <a:fld id="{722A7D04-3F93-4260-AC64-CFE59F10D546}" type="datetime1">
              <a:rPr lang="en-US" smtClean="0"/>
              <a:pPr/>
              <a:t>11/25/2013</a:t>
            </a:fld>
            <a:endParaRPr lang="en-US"/>
          </a:p>
        </p:txBody>
      </p:sp>
      <p:sp>
        <p:nvSpPr>
          <p:cNvPr id="5" name="Slide Number Placeholder 4"/>
          <p:cNvSpPr>
            <a:spLocks noGrp="1"/>
          </p:cNvSpPr>
          <p:nvPr>
            <p:ph type="sldNum" sz="quarter" idx="12"/>
          </p:nvPr>
        </p:nvSpPr>
        <p:spPr/>
        <p:txBody>
          <a:bodyPr>
            <a:normAutofit/>
          </a:bodyPr>
          <a:lstStyle/>
          <a:p>
            <a:fld id="{311A63F2-8649-4027-B2E7-23778581D6EB}" type="slidenum">
              <a:rPr lang="en-US" smtClean="0"/>
              <a:pPr/>
              <a:t>40</a:t>
            </a:fld>
            <a:endParaRPr lang="en-US"/>
          </a:p>
        </p:txBody>
      </p:sp>
      <p:sp>
        <p:nvSpPr>
          <p:cNvPr id="3" name="Content Placeholder 2"/>
          <p:cNvSpPr>
            <a:spLocks noGrp="1"/>
          </p:cNvSpPr>
          <p:nvPr>
            <p:ph sz="quarter" idx="1"/>
          </p:nvPr>
        </p:nvSpPr>
        <p:spPr/>
        <p:txBody>
          <a:bodyPr/>
          <a:lstStyle/>
          <a:p>
            <a:r>
              <a:rPr lang="en-US" dirty="0" smtClean="0"/>
              <a:t>Data Flows (Continued)</a:t>
            </a:r>
          </a:p>
          <a:p>
            <a:pPr lvl="1"/>
            <a:r>
              <a:rPr lang="en-US" dirty="0" smtClean="0"/>
              <a:t>Include description of sources and destination for each data flow</a:t>
            </a:r>
          </a:p>
          <a:p>
            <a:r>
              <a:rPr lang="en-US" dirty="0" smtClean="0"/>
              <a:t>Processing Logic</a:t>
            </a:r>
          </a:p>
          <a:p>
            <a:pPr lvl="1"/>
            <a:r>
              <a:rPr lang="en-US" dirty="0" smtClean="0"/>
              <a:t>Describe steps that transform data and events that trigger the steps</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Approaches to Systems Development</a:t>
            </a:r>
            <a:endParaRPr lang="en-US" b="1" dirty="0"/>
          </a:p>
        </p:txBody>
      </p:sp>
      <p:sp>
        <p:nvSpPr>
          <p:cNvPr id="4" name="Date Placeholder 3"/>
          <p:cNvSpPr>
            <a:spLocks noGrp="1"/>
          </p:cNvSpPr>
          <p:nvPr>
            <p:ph type="dt" sz="half" idx="10"/>
          </p:nvPr>
        </p:nvSpPr>
        <p:spPr/>
        <p:txBody>
          <a:bodyPr/>
          <a:lstStyle/>
          <a:p>
            <a:fld id="{73DA7438-FD65-4E10-87F1-D06B3647FE2E}" type="datetime1">
              <a:rPr lang="en-US" smtClean="0"/>
              <a:pPr/>
              <a:t>11/25/2013</a:t>
            </a:fld>
            <a:endParaRPr lang="en-US"/>
          </a:p>
        </p:txBody>
      </p:sp>
      <p:sp>
        <p:nvSpPr>
          <p:cNvPr id="5" name="Slide Number Placeholder 4"/>
          <p:cNvSpPr>
            <a:spLocks noGrp="1"/>
          </p:cNvSpPr>
          <p:nvPr>
            <p:ph type="sldNum" sz="quarter" idx="12"/>
          </p:nvPr>
        </p:nvSpPr>
        <p:spPr/>
        <p:txBody>
          <a:bodyPr>
            <a:normAutofit/>
          </a:bodyPr>
          <a:lstStyle/>
          <a:p>
            <a:fld id="{311A63F2-8649-4027-B2E7-23778581D6EB}" type="slidenum">
              <a:rPr lang="en-US" smtClean="0"/>
              <a:pPr/>
              <a:t>41</a:t>
            </a:fld>
            <a:endParaRPr lang="en-US"/>
          </a:p>
        </p:txBody>
      </p:sp>
      <p:sp>
        <p:nvSpPr>
          <p:cNvPr id="3" name="Content Placeholder 2"/>
          <p:cNvSpPr>
            <a:spLocks noGrp="1"/>
          </p:cNvSpPr>
          <p:nvPr>
            <p:ph sz="quarter" idx="1"/>
          </p:nvPr>
        </p:nvSpPr>
        <p:spPr/>
        <p:txBody>
          <a:bodyPr/>
          <a:lstStyle/>
          <a:p>
            <a:pPr>
              <a:lnSpc>
                <a:spcPct val="90000"/>
              </a:lnSpc>
            </a:pPr>
            <a:r>
              <a:rPr lang="en-US" sz="2800" u="sng" dirty="0" smtClean="0"/>
              <a:t>Process-Oriented Approach</a:t>
            </a:r>
          </a:p>
          <a:p>
            <a:pPr lvl="1">
              <a:lnSpc>
                <a:spcPct val="90000"/>
              </a:lnSpc>
            </a:pPr>
            <a:r>
              <a:rPr lang="en-US" sz="2400" dirty="0" smtClean="0"/>
              <a:t>Focus is on flow, use and transformation of data in an information system</a:t>
            </a:r>
          </a:p>
          <a:p>
            <a:pPr lvl="1">
              <a:lnSpc>
                <a:spcPct val="90000"/>
              </a:lnSpc>
            </a:pPr>
            <a:r>
              <a:rPr lang="en-US" sz="2400" dirty="0" smtClean="0"/>
              <a:t>Involves creating graphical representations such as data flow diagrams and charts</a:t>
            </a:r>
          </a:p>
          <a:p>
            <a:pPr lvl="1">
              <a:lnSpc>
                <a:spcPct val="90000"/>
              </a:lnSpc>
            </a:pPr>
            <a:r>
              <a:rPr lang="en-US" sz="2400" dirty="0" smtClean="0"/>
              <a:t>Data are tracked from sources, through intermediate steps and to final destinations</a:t>
            </a:r>
          </a:p>
          <a:p>
            <a:pPr lvl="1">
              <a:lnSpc>
                <a:spcPct val="90000"/>
              </a:lnSpc>
            </a:pPr>
            <a:r>
              <a:rPr lang="en-US" sz="2400" dirty="0" smtClean="0"/>
              <a:t>Natural structure of data is not specified</a:t>
            </a:r>
          </a:p>
          <a:p>
            <a:pPr lvl="1">
              <a:lnSpc>
                <a:spcPct val="90000"/>
              </a:lnSpc>
            </a:pPr>
            <a:r>
              <a:rPr lang="en-US" sz="2400" dirty="0" smtClean="0"/>
              <a:t>Disadvantage: data files are tied to specific applications</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Approaches to Systems Development</a:t>
            </a:r>
            <a:endParaRPr lang="en-US" b="1" dirty="0"/>
          </a:p>
        </p:txBody>
      </p:sp>
      <p:sp>
        <p:nvSpPr>
          <p:cNvPr id="4" name="Date Placeholder 3"/>
          <p:cNvSpPr>
            <a:spLocks noGrp="1"/>
          </p:cNvSpPr>
          <p:nvPr>
            <p:ph type="dt" sz="half" idx="10"/>
          </p:nvPr>
        </p:nvSpPr>
        <p:spPr/>
        <p:txBody>
          <a:bodyPr/>
          <a:lstStyle/>
          <a:p>
            <a:fld id="{1B9E6060-636E-462B-AE48-2A2B5BF1F34F}" type="datetime1">
              <a:rPr lang="en-US" smtClean="0"/>
              <a:pPr/>
              <a:t>11/25/2013</a:t>
            </a:fld>
            <a:endParaRPr lang="en-US"/>
          </a:p>
        </p:txBody>
      </p:sp>
      <p:sp>
        <p:nvSpPr>
          <p:cNvPr id="5" name="Slide Number Placeholder 4"/>
          <p:cNvSpPr>
            <a:spLocks noGrp="1"/>
          </p:cNvSpPr>
          <p:nvPr>
            <p:ph type="sldNum" sz="quarter" idx="12"/>
          </p:nvPr>
        </p:nvSpPr>
        <p:spPr/>
        <p:txBody>
          <a:bodyPr>
            <a:normAutofit/>
          </a:bodyPr>
          <a:lstStyle/>
          <a:p>
            <a:fld id="{311A63F2-8649-4027-B2E7-23778581D6EB}" type="slidenum">
              <a:rPr lang="en-US" smtClean="0"/>
              <a:pPr/>
              <a:t>42</a:t>
            </a:fld>
            <a:endParaRPr lang="en-US"/>
          </a:p>
        </p:txBody>
      </p:sp>
      <p:sp>
        <p:nvSpPr>
          <p:cNvPr id="3" name="Content Placeholder 2"/>
          <p:cNvSpPr>
            <a:spLocks noGrp="1"/>
          </p:cNvSpPr>
          <p:nvPr>
            <p:ph sz="quarter" idx="1"/>
          </p:nvPr>
        </p:nvSpPr>
        <p:spPr/>
        <p:txBody>
          <a:bodyPr/>
          <a:lstStyle/>
          <a:p>
            <a:r>
              <a:rPr lang="en-US" u="sng" dirty="0" smtClean="0"/>
              <a:t>Data-Oriented Approach</a:t>
            </a:r>
          </a:p>
          <a:p>
            <a:pPr lvl="1"/>
            <a:r>
              <a:rPr lang="en-US" dirty="0" smtClean="0"/>
              <a:t>Depicts ideal organization of data, independent of where and how data are used</a:t>
            </a:r>
          </a:p>
          <a:p>
            <a:pPr lvl="1"/>
            <a:r>
              <a:rPr lang="en-US" dirty="0" smtClean="0"/>
              <a:t>Data model describes kinds of data and business relationships among the data</a:t>
            </a:r>
          </a:p>
          <a:p>
            <a:pPr lvl="1"/>
            <a:r>
              <a:rPr lang="en-US" dirty="0" smtClean="0"/>
              <a:t>Business rules depict how organization captures and processes the data</a:t>
            </a:r>
          </a:p>
          <a:p>
            <a:pPr>
              <a:buNone/>
            </a:pP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Organizational Responsibilities in Systems Development</a:t>
            </a:r>
            <a:endParaRPr lang="en-US" b="1" dirty="0"/>
          </a:p>
        </p:txBody>
      </p:sp>
      <p:sp>
        <p:nvSpPr>
          <p:cNvPr id="4" name="Date Placeholder 3"/>
          <p:cNvSpPr>
            <a:spLocks noGrp="1"/>
          </p:cNvSpPr>
          <p:nvPr>
            <p:ph type="dt" sz="half" idx="10"/>
          </p:nvPr>
        </p:nvSpPr>
        <p:spPr/>
        <p:txBody>
          <a:bodyPr/>
          <a:lstStyle/>
          <a:p>
            <a:fld id="{0C51A6DD-CCD8-4CEA-B0D7-059052FBE3C9}" type="datetime1">
              <a:rPr lang="en-US" smtClean="0"/>
              <a:pPr/>
              <a:t>11/25/2013</a:t>
            </a:fld>
            <a:endParaRPr lang="en-US"/>
          </a:p>
        </p:txBody>
      </p:sp>
      <p:sp>
        <p:nvSpPr>
          <p:cNvPr id="5" name="Slide Number Placeholder 4"/>
          <p:cNvSpPr>
            <a:spLocks noGrp="1"/>
          </p:cNvSpPr>
          <p:nvPr>
            <p:ph type="sldNum" sz="quarter" idx="12"/>
          </p:nvPr>
        </p:nvSpPr>
        <p:spPr/>
        <p:txBody>
          <a:bodyPr>
            <a:normAutofit/>
          </a:bodyPr>
          <a:lstStyle/>
          <a:p>
            <a:fld id="{311A63F2-8649-4027-B2E7-23778581D6EB}" type="slidenum">
              <a:rPr lang="en-US" smtClean="0"/>
              <a:pPr/>
              <a:t>43</a:t>
            </a:fld>
            <a:endParaRPr lang="en-US"/>
          </a:p>
        </p:txBody>
      </p:sp>
      <p:sp>
        <p:nvSpPr>
          <p:cNvPr id="3" name="Content Placeholder 2"/>
          <p:cNvSpPr>
            <a:spLocks noGrp="1"/>
          </p:cNvSpPr>
          <p:nvPr>
            <p:ph sz="quarter" idx="1"/>
          </p:nvPr>
        </p:nvSpPr>
        <p:spPr/>
        <p:txBody>
          <a:bodyPr/>
          <a:lstStyle/>
          <a:p>
            <a:pPr>
              <a:lnSpc>
                <a:spcPct val="80000"/>
              </a:lnSpc>
              <a:spcBef>
                <a:spcPct val="25000"/>
              </a:spcBef>
            </a:pPr>
            <a:r>
              <a:rPr lang="en-US" sz="2400" dirty="0" smtClean="0"/>
              <a:t>Systems Analysts work in teams</a:t>
            </a:r>
          </a:p>
          <a:p>
            <a:pPr lvl="1">
              <a:lnSpc>
                <a:spcPct val="70000"/>
              </a:lnSpc>
            </a:pPr>
            <a:r>
              <a:rPr lang="en-US" sz="2400" dirty="0" smtClean="0"/>
              <a:t>Project Based</a:t>
            </a:r>
          </a:p>
          <a:p>
            <a:pPr lvl="1">
              <a:lnSpc>
                <a:spcPct val="70000"/>
              </a:lnSpc>
            </a:pPr>
            <a:r>
              <a:rPr lang="en-US" sz="2400" dirty="0" smtClean="0"/>
              <a:t>Includes</a:t>
            </a:r>
          </a:p>
          <a:p>
            <a:pPr lvl="2">
              <a:lnSpc>
                <a:spcPct val="70000"/>
              </a:lnSpc>
            </a:pPr>
            <a:r>
              <a:rPr lang="en-US" sz="2000" dirty="0" smtClean="0"/>
              <a:t>IS Manager</a:t>
            </a:r>
          </a:p>
          <a:p>
            <a:pPr lvl="2">
              <a:lnSpc>
                <a:spcPct val="70000"/>
              </a:lnSpc>
            </a:pPr>
            <a:r>
              <a:rPr lang="en-US" sz="2000" dirty="0" smtClean="0"/>
              <a:t>Programmers</a:t>
            </a:r>
          </a:p>
          <a:p>
            <a:pPr lvl="2">
              <a:lnSpc>
                <a:spcPct val="70000"/>
              </a:lnSpc>
            </a:pPr>
            <a:r>
              <a:rPr lang="en-US" sz="2000" dirty="0" smtClean="0"/>
              <a:t>Users</a:t>
            </a:r>
          </a:p>
          <a:p>
            <a:pPr lvl="2">
              <a:lnSpc>
                <a:spcPct val="70000"/>
              </a:lnSpc>
            </a:pPr>
            <a:r>
              <a:rPr lang="en-US" sz="2000" dirty="0" smtClean="0"/>
              <a:t>Other specialists</a:t>
            </a:r>
          </a:p>
          <a:p>
            <a:pPr lvl="1">
              <a:lnSpc>
                <a:spcPct val="70000"/>
              </a:lnSpc>
            </a:pPr>
            <a:r>
              <a:rPr lang="en-US" sz="2400" dirty="0" smtClean="0"/>
              <a:t>Characteristics of Successful Teams</a:t>
            </a:r>
          </a:p>
          <a:p>
            <a:pPr lvl="2">
              <a:lnSpc>
                <a:spcPct val="70000"/>
              </a:lnSpc>
            </a:pPr>
            <a:r>
              <a:rPr lang="en-US" sz="2000" dirty="0" smtClean="0"/>
              <a:t>Diversity of backgrounds</a:t>
            </a:r>
          </a:p>
          <a:p>
            <a:pPr lvl="2">
              <a:lnSpc>
                <a:spcPct val="70000"/>
              </a:lnSpc>
            </a:pPr>
            <a:r>
              <a:rPr lang="en-US" sz="2000" dirty="0" smtClean="0"/>
              <a:t>Tolerance of diversity</a:t>
            </a:r>
          </a:p>
          <a:p>
            <a:pPr lvl="2">
              <a:lnSpc>
                <a:spcPct val="70000"/>
              </a:lnSpc>
            </a:pPr>
            <a:r>
              <a:rPr lang="en-US" sz="2000" dirty="0" smtClean="0"/>
              <a:t>Clear and complete communication</a:t>
            </a:r>
          </a:p>
          <a:p>
            <a:pPr lvl="2">
              <a:lnSpc>
                <a:spcPct val="70000"/>
              </a:lnSpc>
            </a:pPr>
            <a:r>
              <a:rPr lang="en-US" sz="2000" dirty="0" smtClean="0"/>
              <a:t>Trust</a:t>
            </a:r>
          </a:p>
          <a:p>
            <a:pPr lvl="2">
              <a:lnSpc>
                <a:spcPct val="70000"/>
              </a:lnSpc>
            </a:pPr>
            <a:r>
              <a:rPr lang="en-US" sz="2000" dirty="0" smtClean="0"/>
              <a:t>Mutual Respect</a:t>
            </a:r>
          </a:p>
          <a:p>
            <a:pPr lvl="2">
              <a:lnSpc>
                <a:spcPct val="70000"/>
              </a:lnSpc>
            </a:pPr>
            <a:r>
              <a:rPr lang="en-US" sz="2000" dirty="0" smtClean="0"/>
              <a:t>Reward structure that promotes shared responsibility</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Organizational Responsibilities in Systems Development</a:t>
            </a:r>
            <a:endParaRPr lang="en-US" b="1" dirty="0"/>
          </a:p>
        </p:txBody>
      </p:sp>
      <p:sp>
        <p:nvSpPr>
          <p:cNvPr id="4" name="Date Placeholder 3"/>
          <p:cNvSpPr>
            <a:spLocks noGrp="1"/>
          </p:cNvSpPr>
          <p:nvPr>
            <p:ph type="dt" sz="half" idx="10"/>
          </p:nvPr>
        </p:nvSpPr>
        <p:spPr/>
        <p:txBody>
          <a:bodyPr/>
          <a:lstStyle/>
          <a:p>
            <a:fld id="{0E6EB81B-9E39-47DE-BDC6-A58F7AAFC849}" type="datetime1">
              <a:rPr lang="en-US" smtClean="0"/>
              <a:pPr/>
              <a:t>11/25/2013</a:t>
            </a:fld>
            <a:endParaRPr lang="en-US"/>
          </a:p>
        </p:txBody>
      </p:sp>
      <p:sp>
        <p:nvSpPr>
          <p:cNvPr id="5" name="Slide Number Placeholder 4"/>
          <p:cNvSpPr>
            <a:spLocks noGrp="1"/>
          </p:cNvSpPr>
          <p:nvPr>
            <p:ph type="sldNum" sz="quarter" idx="12"/>
          </p:nvPr>
        </p:nvSpPr>
        <p:spPr/>
        <p:txBody>
          <a:bodyPr>
            <a:normAutofit/>
          </a:bodyPr>
          <a:lstStyle/>
          <a:p>
            <a:fld id="{311A63F2-8649-4027-B2E7-23778581D6EB}" type="slidenum">
              <a:rPr lang="en-US" smtClean="0"/>
              <a:pPr/>
              <a:t>44</a:t>
            </a:fld>
            <a:endParaRPr lang="en-US"/>
          </a:p>
        </p:txBody>
      </p:sp>
      <p:sp>
        <p:nvSpPr>
          <p:cNvPr id="3" name="Content Placeholder 2"/>
          <p:cNvSpPr>
            <a:spLocks noGrp="1"/>
          </p:cNvSpPr>
          <p:nvPr>
            <p:ph sz="quarter" idx="1"/>
          </p:nvPr>
        </p:nvSpPr>
        <p:spPr/>
        <p:txBody>
          <a:bodyPr/>
          <a:lstStyle/>
          <a:p>
            <a:pPr>
              <a:lnSpc>
                <a:spcPct val="90000"/>
              </a:lnSpc>
            </a:pPr>
            <a:r>
              <a:rPr lang="en-US" dirty="0" smtClean="0"/>
              <a:t>IS Manager</a:t>
            </a:r>
          </a:p>
          <a:p>
            <a:pPr lvl="1">
              <a:lnSpc>
                <a:spcPct val="90000"/>
              </a:lnSpc>
            </a:pPr>
            <a:r>
              <a:rPr lang="en-US" dirty="0" smtClean="0"/>
              <a:t>May have a direct role in systems development if the project is small</a:t>
            </a:r>
          </a:p>
          <a:p>
            <a:pPr lvl="1">
              <a:lnSpc>
                <a:spcPct val="90000"/>
              </a:lnSpc>
            </a:pPr>
            <a:r>
              <a:rPr lang="en-US" dirty="0" smtClean="0"/>
              <a:t>Typically involved in allocating resources to and overseeing system development projects.</a:t>
            </a:r>
          </a:p>
          <a:p>
            <a:pPr>
              <a:lnSpc>
                <a:spcPct val="90000"/>
              </a:lnSpc>
            </a:pPr>
            <a:r>
              <a:rPr lang="en-US" dirty="0" smtClean="0"/>
              <a:t>Systems Analyst</a:t>
            </a:r>
          </a:p>
          <a:p>
            <a:pPr lvl="1">
              <a:lnSpc>
                <a:spcPct val="90000"/>
              </a:lnSpc>
            </a:pPr>
            <a:r>
              <a:rPr lang="en-US" dirty="0" smtClean="0"/>
              <a:t>Key individuals in the systems development process</a:t>
            </a:r>
          </a:p>
          <a:p>
            <a:pPr marL="0" indent="0">
              <a:buNone/>
            </a:pP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Organizational Responsibilities in Systems Development</a:t>
            </a:r>
            <a:endParaRPr lang="en-US" b="1" dirty="0"/>
          </a:p>
        </p:txBody>
      </p:sp>
      <p:sp>
        <p:nvSpPr>
          <p:cNvPr id="4" name="Date Placeholder 3"/>
          <p:cNvSpPr>
            <a:spLocks noGrp="1"/>
          </p:cNvSpPr>
          <p:nvPr>
            <p:ph type="dt" sz="half" idx="10"/>
          </p:nvPr>
        </p:nvSpPr>
        <p:spPr/>
        <p:txBody>
          <a:bodyPr/>
          <a:lstStyle/>
          <a:p>
            <a:fld id="{E0D2CB9B-F9D9-4BDE-B0B5-E393594ED8C0}" type="datetime1">
              <a:rPr lang="en-US" smtClean="0"/>
              <a:pPr/>
              <a:t>11/25/2013</a:t>
            </a:fld>
            <a:endParaRPr lang="en-US"/>
          </a:p>
        </p:txBody>
      </p:sp>
      <p:sp>
        <p:nvSpPr>
          <p:cNvPr id="5" name="Slide Number Placeholder 4"/>
          <p:cNvSpPr>
            <a:spLocks noGrp="1"/>
          </p:cNvSpPr>
          <p:nvPr>
            <p:ph type="sldNum" sz="quarter" idx="12"/>
          </p:nvPr>
        </p:nvSpPr>
        <p:spPr/>
        <p:txBody>
          <a:bodyPr>
            <a:normAutofit/>
          </a:bodyPr>
          <a:lstStyle/>
          <a:p>
            <a:fld id="{311A63F2-8649-4027-B2E7-23778581D6EB}" type="slidenum">
              <a:rPr lang="en-US" smtClean="0"/>
              <a:pPr/>
              <a:t>45</a:t>
            </a:fld>
            <a:endParaRPr lang="en-US"/>
          </a:p>
        </p:txBody>
      </p:sp>
      <p:sp>
        <p:nvSpPr>
          <p:cNvPr id="3" name="Content Placeholder 2"/>
          <p:cNvSpPr>
            <a:spLocks noGrp="1"/>
          </p:cNvSpPr>
          <p:nvPr>
            <p:ph sz="quarter" idx="1"/>
          </p:nvPr>
        </p:nvSpPr>
        <p:spPr/>
        <p:txBody>
          <a:bodyPr>
            <a:normAutofit/>
          </a:bodyPr>
          <a:lstStyle/>
          <a:p>
            <a:pPr>
              <a:lnSpc>
                <a:spcPct val="90000"/>
              </a:lnSpc>
            </a:pPr>
            <a:r>
              <a:rPr lang="en-US" sz="2800" dirty="0" smtClean="0"/>
              <a:t>Skills of a Successful Systems Analyst </a:t>
            </a:r>
          </a:p>
          <a:p>
            <a:pPr lvl="1">
              <a:lnSpc>
                <a:spcPct val="90000"/>
              </a:lnSpc>
            </a:pPr>
            <a:r>
              <a:rPr lang="en-US" sz="2400" dirty="0" smtClean="0"/>
              <a:t>Analytical</a:t>
            </a:r>
          </a:p>
          <a:p>
            <a:pPr lvl="2">
              <a:lnSpc>
                <a:spcPct val="90000"/>
              </a:lnSpc>
            </a:pPr>
            <a:r>
              <a:rPr lang="en-US" sz="2000" dirty="0" smtClean="0"/>
              <a:t>Understanding of organizations</a:t>
            </a:r>
          </a:p>
          <a:p>
            <a:pPr lvl="2">
              <a:lnSpc>
                <a:spcPct val="90000"/>
              </a:lnSpc>
            </a:pPr>
            <a:r>
              <a:rPr lang="en-US" sz="2000" dirty="0" smtClean="0"/>
              <a:t>Problem solving skills</a:t>
            </a:r>
          </a:p>
          <a:p>
            <a:pPr lvl="2">
              <a:lnSpc>
                <a:spcPct val="90000"/>
              </a:lnSpc>
            </a:pPr>
            <a:r>
              <a:rPr lang="en-US" sz="2000" dirty="0" smtClean="0"/>
              <a:t>System thinking</a:t>
            </a:r>
          </a:p>
          <a:p>
            <a:pPr lvl="3">
              <a:lnSpc>
                <a:spcPct val="90000"/>
              </a:lnSpc>
            </a:pPr>
            <a:r>
              <a:rPr lang="en-US" sz="1800" dirty="0" smtClean="0"/>
              <a:t>Ability to see organizations and information systems as systems</a:t>
            </a:r>
          </a:p>
          <a:p>
            <a:pPr lvl="1">
              <a:lnSpc>
                <a:spcPct val="90000"/>
              </a:lnSpc>
            </a:pPr>
            <a:r>
              <a:rPr lang="en-US" sz="2400" dirty="0" smtClean="0"/>
              <a:t>Technical</a:t>
            </a:r>
          </a:p>
          <a:p>
            <a:pPr lvl="2">
              <a:lnSpc>
                <a:spcPct val="90000"/>
              </a:lnSpc>
            </a:pPr>
            <a:r>
              <a:rPr lang="en-US" sz="2000" dirty="0" smtClean="0"/>
              <a:t>Understanding of potential and limitations of technology</a:t>
            </a:r>
          </a:p>
          <a:p>
            <a:pPr lvl="1">
              <a:lnSpc>
                <a:spcPct val="90000"/>
              </a:lnSpc>
            </a:pPr>
            <a:r>
              <a:rPr lang="en-US" sz="2400" dirty="0" smtClean="0"/>
              <a:t>Management</a:t>
            </a:r>
          </a:p>
          <a:p>
            <a:pPr lvl="2">
              <a:lnSpc>
                <a:spcPct val="90000"/>
              </a:lnSpc>
            </a:pPr>
            <a:r>
              <a:rPr lang="en-US" sz="2000" dirty="0" smtClean="0"/>
              <a:t>Ability to manage projects, resources, risk and change</a:t>
            </a:r>
          </a:p>
          <a:p>
            <a:pPr lvl="1">
              <a:lnSpc>
                <a:spcPct val="90000"/>
              </a:lnSpc>
            </a:pPr>
            <a:r>
              <a:rPr lang="en-US" sz="2400" dirty="0" smtClean="0"/>
              <a:t>Interpersonal</a:t>
            </a:r>
          </a:p>
          <a:p>
            <a:pPr lvl="2">
              <a:lnSpc>
                <a:spcPct val="90000"/>
              </a:lnSpc>
            </a:pPr>
            <a:r>
              <a:rPr lang="en-US" sz="2000" dirty="0" smtClean="0"/>
              <a:t>Effective written and oral communication skills</a:t>
            </a:r>
          </a:p>
          <a:p>
            <a:pPr lvl="1">
              <a:lnSpc>
                <a:spcPct val="90000"/>
              </a:lnSpc>
            </a:pPr>
            <a:endParaRPr lang="en-US" sz="2400" dirty="0" smtClean="0"/>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Organizational Responsibilities in Systems Development</a:t>
            </a:r>
            <a:endParaRPr lang="en-US" b="1" dirty="0"/>
          </a:p>
        </p:txBody>
      </p:sp>
      <p:sp>
        <p:nvSpPr>
          <p:cNvPr id="4" name="Date Placeholder 3"/>
          <p:cNvSpPr>
            <a:spLocks noGrp="1"/>
          </p:cNvSpPr>
          <p:nvPr>
            <p:ph type="dt" sz="half" idx="10"/>
          </p:nvPr>
        </p:nvSpPr>
        <p:spPr/>
        <p:txBody>
          <a:bodyPr/>
          <a:lstStyle/>
          <a:p>
            <a:fld id="{318C6248-72C9-42C7-ABD3-A0E680B4129F}" type="datetime1">
              <a:rPr lang="en-US" smtClean="0"/>
              <a:pPr/>
              <a:t>11/25/2013</a:t>
            </a:fld>
            <a:endParaRPr lang="en-US"/>
          </a:p>
        </p:txBody>
      </p:sp>
      <p:sp>
        <p:nvSpPr>
          <p:cNvPr id="5" name="Slide Number Placeholder 4"/>
          <p:cNvSpPr>
            <a:spLocks noGrp="1"/>
          </p:cNvSpPr>
          <p:nvPr>
            <p:ph type="sldNum" sz="quarter" idx="12"/>
          </p:nvPr>
        </p:nvSpPr>
        <p:spPr/>
        <p:txBody>
          <a:bodyPr>
            <a:normAutofit/>
          </a:bodyPr>
          <a:lstStyle/>
          <a:p>
            <a:fld id="{311A63F2-8649-4027-B2E7-23778581D6EB}" type="slidenum">
              <a:rPr lang="en-US" smtClean="0"/>
              <a:pPr/>
              <a:t>46</a:t>
            </a:fld>
            <a:endParaRPr lang="en-US"/>
          </a:p>
        </p:txBody>
      </p:sp>
      <p:sp>
        <p:nvSpPr>
          <p:cNvPr id="3" name="Content Placeholder 2"/>
          <p:cNvSpPr>
            <a:spLocks noGrp="1"/>
          </p:cNvSpPr>
          <p:nvPr>
            <p:ph sz="quarter" idx="1"/>
          </p:nvPr>
        </p:nvSpPr>
        <p:spPr/>
        <p:txBody>
          <a:bodyPr/>
          <a:lstStyle/>
          <a:p>
            <a:pPr>
              <a:lnSpc>
                <a:spcPct val="90000"/>
              </a:lnSpc>
            </a:pPr>
            <a:r>
              <a:rPr lang="en-US" dirty="0" smtClean="0"/>
              <a:t>Programmers</a:t>
            </a:r>
          </a:p>
          <a:p>
            <a:pPr lvl="1">
              <a:lnSpc>
                <a:spcPct val="90000"/>
              </a:lnSpc>
            </a:pPr>
            <a:r>
              <a:rPr lang="en-US" dirty="0" smtClean="0"/>
              <a:t>Convert specifications into instructions that the computer understands</a:t>
            </a:r>
          </a:p>
          <a:p>
            <a:pPr lvl="1">
              <a:lnSpc>
                <a:spcPct val="90000"/>
              </a:lnSpc>
            </a:pPr>
            <a:r>
              <a:rPr lang="en-US" dirty="0" smtClean="0"/>
              <a:t>Write documentation and testing programs</a:t>
            </a:r>
          </a:p>
          <a:p>
            <a:pPr>
              <a:lnSpc>
                <a:spcPct val="90000"/>
              </a:lnSpc>
            </a:pPr>
            <a:r>
              <a:rPr lang="en-US" dirty="0" smtClean="0"/>
              <a:t>Business Managers</a:t>
            </a:r>
          </a:p>
          <a:p>
            <a:pPr lvl="1">
              <a:lnSpc>
                <a:spcPct val="90000"/>
              </a:lnSpc>
            </a:pPr>
            <a:r>
              <a:rPr lang="en-US" dirty="0" smtClean="0"/>
              <a:t>Have power to fund projects and allocate resources</a:t>
            </a:r>
          </a:p>
          <a:p>
            <a:pPr lvl="1">
              <a:lnSpc>
                <a:spcPct val="90000"/>
              </a:lnSpc>
            </a:pPr>
            <a:r>
              <a:rPr lang="en-US" dirty="0" smtClean="0"/>
              <a:t>Set general requirements and constraints for projects</a:t>
            </a:r>
          </a:p>
          <a:p>
            <a:pPr marL="0" indent="0">
              <a:buNone/>
            </a:pP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Organizational Responsibilities in Systems Development</a:t>
            </a:r>
            <a:endParaRPr lang="en-US" b="1" dirty="0"/>
          </a:p>
        </p:txBody>
      </p:sp>
      <p:sp>
        <p:nvSpPr>
          <p:cNvPr id="4" name="Date Placeholder 3"/>
          <p:cNvSpPr>
            <a:spLocks noGrp="1"/>
          </p:cNvSpPr>
          <p:nvPr>
            <p:ph type="dt" sz="half" idx="10"/>
          </p:nvPr>
        </p:nvSpPr>
        <p:spPr/>
        <p:txBody>
          <a:bodyPr/>
          <a:lstStyle/>
          <a:p>
            <a:fld id="{42E3D4F7-8481-4AA8-8C75-0AFAF76A2C95}" type="datetime1">
              <a:rPr lang="en-US" smtClean="0"/>
              <a:pPr/>
              <a:t>11/25/2013</a:t>
            </a:fld>
            <a:endParaRPr lang="en-US"/>
          </a:p>
        </p:txBody>
      </p:sp>
      <p:sp>
        <p:nvSpPr>
          <p:cNvPr id="5" name="Slide Number Placeholder 4"/>
          <p:cNvSpPr>
            <a:spLocks noGrp="1"/>
          </p:cNvSpPr>
          <p:nvPr>
            <p:ph type="sldNum" sz="quarter" idx="12"/>
          </p:nvPr>
        </p:nvSpPr>
        <p:spPr/>
        <p:txBody>
          <a:bodyPr>
            <a:normAutofit/>
          </a:bodyPr>
          <a:lstStyle/>
          <a:p>
            <a:fld id="{311A63F2-8649-4027-B2E7-23778581D6EB}" type="slidenum">
              <a:rPr lang="en-US" smtClean="0"/>
              <a:pPr/>
              <a:t>47</a:t>
            </a:fld>
            <a:endParaRPr lang="en-US"/>
          </a:p>
        </p:txBody>
      </p:sp>
      <p:sp>
        <p:nvSpPr>
          <p:cNvPr id="3" name="Content Placeholder 2"/>
          <p:cNvSpPr>
            <a:spLocks noGrp="1"/>
          </p:cNvSpPr>
          <p:nvPr>
            <p:ph sz="quarter" idx="1"/>
          </p:nvPr>
        </p:nvSpPr>
        <p:spPr/>
        <p:txBody>
          <a:bodyPr/>
          <a:lstStyle/>
          <a:p>
            <a:pPr>
              <a:lnSpc>
                <a:spcPct val="90000"/>
              </a:lnSpc>
            </a:pPr>
            <a:r>
              <a:rPr lang="en-US" sz="2800" dirty="0" smtClean="0"/>
              <a:t>Other IS Managers/Technicians</a:t>
            </a:r>
          </a:p>
          <a:p>
            <a:pPr lvl="1">
              <a:lnSpc>
                <a:spcPct val="90000"/>
              </a:lnSpc>
            </a:pPr>
            <a:r>
              <a:rPr lang="en-US" sz="2400" dirty="0" smtClean="0"/>
              <a:t>Database Administrator</a:t>
            </a:r>
          </a:p>
          <a:p>
            <a:pPr lvl="2">
              <a:lnSpc>
                <a:spcPct val="90000"/>
              </a:lnSpc>
            </a:pPr>
            <a:r>
              <a:rPr lang="en-US" sz="2000" dirty="0" smtClean="0"/>
              <a:t>Involved in design, development and maintenance of databases</a:t>
            </a:r>
          </a:p>
          <a:p>
            <a:pPr lvl="1">
              <a:lnSpc>
                <a:spcPct val="90000"/>
              </a:lnSpc>
            </a:pPr>
            <a:r>
              <a:rPr lang="en-US" sz="2400" dirty="0" smtClean="0"/>
              <a:t>Network and telecommunications experts</a:t>
            </a:r>
          </a:p>
          <a:p>
            <a:pPr lvl="2">
              <a:lnSpc>
                <a:spcPct val="90000"/>
              </a:lnSpc>
            </a:pPr>
            <a:r>
              <a:rPr lang="en-US" sz="2000" dirty="0" smtClean="0"/>
              <a:t>Develop systems involving data and/or voice communications</a:t>
            </a:r>
          </a:p>
          <a:p>
            <a:pPr lvl="1">
              <a:lnSpc>
                <a:spcPct val="90000"/>
              </a:lnSpc>
            </a:pPr>
            <a:r>
              <a:rPr lang="en-US" sz="2400" dirty="0" smtClean="0"/>
              <a:t>Human Factors Specialists</a:t>
            </a:r>
          </a:p>
          <a:p>
            <a:pPr lvl="2">
              <a:lnSpc>
                <a:spcPct val="90000"/>
              </a:lnSpc>
            </a:pPr>
            <a:r>
              <a:rPr lang="en-US" sz="2000" dirty="0" smtClean="0"/>
              <a:t>Involved in training users and writing documentation</a:t>
            </a:r>
          </a:p>
          <a:p>
            <a:pPr lvl="1">
              <a:lnSpc>
                <a:spcPct val="90000"/>
              </a:lnSpc>
            </a:pPr>
            <a:r>
              <a:rPr lang="en-US" sz="2400" dirty="0" smtClean="0"/>
              <a:t>Internal Auditors</a:t>
            </a:r>
          </a:p>
          <a:p>
            <a:pPr lvl="2">
              <a:lnSpc>
                <a:spcPct val="90000"/>
              </a:lnSpc>
            </a:pPr>
            <a:r>
              <a:rPr lang="en-US" sz="2000" dirty="0" smtClean="0"/>
              <a:t>Ensure that required controls are built into the system</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Summary</a:t>
            </a:r>
            <a:endParaRPr lang="en-US" sz="3600" b="1" dirty="0"/>
          </a:p>
        </p:txBody>
      </p:sp>
      <p:sp>
        <p:nvSpPr>
          <p:cNvPr id="4" name="Date Placeholder 3"/>
          <p:cNvSpPr>
            <a:spLocks noGrp="1"/>
          </p:cNvSpPr>
          <p:nvPr>
            <p:ph type="dt" sz="half" idx="10"/>
          </p:nvPr>
        </p:nvSpPr>
        <p:spPr/>
        <p:txBody>
          <a:bodyPr/>
          <a:lstStyle/>
          <a:p>
            <a:fld id="{52443AF0-CC57-404E-8444-5D7FAB7E2A32}" type="datetime1">
              <a:rPr lang="en-US" smtClean="0"/>
              <a:pPr/>
              <a:t>11/25/2013</a:t>
            </a:fld>
            <a:endParaRPr lang="en-US"/>
          </a:p>
        </p:txBody>
      </p:sp>
      <p:sp>
        <p:nvSpPr>
          <p:cNvPr id="5" name="Slide Number Placeholder 4"/>
          <p:cNvSpPr>
            <a:spLocks noGrp="1"/>
          </p:cNvSpPr>
          <p:nvPr>
            <p:ph type="sldNum" sz="quarter" idx="12"/>
          </p:nvPr>
        </p:nvSpPr>
        <p:spPr/>
        <p:txBody>
          <a:bodyPr>
            <a:normAutofit/>
          </a:bodyPr>
          <a:lstStyle/>
          <a:p>
            <a:fld id="{311A63F2-8649-4027-B2E7-23778581D6EB}" type="slidenum">
              <a:rPr lang="en-US" smtClean="0"/>
              <a:pPr/>
              <a:t>48</a:t>
            </a:fld>
            <a:endParaRPr lang="en-US"/>
          </a:p>
        </p:txBody>
      </p:sp>
      <p:sp>
        <p:nvSpPr>
          <p:cNvPr id="3" name="Content Placeholder 2"/>
          <p:cNvSpPr>
            <a:spLocks noGrp="1"/>
          </p:cNvSpPr>
          <p:nvPr>
            <p:ph sz="quarter" idx="1"/>
          </p:nvPr>
        </p:nvSpPr>
        <p:spPr/>
        <p:txBody>
          <a:bodyPr/>
          <a:lstStyle/>
          <a:p>
            <a:r>
              <a:rPr lang="en-US" dirty="0" smtClean="0"/>
              <a:t>Information systems analysis and design</a:t>
            </a:r>
          </a:p>
          <a:p>
            <a:pPr lvl="1"/>
            <a:r>
              <a:rPr lang="en-US" dirty="0" smtClean="0"/>
              <a:t>Process of developing and maintaining an information system</a:t>
            </a:r>
          </a:p>
          <a:p>
            <a:r>
              <a:rPr lang="en-US" dirty="0" smtClean="0"/>
              <a:t>Modern approach to systems analysis</a:t>
            </a:r>
          </a:p>
          <a:p>
            <a:pPr lvl="1"/>
            <a:r>
              <a:rPr lang="en-US" dirty="0" smtClean="0"/>
              <a:t>Process-Oriented</a:t>
            </a:r>
          </a:p>
          <a:p>
            <a:pPr lvl="1"/>
            <a:r>
              <a:rPr lang="en-US" dirty="0" smtClean="0"/>
              <a:t>Data-Oriented</a:t>
            </a:r>
          </a:p>
          <a:p>
            <a:pPr marL="0" indent="0">
              <a:buNone/>
            </a:pP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fld id="{FF258D2D-4FC6-4F3D-BA79-6E7F9F183CF1}" type="datetime1">
              <a:rPr lang="en-US" smtClean="0"/>
              <a:pPr/>
              <a:t>11/25/2013</a:t>
            </a:fld>
            <a:endParaRPr lang="en-US"/>
          </a:p>
        </p:txBody>
      </p:sp>
      <p:sp>
        <p:nvSpPr>
          <p:cNvPr id="4" name="Slide Number Placeholder 3"/>
          <p:cNvSpPr>
            <a:spLocks noGrp="1"/>
          </p:cNvSpPr>
          <p:nvPr>
            <p:ph type="sldNum" sz="quarter" idx="12"/>
          </p:nvPr>
        </p:nvSpPr>
        <p:spPr/>
        <p:txBody>
          <a:bodyPr/>
          <a:lstStyle/>
          <a:p>
            <a:fld id="{311A63F2-8649-4027-B2E7-23778581D6EB}" type="slidenum">
              <a:rPr lang="en-US" smtClean="0"/>
              <a:pPr/>
              <a:t>49</a:t>
            </a:fld>
            <a:endParaRPr lang="en-US"/>
          </a:p>
        </p:txBody>
      </p:sp>
      <p:sp>
        <p:nvSpPr>
          <p:cNvPr id="6" name="Title 5"/>
          <p:cNvSpPr>
            <a:spLocks noGrp="1"/>
          </p:cNvSpPr>
          <p:nvPr>
            <p:ph type="ctrTitle"/>
          </p:nvPr>
        </p:nvSpPr>
        <p:spPr/>
        <p:txBody>
          <a:bodyPr>
            <a:normAutofit/>
          </a:bodyPr>
          <a:lstStyle/>
          <a:p>
            <a:r>
              <a:rPr sz="3600" b="1" dirty="0" smtClean="0"/>
              <a:t>Thank you very much!!!</a:t>
            </a:r>
            <a:endParaRPr lang="en-US" sz="3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b="1" dirty="0" smtClean="0"/>
              <a:t>Course Contents…</a:t>
            </a:r>
            <a:endParaRPr lang="en-US" dirty="0"/>
          </a:p>
        </p:txBody>
      </p:sp>
      <p:sp>
        <p:nvSpPr>
          <p:cNvPr id="3" name="Date Placeholder 2"/>
          <p:cNvSpPr>
            <a:spLocks noGrp="1"/>
          </p:cNvSpPr>
          <p:nvPr>
            <p:ph type="dt" sz="half" idx="10"/>
          </p:nvPr>
        </p:nvSpPr>
        <p:spPr/>
        <p:txBody>
          <a:bodyPr/>
          <a:lstStyle/>
          <a:p>
            <a:fld id="{FF258D2D-4FC6-4F3D-BA79-6E7F9F183CF1}" type="datetime1">
              <a:rPr lang="en-US" smtClean="0"/>
              <a:pPr/>
              <a:t>11/25/2013</a:t>
            </a:fld>
            <a:endParaRPr lang="en-US"/>
          </a:p>
        </p:txBody>
      </p:sp>
      <p:sp>
        <p:nvSpPr>
          <p:cNvPr id="4" name="Slide Number Placeholder 3"/>
          <p:cNvSpPr>
            <a:spLocks noGrp="1"/>
          </p:cNvSpPr>
          <p:nvPr>
            <p:ph type="sldNum" sz="quarter" idx="12"/>
          </p:nvPr>
        </p:nvSpPr>
        <p:spPr/>
        <p:txBody>
          <a:bodyPr/>
          <a:lstStyle/>
          <a:p>
            <a:fld id="{311A63F2-8649-4027-B2E7-23778581D6EB}" type="slidenum">
              <a:rPr lang="en-US" smtClean="0"/>
              <a:pPr/>
              <a:t>5</a:t>
            </a:fld>
            <a:endParaRPr lang="en-US"/>
          </a:p>
        </p:txBody>
      </p:sp>
      <p:sp>
        <p:nvSpPr>
          <p:cNvPr id="5" name="Content Placeholder 4"/>
          <p:cNvSpPr>
            <a:spLocks noGrp="1"/>
          </p:cNvSpPr>
          <p:nvPr>
            <p:ph sz="quarter" idx="1"/>
          </p:nvPr>
        </p:nvSpPr>
        <p:spPr>
          <a:xfrm>
            <a:off x="914400" y="990600"/>
            <a:ext cx="7772400" cy="5867400"/>
          </a:xfrm>
        </p:spPr>
        <p:txBody>
          <a:bodyPr>
            <a:normAutofit fontScale="25000" lnSpcReduction="20000"/>
          </a:bodyPr>
          <a:lstStyle/>
          <a:p>
            <a:r>
              <a:rPr lang="en-US" sz="9600" b="1" dirty="0" smtClean="0"/>
              <a:t>Chapter 3. Requirement Analysis</a:t>
            </a:r>
            <a:endParaRPr lang="en-US" sz="9600" dirty="0" smtClean="0"/>
          </a:p>
          <a:p>
            <a:r>
              <a:rPr lang="en-US" sz="9600" dirty="0" smtClean="0"/>
              <a:t> Functional and non-functional requirement			</a:t>
            </a:r>
          </a:p>
          <a:p>
            <a:pPr lvl="0"/>
            <a:r>
              <a:rPr lang="en-US" sz="9600" dirty="0" smtClean="0"/>
              <a:t>User requirements						</a:t>
            </a:r>
          </a:p>
          <a:p>
            <a:pPr lvl="0"/>
            <a:r>
              <a:rPr lang="en-US" sz="9600" dirty="0" smtClean="0"/>
              <a:t>System requirements						</a:t>
            </a:r>
          </a:p>
          <a:p>
            <a:pPr lvl="0"/>
            <a:r>
              <a:rPr lang="en-US" sz="9600" dirty="0" smtClean="0"/>
              <a:t>Interface requirements					</a:t>
            </a:r>
          </a:p>
          <a:p>
            <a:pPr lvl="0"/>
            <a:r>
              <a:rPr lang="en-US" sz="9600" dirty="0" smtClean="0"/>
              <a:t>Gathering Information by Asking Questions			</a:t>
            </a:r>
          </a:p>
          <a:p>
            <a:pPr lvl="1"/>
            <a:r>
              <a:rPr lang="en-US" sz="9600" dirty="0" smtClean="0"/>
              <a:t>Questionnaires</a:t>
            </a:r>
          </a:p>
          <a:p>
            <a:pPr lvl="1"/>
            <a:r>
              <a:rPr lang="en-US" sz="9600" dirty="0" smtClean="0"/>
              <a:t>Electronic Data gathering</a:t>
            </a:r>
          </a:p>
          <a:p>
            <a:pPr lvl="0"/>
            <a:r>
              <a:rPr lang="en-US" sz="9600" dirty="0" smtClean="0"/>
              <a:t>Gathering Information by Observation			</a:t>
            </a:r>
          </a:p>
          <a:p>
            <a:pPr lvl="1"/>
            <a:r>
              <a:rPr lang="en-US" sz="9600" dirty="0" smtClean="0"/>
              <a:t>Using Ethnography</a:t>
            </a:r>
          </a:p>
          <a:p>
            <a:pPr lvl="1"/>
            <a:r>
              <a:rPr lang="en-US" sz="9600" dirty="0" smtClean="0"/>
              <a:t>From observation to design</a:t>
            </a:r>
          </a:p>
          <a:p>
            <a:pPr lvl="0"/>
            <a:r>
              <a:rPr lang="en-US" sz="9600" dirty="0" smtClean="0"/>
              <a:t>Gathering Information by Prototyping				</a:t>
            </a:r>
          </a:p>
          <a:p>
            <a:pPr lvl="1"/>
            <a:r>
              <a:rPr lang="en-US" sz="9600" dirty="0" smtClean="0"/>
              <a:t>Interface Prototyping</a:t>
            </a:r>
          </a:p>
          <a:p>
            <a:pPr lvl="1"/>
            <a:r>
              <a:rPr lang="en-US" sz="9600" dirty="0" smtClean="0"/>
              <a:t>Prototyping Processes</a:t>
            </a:r>
          </a:p>
          <a:p>
            <a:pPr lvl="0"/>
            <a:r>
              <a:rPr lang="en-US" sz="9600" dirty="0" smtClean="0"/>
              <a:t>Interviewing							</a:t>
            </a:r>
          </a:p>
          <a:p>
            <a:pPr lvl="0"/>
            <a:r>
              <a:rPr lang="en-US" sz="9600" dirty="0" smtClean="0"/>
              <a:t>Software requirement document		</a:t>
            </a:r>
            <a:r>
              <a:rPr lang="en-US" sz="2800" dirty="0" smtClean="0"/>
              <a:t>		</a:t>
            </a:r>
            <a:endParaRPr lang="en-US" sz="3600" dirty="0" smtClean="0"/>
          </a:p>
          <a:p>
            <a:r>
              <a:rPr lang="en-US" sz="2800" dirty="0" smtClean="0"/>
              <a:t>		</a:t>
            </a:r>
            <a:endParaRPr lang="en-US" sz="3600" dirty="0" smtClean="0"/>
          </a:p>
          <a:p>
            <a:r>
              <a:rPr lang="en-US" sz="2800" dirty="0" smtClean="0"/>
              <a:t> </a:t>
            </a:r>
            <a:endParaRPr lang="en-US" sz="3600" dirty="0" smtClean="0"/>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6" name="Date Placeholder 5"/>
          <p:cNvSpPr>
            <a:spLocks noGrp="1"/>
          </p:cNvSpPr>
          <p:nvPr>
            <p:ph type="dt" sz="half" idx="10"/>
          </p:nvPr>
        </p:nvSpPr>
        <p:spPr/>
        <p:txBody>
          <a:bodyPr/>
          <a:lstStyle/>
          <a:p>
            <a:fld id="{469A2A26-1F91-4CB1-982B-D3A987B0616B}" type="datetime1">
              <a:rPr lang="en-US" smtClean="0"/>
              <a:pPr/>
              <a:t>11/25/2013</a:t>
            </a:fld>
            <a:endParaRPr lang="en-US"/>
          </a:p>
        </p:txBody>
      </p:sp>
      <p:sp>
        <p:nvSpPr>
          <p:cNvPr id="7" name="Slide Number Placeholder 6"/>
          <p:cNvSpPr>
            <a:spLocks noGrp="1"/>
          </p:cNvSpPr>
          <p:nvPr>
            <p:ph type="sldNum" sz="quarter" idx="12"/>
          </p:nvPr>
        </p:nvSpPr>
        <p:spPr/>
        <p:txBody>
          <a:bodyPr/>
          <a:lstStyle/>
          <a:p>
            <a:fld id="{311A63F2-8649-4027-B2E7-23778581D6EB}" type="slidenum">
              <a:rPr lang="en-US" smtClean="0"/>
              <a:pPr/>
              <a:t>50</a:t>
            </a:fld>
            <a:endParaRPr lang="en-US"/>
          </a:p>
        </p:txBody>
      </p:sp>
      <p:sp>
        <p:nvSpPr>
          <p:cNvPr id="4" name="Title 3"/>
          <p:cNvSpPr>
            <a:spLocks noGrp="1"/>
          </p:cNvSpPr>
          <p:nvPr>
            <p:ph type="ctrTitle"/>
          </p:nvPr>
        </p:nvSpPr>
        <p:spPr/>
        <p:txBody>
          <a:bodyPr>
            <a:normAutofit/>
          </a:bodyPr>
          <a:lstStyle/>
          <a:p>
            <a:r>
              <a:rPr lang="en-US" sz="3600" b="1" dirty="0" smtClean="0"/>
              <a:t>Any Questions?</a:t>
            </a:r>
            <a:endParaRPr lang="en-US" sz="36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Course Contents…</a:t>
            </a:r>
            <a:endParaRPr lang="en-US" dirty="0"/>
          </a:p>
        </p:txBody>
      </p:sp>
      <p:sp>
        <p:nvSpPr>
          <p:cNvPr id="3" name="Date Placeholder 2"/>
          <p:cNvSpPr>
            <a:spLocks noGrp="1"/>
          </p:cNvSpPr>
          <p:nvPr>
            <p:ph type="dt" sz="half" idx="10"/>
          </p:nvPr>
        </p:nvSpPr>
        <p:spPr/>
        <p:txBody>
          <a:bodyPr/>
          <a:lstStyle/>
          <a:p>
            <a:fld id="{FF258D2D-4FC6-4F3D-BA79-6E7F9F183CF1}" type="datetime1">
              <a:rPr lang="en-US" smtClean="0"/>
              <a:pPr/>
              <a:t>11/25/2013</a:t>
            </a:fld>
            <a:endParaRPr lang="en-US"/>
          </a:p>
        </p:txBody>
      </p:sp>
      <p:sp>
        <p:nvSpPr>
          <p:cNvPr id="4" name="Slide Number Placeholder 3"/>
          <p:cNvSpPr>
            <a:spLocks noGrp="1"/>
          </p:cNvSpPr>
          <p:nvPr>
            <p:ph type="sldNum" sz="quarter" idx="12"/>
          </p:nvPr>
        </p:nvSpPr>
        <p:spPr/>
        <p:txBody>
          <a:bodyPr/>
          <a:lstStyle/>
          <a:p>
            <a:fld id="{311A63F2-8649-4027-B2E7-23778581D6EB}" type="slidenum">
              <a:rPr lang="en-US" smtClean="0"/>
              <a:pPr/>
              <a:t>6</a:t>
            </a:fld>
            <a:endParaRPr lang="en-US"/>
          </a:p>
        </p:txBody>
      </p:sp>
      <p:sp>
        <p:nvSpPr>
          <p:cNvPr id="5" name="Content Placeholder 4"/>
          <p:cNvSpPr>
            <a:spLocks noGrp="1"/>
          </p:cNvSpPr>
          <p:nvPr>
            <p:ph sz="quarter" idx="1"/>
          </p:nvPr>
        </p:nvSpPr>
        <p:spPr/>
        <p:txBody>
          <a:bodyPr>
            <a:normAutofit/>
          </a:bodyPr>
          <a:lstStyle/>
          <a:p>
            <a:r>
              <a:rPr lang="en-US" sz="2400" b="1" dirty="0" smtClean="0"/>
              <a:t>Chapter 4. Data Flow Diagram (DFD)			</a:t>
            </a:r>
            <a:endParaRPr lang="en-US" sz="2400" dirty="0" smtClean="0"/>
          </a:p>
          <a:p>
            <a:r>
              <a:rPr lang="en-US" sz="2400" dirty="0" smtClean="0"/>
              <a:t> Introduction</a:t>
            </a:r>
          </a:p>
          <a:p>
            <a:pPr lvl="0"/>
            <a:r>
              <a:rPr lang="en-US" sz="2400" dirty="0" smtClean="0"/>
              <a:t>DFD symbols</a:t>
            </a:r>
          </a:p>
          <a:p>
            <a:pPr lvl="0"/>
            <a:r>
              <a:rPr lang="en-US" sz="2400" dirty="0" smtClean="0"/>
              <a:t>Describing systems by DFD </a:t>
            </a:r>
          </a:p>
          <a:p>
            <a:pPr lvl="0"/>
            <a:r>
              <a:rPr lang="en-US" sz="2400" dirty="0" smtClean="0"/>
              <a:t>Logical and Physical DFDs</a:t>
            </a:r>
          </a:p>
          <a:p>
            <a:pPr lvl="0"/>
            <a:r>
              <a:rPr lang="en-US" sz="2400" dirty="0" smtClean="0"/>
              <a:t>Convention for good DFDs</a:t>
            </a:r>
          </a:p>
          <a:p>
            <a:pPr lvl="0"/>
            <a:r>
              <a:rPr lang="en-US" sz="2400" dirty="0" smtClean="0"/>
              <a:t>DFDs Leveling</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Course Contents…</a:t>
            </a:r>
            <a:endParaRPr lang="en-US" dirty="0"/>
          </a:p>
        </p:txBody>
      </p:sp>
      <p:sp>
        <p:nvSpPr>
          <p:cNvPr id="3" name="Date Placeholder 2"/>
          <p:cNvSpPr>
            <a:spLocks noGrp="1"/>
          </p:cNvSpPr>
          <p:nvPr>
            <p:ph type="dt" sz="half" idx="10"/>
          </p:nvPr>
        </p:nvSpPr>
        <p:spPr/>
        <p:txBody>
          <a:bodyPr/>
          <a:lstStyle/>
          <a:p>
            <a:fld id="{FF258D2D-4FC6-4F3D-BA79-6E7F9F183CF1}" type="datetime1">
              <a:rPr lang="en-US" smtClean="0"/>
              <a:pPr/>
              <a:t>11/25/2013</a:t>
            </a:fld>
            <a:endParaRPr lang="en-US"/>
          </a:p>
        </p:txBody>
      </p:sp>
      <p:sp>
        <p:nvSpPr>
          <p:cNvPr id="4" name="Slide Number Placeholder 3"/>
          <p:cNvSpPr>
            <a:spLocks noGrp="1"/>
          </p:cNvSpPr>
          <p:nvPr>
            <p:ph type="sldNum" sz="quarter" idx="12"/>
          </p:nvPr>
        </p:nvSpPr>
        <p:spPr/>
        <p:txBody>
          <a:bodyPr/>
          <a:lstStyle/>
          <a:p>
            <a:fld id="{311A63F2-8649-4027-B2E7-23778581D6EB}" type="slidenum">
              <a:rPr lang="en-US" smtClean="0"/>
              <a:pPr/>
              <a:t>7</a:t>
            </a:fld>
            <a:endParaRPr lang="en-US"/>
          </a:p>
        </p:txBody>
      </p:sp>
      <p:sp>
        <p:nvSpPr>
          <p:cNvPr id="5" name="Content Placeholder 4"/>
          <p:cNvSpPr>
            <a:spLocks noGrp="1"/>
          </p:cNvSpPr>
          <p:nvPr>
            <p:ph sz="quarter" idx="1"/>
          </p:nvPr>
        </p:nvSpPr>
        <p:spPr/>
        <p:txBody>
          <a:bodyPr>
            <a:normAutofit/>
          </a:bodyPr>
          <a:lstStyle/>
          <a:p>
            <a:r>
              <a:rPr lang="en-US" sz="2800" b="1" dirty="0" smtClean="0"/>
              <a:t>Chapter 5. Process Descriptions	</a:t>
            </a:r>
            <a:endParaRPr lang="en-US" sz="3600" dirty="0" smtClean="0"/>
          </a:p>
          <a:p>
            <a:r>
              <a:rPr lang="en-US" sz="2800" dirty="0" smtClean="0"/>
              <a:t> Process descriptions method				</a:t>
            </a:r>
            <a:endParaRPr lang="en-US" sz="3600" dirty="0" smtClean="0"/>
          </a:p>
          <a:p>
            <a:pPr lvl="0"/>
            <a:r>
              <a:rPr lang="en-US" sz="2800" dirty="0" smtClean="0"/>
              <a:t>Structured English						</a:t>
            </a:r>
            <a:endParaRPr lang="en-US" sz="3600" dirty="0" smtClean="0"/>
          </a:p>
          <a:p>
            <a:pPr lvl="0"/>
            <a:r>
              <a:rPr lang="en-US" sz="2800" dirty="0" smtClean="0"/>
              <a:t>Decision tables						</a:t>
            </a:r>
            <a:endParaRPr lang="en-US" sz="3600" dirty="0" smtClean="0"/>
          </a:p>
          <a:p>
            <a:pPr lvl="1"/>
            <a:r>
              <a:rPr lang="en-US" dirty="0" smtClean="0"/>
              <a:t>Extended Decision tables</a:t>
            </a:r>
            <a:endParaRPr lang="en-US" sz="3200" dirty="0" smtClean="0"/>
          </a:p>
          <a:p>
            <a:pPr lvl="1"/>
            <a:r>
              <a:rPr lang="en-US" dirty="0" smtClean="0"/>
              <a:t>Establishing logical correctness of Decision tables</a:t>
            </a:r>
            <a:endParaRPr lang="en-US" sz="3200" dirty="0" smtClean="0"/>
          </a:p>
          <a:p>
            <a:pPr lvl="1"/>
            <a:r>
              <a:rPr lang="en-US" dirty="0" smtClean="0"/>
              <a:t>Using </a:t>
            </a:r>
            <a:r>
              <a:rPr lang="en-US" dirty="0" err="1" smtClean="0"/>
              <a:t>Karnaugh</a:t>
            </a:r>
            <a:r>
              <a:rPr lang="en-US" dirty="0" smtClean="0"/>
              <a:t> maps to detect logical errors in decision tables</a:t>
            </a:r>
            <a:endParaRPr lang="en-US" sz="3200" dirty="0" smtClean="0"/>
          </a:p>
          <a:p>
            <a:r>
              <a:rPr lang="en-US" sz="2800" dirty="0" smtClean="0"/>
              <a:t>Eliminating redundant specifications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Course Contents…</a:t>
            </a:r>
            <a:endParaRPr lang="en-US" dirty="0"/>
          </a:p>
        </p:txBody>
      </p:sp>
      <p:sp>
        <p:nvSpPr>
          <p:cNvPr id="3" name="Date Placeholder 2"/>
          <p:cNvSpPr>
            <a:spLocks noGrp="1"/>
          </p:cNvSpPr>
          <p:nvPr>
            <p:ph type="dt" sz="half" idx="10"/>
          </p:nvPr>
        </p:nvSpPr>
        <p:spPr/>
        <p:txBody>
          <a:bodyPr/>
          <a:lstStyle/>
          <a:p>
            <a:fld id="{FF258D2D-4FC6-4F3D-BA79-6E7F9F183CF1}" type="datetime1">
              <a:rPr lang="en-US" smtClean="0"/>
              <a:pPr/>
              <a:t>11/25/2013</a:t>
            </a:fld>
            <a:endParaRPr lang="en-US" dirty="0"/>
          </a:p>
        </p:txBody>
      </p:sp>
      <p:sp>
        <p:nvSpPr>
          <p:cNvPr id="4" name="Slide Number Placeholder 3"/>
          <p:cNvSpPr>
            <a:spLocks noGrp="1"/>
          </p:cNvSpPr>
          <p:nvPr>
            <p:ph type="sldNum" sz="quarter" idx="12"/>
          </p:nvPr>
        </p:nvSpPr>
        <p:spPr/>
        <p:txBody>
          <a:bodyPr/>
          <a:lstStyle/>
          <a:p>
            <a:fld id="{311A63F2-8649-4027-B2E7-23778581D6EB}" type="slidenum">
              <a:rPr lang="en-US" smtClean="0"/>
              <a:pPr/>
              <a:t>8</a:t>
            </a:fld>
            <a:endParaRPr lang="en-US"/>
          </a:p>
        </p:txBody>
      </p:sp>
      <p:sp>
        <p:nvSpPr>
          <p:cNvPr id="5" name="Content Placeholder 4"/>
          <p:cNvSpPr>
            <a:spLocks noGrp="1"/>
          </p:cNvSpPr>
          <p:nvPr>
            <p:ph sz="quarter" idx="1"/>
          </p:nvPr>
        </p:nvSpPr>
        <p:spPr/>
        <p:txBody>
          <a:bodyPr>
            <a:normAutofit/>
          </a:bodyPr>
          <a:lstStyle/>
          <a:p>
            <a:r>
              <a:rPr lang="en-US" sz="2800" b="1" dirty="0" smtClean="0"/>
              <a:t>Chapter 6. Designing Databases</a:t>
            </a:r>
            <a:endParaRPr lang="en-US" sz="3600" dirty="0" smtClean="0"/>
          </a:p>
          <a:p>
            <a:r>
              <a:rPr lang="en-US" sz="2800" b="1" dirty="0" smtClean="0"/>
              <a:t> </a:t>
            </a:r>
            <a:r>
              <a:rPr lang="en-US" sz="2800" dirty="0" smtClean="0"/>
              <a:t>Data Dictionary						</a:t>
            </a:r>
            <a:endParaRPr lang="en-US" sz="3600" dirty="0" smtClean="0"/>
          </a:p>
          <a:p>
            <a:pPr lvl="0"/>
            <a:r>
              <a:rPr lang="en-US" sz="2800" dirty="0" smtClean="0"/>
              <a:t>E-R model							</a:t>
            </a:r>
            <a:endParaRPr lang="en-US" sz="3600" dirty="0" smtClean="0"/>
          </a:p>
          <a:p>
            <a:pPr lvl="0"/>
            <a:r>
              <a:rPr lang="en-US" sz="2800" dirty="0" smtClean="0"/>
              <a:t>Transforming E-R diagram into Relations		</a:t>
            </a:r>
            <a:endParaRPr lang="en-US" sz="3600" dirty="0" smtClean="0"/>
          </a:p>
          <a:p>
            <a:pPr lvl="0"/>
            <a:r>
              <a:rPr lang="en-US" sz="2800" dirty="0" smtClean="0"/>
              <a:t>Normalization						</a:t>
            </a:r>
            <a:endParaRPr lang="en-US" sz="3600" dirty="0" smtClean="0"/>
          </a:p>
          <a:p>
            <a:pPr lvl="1"/>
            <a:r>
              <a:rPr lang="en-US" dirty="0" smtClean="0"/>
              <a:t>Data redundancies</a:t>
            </a:r>
            <a:endParaRPr lang="en-US" sz="3200" dirty="0" smtClean="0"/>
          </a:p>
          <a:p>
            <a:pPr lvl="1"/>
            <a:r>
              <a:rPr lang="en-US" dirty="0" smtClean="0"/>
              <a:t>Second normal form</a:t>
            </a:r>
            <a:endParaRPr lang="en-US" sz="3200" dirty="0" smtClean="0"/>
          </a:p>
          <a:p>
            <a:pPr lvl="1"/>
            <a:r>
              <a:rPr lang="en-US" dirty="0" smtClean="0"/>
              <a:t>Third normal form</a:t>
            </a:r>
            <a:endParaRPr lang="en-US" sz="3200" dirty="0" smtClean="0"/>
          </a:p>
          <a:p>
            <a:pPr lvl="1"/>
            <a:r>
              <a:rPr lang="en-US" dirty="0" smtClean="0"/>
              <a:t>Boyce-</a:t>
            </a:r>
            <a:r>
              <a:rPr lang="en-US" dirty="0" err="1" smtClean="0"/>
              <a:t>codd</a:t>
            </a:r>
            <a:r>
              <a:rPr lang="en-US" dirty="0" smtClean="0"/>
              <a:t> Normal form</a:t>
            </a:r>
            <a:endParaRPr lang="en-US" sz="3200"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Course Contents…</a:t>
            </a:r>
            <a:endParaRPr lang="en-US" dirty="0"/>
          </a:p>
        </p:txBody>
      </p:sp>
      <p:sp>
        <p:nvSpPr>
          <p:cNvPr id="3" name="Date Placeholder 2"/>
          <p:cNvSpPr>
            <a:spLocks noGrp="1"/>
          </p:cNvSpPr>
          <p:nvPr>
            <p:ph type="dt" sz="half" idx="10"/>
          </p:nvPr>
        </p:nvSpPr>
        <p:spPr/>
        <p:txBody>
          <a:bodyPr/>
          <a:lstStyle/>
          <a:p>
            <a:fld id="{FF258D2D-4FC6-4F3D-BA79-6E7F9F183CF1}" type="datetime1">
              <a:rPr lang="en-US" smtClean="0"/>
              <a:pPr/>
              <a:t>11/25/2013</a:t>
            </a:fld>
            <a:endParaRPr lang="en-US"/>
          </a:p>
        </p:txBody>
      </p:sp>
      <p:sp>
        <p:nvSpPr>
          <p:cNvPr id="4" name="Slide Number Placeholder 3"/>
          <p:cNvSpPr>
            <a:spLocks noGrp="1"/>
          </p:cNvSpPr>
          <p:nvPr>
            <p:ph type="sldNum" sz="quarter" idx="12"/>
          </p:nvPr>
        </p:nvSpPr>
        <p:spPr/>
        <p:txBody>
          <a:bodyPr/>
          <a:lstStyle/>
          <a:p>
            <a:fld id="{311A63F2-8649-4027-B2E7-23778581D6EB}" type="slidenum">
              <a:rPr lang="en-US" smtClean="0"/>
              <a:pPr/>
              <a:t>9</a:t>
            </a:fld>
            <a:endParaRPr lang="en-US"/>
          </a:p>
        </p:txBody>
      </p:sp>
      <p:sp>
        <p:nvSpPr>
          <p:cNvPr id="5" name="Content Placeholder 4"/>
          <p:cNvSpPr>
            <a:spLocks noGrp="1"/>
          </p:cNvSpPr>
          <p:nvPr>
            <p:ph sz="quarter" idx="1"/>
          </p:nvPr>
        </p:nvSpPr>
        <p:spPr/>
        <p:txBody>
          <a:bodyPr>
            <a:normAutofit/>
          </a:bodyPr>
          <a:lstStyle/>
          <a:p>
            <a:r>
              <a:rPr lang="en-US" sz="2800" b="1" dirty="0" smtClean="0"/>
              <a:t>Chapter 7. Object Modeling				</a:t>
            </a:r>
            <a:endParaRPr lang="en-US" sz="3600" dirty="0" smtClean="0"/>
          </a:p>
          <a:p>
            <a:pPr lvl="0"/>
            <a:r>
              <a:rPr lang="en-US" sz="2800" dirty="0" smtClean="0"/>
              <a:t>Introduction</a:t>
            </a:r>
            <a:endParaRPr lang="en-US" sz="3600" dirty="0" smtClean="0"/>
          </a:p>
          <a:p>
            <a:pPr lvl="0"/>
            <a:r>
              <a:rPr lang="en-US" sz="2800" dirty="0" smtClean="0"/>
              <a:t>Object environment</a:t>
            </a:r>
            <a:endParaRPr lang="en-US" sz="3600" dirty="0" smtClean="0"/>
          </a:p>
          <a:p>
            <a:pPr lvl="0"/>
            <a:r>
              <a:rPr lang="en-US" sz="2800" dirty="0" smtClean="0"/>
              <a:t>Object structures</a:t>
            </a:r>
            <a:endParaRPr lang="en-US" sz="3600" dirty="0" smtClean="0"/>
          </a:p>
          <a:p>
            <a:pPr lvl="0"/>
            <a:r>
              <a:rPr lang="en-US" sz="2800" dirty="0" smtClean="0"/>
              <a:t>Modeling behavior in object modeling</a:t>
            </a:r>
            <a:endParaRPr lang="en-US" sz="3600" dirty="0" smtClean="0"/>
          </a:p>
          <a:p>
            <a:pPr lvl="1"/>
            <a:r>
              <a:rPr lang="en-US" dirty="0" smtClean="0"/>
              <a:t>Class object diagram</a:t>
            </a:r>
            <a:endParaRPr lang="en-US" sz="3200" dirty="0" smtClean="0"/>
          </a:p>
          <a:p>
            <a:pPr lvl="1"/>
            <a:r>
              <a:rPr lang="en-US" dirty="0" smtClean="0"/>
              <a:t>Use case diagram</a:t>
            </a:r>
            <a:endParaRPr lang="en-US" sz="3200" dirty="0" smtClean="0"/>
          </a:p>
          <a:p>
            <a:pPr lvl="1"/>
            <a:r>
              <a:rPr lang="en-US" dirty="0" smtClean="0"/>
              <a:t>State diagram</a:t>
            </a:r>
            <a:endParaRPr lang="en-US" sz="3200" dirty="0" smtClean="0"/>
          </a:p>
          <a:p>
            <a:pPr lvl="1"/>
            <a:r>
              <a:rPr lang="en-US" dirty="0" smtClean="0"/>
              <a:t>Sequence diagram</a:t>
            </a:r>
            <a:endParaRPr lang="en-US" sz="3200"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277</TotalTime>
  <Words>1824</Words>
  <Application>Microsoft Office PowerPoint</Application>
  <PresentationFormat>On-screen Show (4:3)</PresentationFormat>
  <Paragraphs>454</Paragraphs>
  <Slides>50</Slides>
  <Notes>10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Equity</vt:lpstr>
      <vt:lpstr>System Analysis and Design</vt:lpstr>
      <vt:lpstr>System Analysis and Design COMP 302</vt:lpstr>
      <vt:lpstr>Course Contents:</vt:lpstr>
      <vt:lpstr>Course Contents…</vt:lpstr>
      <vt:lpstr>Course Contents…</vt:lpstr>
      <vt:lpstr>Course Contents…</vt:lpstr>
      <vt:lpstr>Course Contents…</vt:lpstr>
      <vt:lpstr>Course Contents…</vt:lpstr>
      <vt:lpstr>Course Contents…</vt:lpstr>
      <vt:lpstr>Course Contents…</vt:lpstr>
      <vt:lpstr>Course Contents…</vt:lpstr>
      <vt:lpstr>References</vt:lpstr>
      <vt:lpstr>Course Structure</vt:lpstr>
      <vt:lpstr>Lecture 1</vt:lpstr>
      <vt:lpstr>Some Facts:</vt:lpstr>
      <vt:lpstr>Systems Thinking</vt:lpstr>
      <vt:lpstr>Systems Analysis and Design</vt:lpstr>
      <vt:lpstr>Some More</vt:lpstr>
      <vt:lpstr>Types of Information Systems</vt:lpstr>
      <vt:lpstr>Types of Information Systems (cont.)</vt:lpstr>
      <vt:lpstr>Stakeholders: Players in the Systems Game</vt:lpstr>
      <vt:lpstr>System Owners</vt:lpstr>
      <vt:lpstr>System Users</vt:lpstr>
      <vt:lpstr>Internal System Users</vt:lpstr>
      <vt:lpstr>External System Users</vt:lpstr>
      <vt:lpstr>Systems Analysts</vt:lpstr>
      <vt:lpstr>Analytical Skills for Systems Analysis </vt:lpstr>
      <vt:lpstr>Skills Needed by the Systems Analyst</vt:lpstr>
      <vt:lpstr>Systems Thinking</vt:lpstr>
      <vt:lpstr>Systems Thinking</vt:lpstr>
      <vt:lpstr>Systems Thinking</vt:lpstr>
      <vt:lpstr>Systems Thinking</vt:lpstr>
      <vt:lpstr>Systems Thinking</vt:lpstr>
      <vt:lpstr>Systems Thinking</vt:lpstr>
      <vt:lpstr>Systems Analysis and Design</vt:lpstr>
      <vt:lpstr>Continue…</vt:lpstr>
      <vt:lpstr>System Engineering Process</vt:lpstr>
      <vt:lpstr>Data &amp; Process</vt:lpstr>
      <vt:lpstr>Continue…</vt:lpstr>
      <vt:lpstr>Continue…</vt:lpstr>
      <vt:lpstr>Approaches to Systems Development</vt:lpstr>
      <vt:lpstr>Approaches to Systems Development</vt:lpstr>
      <vt:lpstr>Organizational Responsibilities in Systems Development</vt:lpstr>
      <vt:lpstr>Organizational Responsibilities in Systems Development</vt:lpstr>
      <vt:lpstr>Organizational Responsibilities in Systems Development</vt:lpstr>
      <vt:lpstr>Organizational Responsibilities in Systems Development</vt:lpstr>
      <vt:lpstr>Organizational Responsibilities in Systems Development</vt:lpstr>
      <vt:lpstr>Summary</vt:lpstr>
      <vt:lpstr>Thank you very much!!!</vt:lpstr>
      <vt:lpstr>Any Questions?</vt:lpstr>
    </vt:vector>
  </TitlesOfParts>
  <Company>KAU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Manish Pokharel</dc:creator>
  <cp:lastModifiedBy>Sneha_neupane</cp:lastModifiedBy>
  <cp:revision>123</cp:revision>
  <dcterms:created xsi:type="dcterms:W3CDTF">2008-09-08T07:08:11Z</dcterms:created>
  <dcterms:modified xsi:type="dcterms:W3CDTF">2013-11-25T08:47:23Z</dcterms:modified>
</cp:coreProperties>
</file>