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3" r:id="rId3"/>
    <p:sldId id="290" r:id="rId4"/>
    <p:sldId id="264" r:id="rId5"/>
    <p:sldId id="266" r:id="rId6"/>
    <p:sldId id="291" r:id="rId7"/>
    <p:sldId id="292" r:id="rId8"/>
    <p:sldId id="293" r:id="rId9"/>
    <p:sldId id="267" r:id="rId10"/>
    <p:sldId id="268" r:id="rId11"/>
    <p:sldId id="269" r:id="rId12"/>
    <p:sldId id="294" r:id="rId13"/>
    <p:sldId id="270" r:id="rId14"/>
    <p:sldId id="271" r:id="rId15"/>
    <p:sldId id="272" r:id="rId16"/>
    <p:sldId id="273" r:id="rId17"/>
    <p:sldId id="274" r:id="rId18"/>
    <p:sldId id="275" r:id="rId19"/>
    <p:sldId id="296" r:id="rId20"/>
    <p:sldId id="276" r:id="rId21"/>
    <p:sldId id="277" r:id="rId22"/>
    <p:sldId id="278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F6403-14E5-4D76-B835-46169CA7840C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DA19-375F-412B-889C-ED484E706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19-375F-412B-889C-ED484E7062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19-375F-412B-889C-ED484E7062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5F7330-4094-4E4B-B8D6-BF788760B6C0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0E4F-6E3B-4E10-84C8-40BC067C1530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2368-1F13-453E-B96A-6FACE1B49047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69D2A04-9091-41B6-8578-897E07E30064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C1D157-0BCE-46DB-9DB9-4EEFD8C98C88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6414-8020-413F-84A5-935CD1786766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CA3-9F8E-4288-8E96-55926A4B8D2F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A1D2A7-82AD-4B0B-8A87-41A1D28432F1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35BA-A0B3-47EE-B297-49960DC6682F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3F9568-9C77-4E71-8960-1491B6E2FE9B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D26719-3EA7-4AC4-90D1-C9B36A35F57E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2658F8-DD35-45FC-9AF5-B590F1275FE7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26950D5-70C7-4F2E-BEEC-133167860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85800"/>
            <a:ext cx="6172200" cy="1894362"/>
          </a:xfrm>
        </p:spPr>
        <p:txBody>
          <a:bodyPr/>
          <a:lstStyle/>
          <a:p>
            <a:r>
              <a:rPr lang="en-US" dirty="0" smtClean="0"/>
              <a:t>Data flow diagram (DFD)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003322"/>
            <a:ext cx="6400800" cy="1371600"/>
          </a:xfrm>
        </p:spPr>
        <p:txBody>
          <a:bodyPr/>
          <a:lstStyle/>
          <a:p>
            <a:pPr algn="r"/>
            <a:r>
              <a:rPr lang="en-US" dirty="0" err="1" smtClean="0"/>
              <a:t>DhirajShrestha</a:t>
            </a:r>
            <a:endParaRPr lang="en-US" dirty="0" smtClean="0"/>
          </a:p>
          <a:p>
            <a:pPr algn="r"/>
            <a:r>
              <a:rPr lang="en-US" dirty="0" smtClean="0"/>
              <a:t>Lecturer</a:t>
            </a:r>
          </a:p>
          <a:p>
            <a:pPr algn="r"/>
            <a:r>
              <a:rPr lang="en-US" dirty="0" smtClean="0"/>
              <a:t>Department of Computer Science and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Good Style in drawing DFD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smtClean="0"/>
              <a:t>Use meaningful names for data flows, processes and data stores.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 smtClean="0"/>
              <a:t>Use top down development starting from context diagram and successively leveling DFD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 smtClean="0"/>
              <a:t>Data stores cannot create new data.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 smtClean="0"/>
              <a:t>Only previously stored data can be read.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 smtClean="0"/>
              <a:t>A process can only transfer input to output. It cannot create new data.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Describing a System with DFD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An entire system is represented by one DFD which gives the system’s overview.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It is called a context diagram.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It gives little detail &amp; is also known as the top level DFD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r>
              <a:rPr lang="en-US" sz="3200" b="1" dirty="0" smtClean="0"/>
              <a:t>Context 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178552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800" b="1" dirty="0" smtClean="0"/>
              <a:t>Context data flow diagram</a:t>
            </a:r>
            <a:r>
              <a:rPr lang="en-US" sz="2800" dirty="0" smtClean="0"/>
              <a:t> - a process model used to document the scope for a system. Also called the environmental model.</a:t>
            </a:r>
            <a:br>
              <a:rPr lang="en-US" sz="2800" dirty="0" smtClean="0"/>
            </a:br>
            <a:endParaRPr lang="en-US" sz="2800" dirty="0" smtClean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Think of the system as a "black box."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Ask users what business transactions the system must respond to. These are inputs, and the sources are external agents.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Ask users what responses must be produced by the system. These are outputs, and the destinations are external agents.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Identify any external data stores, if any.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Draw a context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Describing a System with DFD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4676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Leveling DFD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A context diagram gives an overview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It should be split into major processes which give greater detail.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Each major process is further split to give more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Leveling DFD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086599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Level DFD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If a DFD is too detailed it will have too many data flows and will be large and difficult to understand.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Start from a broad overview. Expand to details -Idea similar to using procedures and linking these with a main program.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Each DFD must deal with one aspect of a big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Illegal Constructs in DFD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No loops are allowed in DFD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A process cannot be a pure decision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00400"/>
            <a:ext cx="6248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Illegal Constructs in DFD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A single data flow should not be split into many flows with different labels.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No data flow allowed between data stores.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Rules for Data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5" descr="whi74173_091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1"/>
            <a:ext cx="526849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1225689"/>
            <a:ext cx="289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data flow should never go unnamed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 logical modeling, data flow names should describe the data flow without describing the </a:t>
            </a:r>
            <a:r>
              <a:rPr lang="en-US" sz="2400" dirty="0" smtClean="0"/>
              <a:t>implementation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All data flows must begin and/or end at a process.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Dataflow Diagram (DFD)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b="1" dirty="0" smtClean="0"/>
              <a:t>Definition:</a:t>
            </a:r>
          </a:p>
          <a:p>
            <a:endParaRPr lang="en-US" b="1" dirty="0" smtClean="0"/>
          </a:p>
          <a:p>
            <a:pPr algn="just">
              <a:buNone/>
            </a:pPr>
            <a:r>
              <a:rPr lang="en-US" dirty="0" smtClean="0"/>
              <a:t>	 It is a process model used to depict the flow of data through a system and the work or processing performed by the system. Synonyms are bubble chart, transformation graph, and process model.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is also called process models.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The DFD has also become a popular tool for business process redesign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Logical and Physical DFD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 lvl="0" algn="just"/>
            <a:r>
              <a:rPr lang="en-US" dirty="0" smtClean="0"/>
              <a:t>DFD’S considered so far are called logical DFDs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 smtClean="0"/>
              <a:t>Physical DFD may depict physical movements of the goods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 lvl="0" algn="just"/>
            <a:r>
              <a:rPr lang="en-US" dirty="0" smtClean="0"/>
              <a:t>A physical DFD is similar to a document flow diagram.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 smtClean="0"/>
              <a:t>It specifies who does the operations specified by the logical DFD</a:t>
            </a:r>
          </a:p>
          <a:p>
            <a:pPr algn="just"/>
            <a:endParaRPr lang="en-US" dirty="0" smtClean="0"/>
          </a:p>
          <a:p>
            <a:pPr lvl="0" algn="just"/>
            <a:r>
              <a:rPr lang="en-US" dirty="0" smtClean="0"/>
              <a:t>A Physical DFDs can be drawn during fact gathering phase of a life 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Physical DFD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022"/>
            <a:ext cx="7467600" cy="407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Logical DFD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8559"/>
            <a:ext cx="7467600" cy="391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Composite and Elementary </a:t>
            </a:r>
            <a:br>
              <a:rPr lang="en-US" dirty="0" smtClean="0"/>
            </a:br>
            <a:r>
              <a:rPr lang="en-US" dirty="0" smtClean="0"/>
              <a:t>Data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9" descr="whi74173_09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64770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5486400" y="2438400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67500"/>
              <a:gd name="adj5" fmla="val -47134"/>
              <a:gd name="adj6" fmla="val -13239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Composite flow</a:t>
            </a: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228600" y="3429000"/>
            <a:ext cx="1524000" cy="609600"/>
          </a:xfrm>
          <a:prstGeom prst="borderCallout2">
            <a:avLst>
              <a:gd name="adj1" fmla="val 18750"/>
              <a:gd name="adj2" fmla="val 105000"/>
              <a:gd name="adj3" fmla="val 18750"/>
              <a:gd name="adj4" fmla="val 158958"/>
              <a:gd name="adj5" fmla="val 116442"/>
              <a:gd name="adj6" fmla="val 21130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Elementary flows</a:t>
            </a: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0" y="5257800"/>
            <a:ext cx="2590800" cy="1143000"/>
          </a:xfrm>
          <a:prstGeom prst="borderCallout2">
            <a:avLst>
              <a:gd name="adj1" fmla="val 10000"/>
              <a:gd name="adj2" fmla="val 102940"/>
              <a:gd name="adj3" fmla="val 10000"/>
              <a:gd name="adj4" fmla="val 118810"/>
              <a:gd name="adj5" fmla="val -40000"/>
              <a:gd name="adj6" fmla="val 13529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Junction indicates that any given order is an instance of only one of the order 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Differences Between DFDs </a:t>
            </a:r>
            <a:br>
              <a:rPr lang="en-US" b="1" dirty="0" smtClean="0"/>
            </a:br>
            <a:r>
              <a:rPr lang="en-US" b="1" dirty="0" smtClean="0"/>
              <a:t>and Flowcharts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Processes on DFDs can operate in parallel (at-the-same-time)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Processes on flowcharts execute one at a time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DFDs show the flow of data through a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Flowcharts show the flow of control (sequence and transfer of control)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Processes on a DFD can have dramatically different timing (daily, weekly, on demand)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Processes on flowcharts are part of a single program with consistent timing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DFD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Provides an overview of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What data a system processes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What transformations are performed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What data are stored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What results are produced and where they flow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Graphical nature makes it a good communication tool between</a:t>
            </a:r>
          </a:p>
          <a:p>
            <a:pPr>
              <a:buNone/>
            </a:pPr>
            <a:r>
              <a:rPr lang="en-US" dirty="0" smtClean="0"/>
              <a:t>		-User and analyst</a:t>
            </a:r>
          </a:p>
          <a:p>
            <a:pPr>
              <a:buNone/>
            </a:pPr>
            <a:r>
              <a:rPr lang="en-US" dirty="0" smtClean="0"/>
              <a:t>		-Analyst and System designer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Structure of DFD allows starting from a broad overview and expand it to a hierarchy of detailed diagrams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External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106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dirty="0" smtClean="0"/>
              <a:t>External agent</a:t>
            </a:r>
            <a:r>
              <a:rPr lang="en-US" sz="2800" dirty="0" smtClean="0"/>
              <a:t> – an outside person, unit, system, or organization that interacts with a system. Also called an </a:t>
            </a:r>
            <a:r>
              <a:rPr lang="en-US" sz="2800" i="1" dirty="0" smtClean="0"/>
              <a:t>external entity</a:t>
            </a:r>
            <a:r>
              <a:rPr lang="en-US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External agents define the “boundary” or </a:t>
            </a:r>
            <a:br>
              <a:rPr lang="en-US" sz="2400" dirty="0" smtClean="0"/>
            </a:br>
            <a:r>
              <a:rPr lang="en-US" sz="2400" dirty="0" smtClean="0"/>
              <a:t>scope of a system being modeled.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 scope changes, external agents can </a:t>
            </a:r>
            <a:br>
              <a:rPr lang="en-US" sz="2400" dirty="0" smtClean="0"/>
            </a:br>
            <a:r>
              <a:rPr lang="en-US" sz="2400" dirty="0" smtClean="0"/>
              <a:t>become processes, and vice versa.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Almost always one of the following: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Office, department, division.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An external organization or agency.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Another business or another </a:t>
            </a:r>
            <a:br>
              <a:rPr lang="en-US" sz="2000" dirty="0" smtClean="0"/>
            </a:br>
            <a:r>
              <a:rPr lang="en-US" sz="2000" dirty="0" smtClean="0"/>
              <a:t>information system.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One of system’s end-users or managers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Named with descriptive, singular noun</a:t>
            </a:r>
          </a:p>
          <a:p>
            <a:endParaRPr lang="en-US" dirty="0"/>
          </a:p>
        </p:txBody>
      </p:sp>
      <p:pic>
        <p:nvPicPr>
          <p:cNvPr id="7" name="Picture 6" descr="whi74173_ta0905"/>
          <p:cNvPicPr>
            <a:picLocks noChangeAspect="1" noChangeArrowheads="1"/>
          </p:cNvPicPr>
          <p:nvPr/>
        </p:nvPicPr>
        <p:blipFill>
          <a:blip r:embed="rId2"/>
          <a:srcRect l="8640" r="9599" b="17000"/>
          <a:stretch>
            <a:fillRect/>
          </a:stretch>
        </p:blipFill>
        <p:spPr bwMode="auto">
          <a:xfrm>
            <a:off x="7162800" y="2438400"/>
            <a:ext cx="11604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53200" y="3657600"/>
            <a:ext cx="2224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 Narrow" pitchFamily="34" charset="0"/>
              </a:rPr>
              <a:t>Gane</a:t>
            </a:r>
            <a:r>
              <a:rPr lang="en-US" dirty="0">
                <a:latin typeface="Arial Narrow" pitchFamily="34" charset="0"/>
              </a:rPr>
              <a:t> and </a:t>
            </a:r>
            <a:r>
              <a:rPr lang="en-US" dirty="0" err="1">
                <a:latin typeface="Arial Narrow" pitchFamily="34" charset="0"/>
              </a:rPr>
              <a:t>Sarson</a:t>
            </a:r>
            <a:r>
              <a:rPr lang="en-US" dirty="0">
                <a:latin typeface="Arial Narrow" pitchFamily="34" charset="0"/>
              </a:rPr>
              <a:t> shape</a:t>
            </a:r>
          </a:p>
        </p:txBody>
      </p:sp>
      <p:pic>
        <p:nvPicPr>
          <p:cNvPr id="9" name="Picture 7" descr="whi74173_ta0906"/>
          <p:cNvPicPr>
            <a:picLocks noChangeAspect="1" noChangeArrowheads="1"/>
          </p:cNvPicPr>
          <p:nvPr/>
        </p:nvPicPr>
        <p:blipFill>
          <a:blip r:embed="rId3"/>
          <a:srcRect b="19785"/>
          <a:stretch>
            <a:fillRect/>
          </a:stretch>
        </p:blipFill>
        <p:spPr bwMode="auto">
          <a:xfrm>
            <a:off x="6858000" y="4267200"/>
            <a:ext cx="1577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477000" y="5319713"/>
            <a:ext cx="2273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DeMarco/Yourdon shape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058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b="1" dirty="0" smtClean="0"/>
              <a:t>Data store</a:t>
            </a:r>
            <a:r>
              <a:rPr lang="en-US" sz="2800" dirty="0" smtClean="0"/>
              <a:t> – stored data intended for later use. Synonyms are </a:t>
            </a:r>
            <a:r>
              <a:rPr lang="en-US" sz="2800" i="1" dirty="0" smtClean="0"/>
              <a:t>file</a:t>
            </a:r>
            <a:r>
              <a:rPr lang="en-US" sz="2800" dirty="0" smtClean="0"/>
              <a:t> and </a:t>
            </a:r>
            <a:r>
              <a:rPr lang="en-US" sz="2800" i="1" dirty="0" smtClean="0"/>
              <a:t>database</a:t>
            </a:r>
            <a:r>
              <a:rPr lang="en-US" sz="2800" dirty="0" smtClean="0"/>
              <a:t>.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Frequently implemented as a file or database.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data store is “data at rest” compared to a data flow that is “data in motion.”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Almost always one of the following: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Persons (or groups of persons)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Places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Objects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Events (about which data is captured)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Concepts (about which data is important)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Data stores depicted on a DFD store </a:t>
            </a:r>
            <a:br>
              <a:rPr lang="en-US" sz="2400" dirty="0" smtClean="0"/>
            </a:br>
            <a:r>
              <a:rPr lang="en-US" sz="2400" dirty="0" smtClean="0"/>
              <a:t>all instances of data entities </a:t>
            </a:r>
            <a:br>
              <a:rPr lang="en-US" sz="2400" dirty="0" smtClean="0"/>
            </a:br>
            <a:r>
              <a:rPr lang="en-US" sz="2400" dirty="0" smtClean="0"/>
              <a:t>(depicted on an ERD)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Named with plural noun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6" descr="Untitled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895600"/>
            <a:ext cx="17526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Untitled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495800"/>
            <a:ext cx="1755775" cy="98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84925" y="3746994"/>
            <a:ext cx="2224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Arial Narrow" pitchFamily="34" charset="0"/>
              </a:rPr>
              <a:t>Gane and Sarson shape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324600" y="5499594"/>
            <a:ext cx="2273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Arial Narrow" pitchFamily="34" charset="0"/>
              </a:rPr>
              <a:t>DeMarco</a:t>
            </a:r>
            <a:r>
              <a:rPr lang="en-US" dirty="0">
                <a:latin typeface="Arial Narrow" pitchFamily="34" charset="0"/>
              </a:rPr>
              <a:t>/Yourdon shape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Process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05800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Process</a:t>
            </a:r>
            <a:r>
              <a:rPr lang="en-US" dirty="0" smtClean="0"/>
              <a:t> – work performed by a system in response to incoming data flows or conditions. A synonym is </a:t>
            </a:r>
            <a:r>
              <a:rPr lang="en-US" i="1" dirty="0" smtClean="0"/>
              <a:t>transform</a:t>
            </a:r>
            <a:r>
              <a:rPr lang="en-US" dirty="0" smtClean="0"/>
              <a:t>.</a:t>
            </a:r>
            <a:r>
              <a:rPr 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All information systems include </a:t>
            </a:r>
            <a:br>
              <a:rPr lang="en-US" sz="2400" dirty="0" smtClean="0"/>
            </a:br>
            <a:r>
              <a:rPr lang="en-US" sz="2400" dirty="0" smtClean="0"/>
              <a:t>processes - usually many of them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Processes respond to business </a:t>
            </a:r>
            <a:br>
              <a:rPr lang="en-US" sz="2400" dirty="0" smtClean="0"/>
            </a:br>
            <a:r>
              <a:rPr lang="en-US" sz="2400" dirty="0" smtClean="0"/>
              <a:t>events and conditions and transform </a:t>
            </a:r>
            <a:br>
              <a:rPr lang="en-US" sz="2400" dirty="0" smtClean="0"/>
            </a:br>
            <a:r>
              <a:rPr lang="en-US" sz="2400" dirty="0" smtClean="0"/>
              <a:t>data into useful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Modeling processes helps us to understand the interactions with the system's environment, other systems, and other processes.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Named with a strong action verb followed by object clause describing what the work is performed on/for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96050" y="3692525"/>
            <a:ext cx="2224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Gane and Sarson shape</a:t>
            </a:r>
          </a:p>
        </p:txBody>
      </p:sp>
      <p:pic>
        <p:nvPicPr>
          <p:cNvPr id="6" name="Picture 6" descr="proce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743200"/>
            <a:ext cx="1543050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The System is Itself a Process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5" descr="09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543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Flows of data in the system can take place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Between 2 processes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From a data store to a process.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From a process to data store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From a source to a process; and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From a process to a sink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950D5-70C7-4F2E-BEEC-13316786090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1162</TotalTime>
  <Words>594</Words>
  <Application>Microsoft Office PowerPoint</Application>
  <PresentationFormat>On-screen Show (4:3)</PresentationFormat>
  <Paragraphs>181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Data flow diagram (DFD)</vt:lpstr>
      <vt:lpstr>Dataflow Diagram (DFD) </vt:lpstr>
      <vt:lpstr>Differences Between DFDs  and Flowcharts</vt:lpstr>
      <vt:lpstr>Why DFD </vt:lpstr>
      <vt:lpstr>External agent</vt:lpstr>
      <vt:lpstr>Data stores</vt:lpstr>
      <vt:lpstr>Process Concepts</vt:lpstr>
      <vt:lpstr>The System is Itself a Process </vt:lpstr>
      <vt:lpstr>Flows of data in the system can take place : </vt:lpstr>
      <vt:lpstr>Good Style in drawing DFD </vt:lpstr>
      <vt:lpstr>Describing a System with DFD </vt:lpstr>
      <vt:lpstr>Context data flow diagram</vt:lpstr>
      <vt:lpstr>Describing a System with DFD</vt:lpstr>
      <vt:lpstr>Leveling DFD </vt:lpstr>
      <vt:lpstr>Leveling DFD</vt:lpstr>
      <vt:lpstr>Why Level DFD </vt:lpstr>
      <vt:lpstr>Illegal Constructs in DFD </vt:lpstr>
      <vt:lpstr>Illegal Constructs in DFD</vt:lpstr>
      <vt:lpstr>Rules for Data Flows</vt:lpstr>
      <vt:lpstr>Logical and Physical DFD </vt:lpstr>
      <vt:lpstr>Physical DFD</vt:lpstr>
      <vt:lpstr>Logical DFD</vt:lpstr>
      <vt:lpstr>Composite and Elementary  Data Flows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and E-R  Diagram: A quick Look</dc:title>
  <dc:creator>Dhiraj</dc:creator>
  <cp:lastModifiedBy>Dhiraj</cp:lastModifiedBy>
  <cp:revision>38</cp:revision>
  <dcterms:created xsi:type="dcterms:W3CDTF">2014-04-11T19:56:53Z</dcterms:created>
  <dcterms:modified xsi:type="dcterms:W3CDTF">2014-12-02T21:33:15Z</dcterms:modified>
</cp:coreProperties>
</file>