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2" r:id="rId3"/>
    <p:sldId id="263" r:id="rId4"/>
    <p:sldId id="264" r:id="rId5"/>
    <p:sldId id="271" r:id="rId6"/>
    <p:sldId id="272" r:id="rId7"/>
    <p:sldId id="273" r:id="rId8"/>
    <p:sldId id="267" r:id="rId9"/>
    <p:sldId id="282" r:id="rId10"/>
    <p:sldId id="284" r:id="rId11"/>
    <p:sldId id="285" r:id="rId12"/>
    <p:sldId id="286" r:id="rId13"/>
    <p:sldId id="265" r:id="rId14"/>
    <p:sldId id="266" r:id="rId15"/>
    <p:sldId id="259" r:id="rId16"/>
    <p:sldId id="274" r:id="rId17"/>
    <p:sldId id="275" r:id="rId18"/>
    <p:sldId id="276" r:id="rId19"/>
    <p:sldId id="287" r:id="rId20"/>
    <p:sldId id="288" r:id="rId21"/>
    <p:sldId id="268" r:id="rId22"/>
    <p:sldId id="269" r:id="rId23"/>
    <p:sldId id="278" r:id="rId24"/>
    <p:sldId id="279" r:id="rId25"/>
    <p:sldId id="270" r:id="rId26"/>
    <p:sldId id="260" r:id="rId27"/>
    <p:sldId id="261" r:id="rId28"/>
    <p:sldId id="283"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C7824-8187-47D8-81A1-35F296A5FCE6}" type="datetimeFigureOut">
              <a:rPr lang="en-US" smtClean="0"/>
              <a:pPr/>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C1604-7300-406C-8FAE-41BD827AF99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BFC7F1-9F35-4817-8A8C-73CDD8400904}"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4D164-3901-4B83-9AB6-EE6BCBB89B51}"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41D5C-60F0-4FA8-813D-C3A0F61D9FCB}"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518E8-A712-408E-AA24-47E54E1A149B}"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5AAC8-CDBB-4C04-BEFB-F9D433D8C7C0}" type="datetime1">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1EC08-5D35-487E-8383-F927A75CC1CD}" type="datetime1">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8C458B-A48E-4CA0-8803-A96AFDCD1D78}" type="datetime1">
              <a:rPr lang="en-US" smtClean="0"/>
              <a:pPr/>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35F0C-91D7-4F47-BE99-6FC156302090}" type="datetime1">
              <a:rPr lang="en-US" smtClean="0"/>
              <a:pPr/>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9E564-9FE8-468E-9166-05271D46A6B6}" type="datetime1">
              <a:rPr lang="en-US" smtClean="0"/>
              <a:pPr/>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B15AEF-FD87-4B89-80D1-741121B6C671}" type="datetime1">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91869-4642-4BEB-82BD-1509C660943A}" type="datetime1">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4B4BA-8A1A-433D-BA48-1FD6433D16CD}" type="datetime1">
              <a:rPr lang="en-US" smtClean="0"/>
              <a:pPr/>
              <a:t>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AC197-2D91-41F5-B042-7EAF2CC66E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solidFill>
                  <a:srgbClr val="C00000"/>
                </a:solidFill>
              </a:rPr>
              <a:t>Cloud Deployment Model</a:t>
            </a:r>
            <a:endParaRPr lang="en-US" sz="3600" b="1" dirty="0">
              <a:solidFill>
                <a:srgbClr val="C00000"/>
              </a:solidFill>
            </a:endParaRP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3737BD93-BEB1-487A-B476-A6D7283C8C8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Reasons for Starting with a Public Cloud</a:t>
            </a:r>
            <a:endParaRPr lang="en-US" sz="3600" b="1" dirty="0">
              <a:solidFill>
                <a:srgbClr val="C00000"/>
              </a:solidFill>
            </a:endParaRPr>
          </a:p>
        </p:txBody>
      </p:sp>
      <p:sp>
        <p:nvSpPr>
          <p:cNvPr id="5" name="Content Placeholder 4"/>
          <p:cNvSpPr>
            <a:spLocks noGrp="1"/>
          </p:cNvSpPr>
          <p:nvPr>
            <p:ph idx="1"/>
          </p:nvPr>
        </p:nvSpPr>
        <p:spPr/>
        <p:txBody>
          <a:bodyPr>
            <a:normAutofit/>
          </a:bodyPr>
          <a:lstStyle/>
          <a:p>
            <a:r>
              <a:rPr lang="en-US" sz="2400" b="1" u="sng" dirty="0" smtClean="0">
                <a:solidFill>
                  <a:srgbClr val="7030A0"/>
                </a:solidFill>
              </a:rPr>
              <a:t>Low Cost:</a:t>
            </a:r>
          </a:p>
          <a:p>
            <a:r>
              <a:rPr lang="en-US" sz="2400" dirty="0" smtClean="0"/>
              <a:t>Public clouds offer a very low cost of entry into cloud computing, which supports pilot project with limited research and development (R&amp;D) funding.</a:t>
            </a:r>
          </a:p>
          <a:p>
            <a:r>
              <a:rPr lang="en-US" sz="2400" b="1" u="sng" dirty="0" smtClean="0">
                <a:solidFill>
                  <a:srgbClr val="7030A0"/>
                </a:solidFill>
              </a:rPr>
              <a:t>Cloud Solution Variety:</a:t>
            </a:r>
          </a:p>
          <a:p>
            <a:r>
              <a:rPr lang="en-US" sz="2400" dirty="0" smtClean="0"/>
              <a:t>There is a wide variety of cloud enabled resources to assemble into complete cloud solutions, from virtualization and cloud operating system (OS) or platform technologies, to Platforms as a Service (</a:t>
            </a:r>
            <a:r>
              <a:rPr lang="en-US" sz="2400" dirty="0" err="1" smtClean="0"/>
              <a:t>PaaS</a:t>
            </a:r>
            <a:r>
              <a:rPr lang="en-US" sz="2400" dirty="0" smtClean="0"/>
              <a:t>) and Software as a Service (</a:t>
            </a:r>
            <a:r>
              <a:rPr lang="en-US" sz="2400" dirty="0" err="1" smtClean="0"/>
              <a:t>SaaS</a:t>
            </a:r>
            <a:r>
              <a:rPr lang="en-US" sz="2400" dirty="0" smtClean="0"/>
              <a:t>) offerings.</a:t>
            </a:r>
          </a:p>
          <a:p>
            <a:pPr>
              <a:buNone/>
            </a:pPr>
            <a:endParaRPr lang="en-US" sz="2400" dirty="0"/>
          </a:p>
        </p:txBody>
      </p:sp>
      <p:sp>
        <p:nvSpPr>
          <p:cNvPr id="3" name="Date Placeholder 2"/>
          <p:cNvSpPr>
            <a:spLocks noGrp="1"/>
          </p:cNvSpPr>
          <p:nvPr>
            <p:ph type="dt" sz="half" idx="10"/>
          </p:nvPr>
        </p:nvSpPr>
        <p:spPr/>
        <p:txBody>
          <a:bodyPr/>
          <a:lstStyle/>
          <a:p>
            <a:fld id="{2D135F0C-91D7-4F47-BE99-6FC156302090}" type="datetime1">
              <a:rPr lang="en-US" smtClean="0"/>
              <a:pPr/>
              <a:t>12/4/2013</a:t>
            </a:fld>
            <a:endParaRPr lang="en-US"/>
          </a:p>
        </p:txBody>
      </p:sp>
      <p:sp>
        <p:nvSpPr>
          <p:cNvPr id="4" name="Slide Number Placeholder 3"/>
          <p:cNvSpPr>
            <a:spLocks noGrp="1"/>
          </p:cNvSpPr>
          <p:nvPr>
            <p:ph type="sldNum" sz="quarter" idx="12"/>
          </p:nvPr>
        </p:nvSpPr>
        <p:spPr/>
        <p:txBody>
          <a:bodyPr/>
          <a:lstStyle/>
          <a:p>
            <a:fld id="{F3FAC197-2D91-41F5-B042-7EAF2CC66EF3}"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sz="2400" b="1" u="sng" dirty="0" smtClean="0">
                <a:solidFill>
                  <a:srgbClr val="7030A0"/>
                </a:solidFill>
              </a:rPr>
              <a:t>Low Risk:</a:t>
            </a:r>
          </a:p>
          <a:p>
            <a:r>
              <a:rPr lang="en-US" sz="2400" dirty="0" smtClean="0"/>
              <a:t>An organization can quickly experiment with cloud computing solutions with minimal risk exposure.</a:t>
            </a:r>
          </a:p>
          <a:p>
            <a:r>
              <a:rPr lang="en-US" sz="2400" b="1" u="sng" dirty="0" smtClean="0">
                <a:solidFill>
                  <a:srgbClr val="7030A0"/>
                </a:solidFill>
              </a:rPr>
              <a:t>Pay for What You Need/Use. </a:t>
            </a:r>
          </a:p>
          <a:p>
            <a:r>
              <a:rPr lang="en-US" sz="2400" dirty="0" smtClean="0"/>
              <a:t>Public clouds are based on a completely variable, utility cost model, whereby once the initial project has completed, or if you no longer need the cloud services, you can stop paying the fees.</a:t>
            </a:r>
          </a:p>
          <a:p>
            <a:r>
              <a:rPr lang="en-US" sz="2400" b="1" u="sng" dirty="0" smtClean="0">
                <a:solidFill>
                  <a:srgbClr val="7030A0"/>
                </a:solidFill>
              </a:rPr>
              <a:t>Rapid Accumulation of Knowledge, Skills, and Experience.</a:t>
            </a:r>
          </a:p>
          <a:p>
            <a:r>
              <a:rPr lang="en-US" sz="2400" dirty="0" smtClean="0"/>
              <a:t>Public clouds offer a way to quickly gain experience, knowledge, and skills on the emerging technology trend of cloud computing. </a:t>
            </a:r>
          </a:p>
        </p:txBody>
      </p:sp>
      <p:sp>
        <p:nvSpPr>
          <p:cNvPr id="4" name="Date Placeholder 3"/>
          <p:cNvSpPr>
            <a:spLocks noGrp="1"/>
          </p:cNvSpPr>
          <p:nvPr>
            <p:ph type="dt" sz="half" idx="10"/>
          </p:nvPr>
        </p:nvSpPr>
        <p:spPr/>
        <p:txBody>
          <a:bodyPr/>
          <a:lstStyle/>
          <a:p>
            <a:fld id="{CEF518E8-A712-408E-AA24-47E54E1A149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Leveraging public clouds enables your organization to tap into the knowledge and experience of your third party cloud service provider. </a:t>
            </a:r>
          </a:p>
          <a:p>
            <a:r>
              <a:rPr lang="en-US" sz="2400" dirty="0" smtClean="0"/>
              <a:t>This is a tremendous competitive advantage for any organization seeking first-mover advantage for its cloud computing strategy.</a:t>
            </a:r>
          </a:p>
          <a:p>
            <a:endParaRPr lang="en-US" sz="2400" dirty="0"/>
          </a:p>
        </p:txBody>
      </p:sp>
      <p:sp>
        <p:nvSpPr>
          <p:cNvPr id="4" name="Date Placeholder 3"/>
          <p:cNvSpPr>
            <a:spLocks noGrp="1"/>
          </p:cNvSpPr>
          <p:nvPr>
            <p:ph type="dt" sz="half" idx="10"/>
          </p:nvPr>
        </p:nvSpPr>
        <p:spPr/>
        <p:txBody>
          <a:bodyPr/>
          <a:lstStyle/>
          <a:p>
            <a:fld id="{CEF518E8-A712-408E-AA24-47E54E1A149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pic>
        <p:nvPicPr>
          <p:cNvPr id="1026" name="Picture 2"/>
          <p:cNvPicPr>
            <a:picLocks noChangeAspect="1" noChangeArrowheads="1"/>
          </p:cNvPicPr>
          <p:nvPr/>
        </p:nvPicPr>
        <p:blipFill>
          <a:blip r:embed="rId2"/>
          <a:srcRect/>
          <a:stretch>
            <a:fillRect/>
          </a:stretch>
        </p:blipFill>
        <p:spPr bwMode="auto">
          <a:xfrm>
            <a:off x="1295400" y="2057400"/>
            <a:ext cx="6477000" cy="38862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F840C72-4D57-4BCF-B401-CCDAF8AB398F}" type="datetime1">
              <a:rPr lang="en-US" smtClean="0"/>
              <a:pPr/>
              <a:t>12/4/2013</a:t>
            </a:fld>
            <a:endParaRPr lang="en-US"/>
          </a:p>
        </p:txBody>
      </p:sp>
      <p:sp>
        <p:nvSpPr>
          <p:cNvPr id="6" name="Slide Number Placeholder 5"/>
          <p:cNvSpPr>
            <a:spLocks noGrp="1"/>
          </p:cNvSpPr>
          <p:nvPr>
            <p:ph type="sldNum" sz="quarter" idx="12"/>
          </p:nvPr>
        </p:nvSpPr>
        <p:spPr/>
        <p:txBody>
          <a:bodyPr/>
          <a:lstStyle/>
          <a:p>
            <a:fld id="{F3FAC197-2D91-41F5-B042-7EAF2CC66EF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Private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a:t>
            </a:r>
            <a:r>
              <a:rPr lang="en-US" sz="2400" u="sng" dirty="0" smtClean="0">
                <a:solidFill>
                  <a:srgbClr val="7030A0"/>
                </a:solidFill>
              </a:rPr>
              <a:t>Private Cloud</a:t>
            </a:r>
            <a:r>
              <a:rPr lang="en-US" sz="2400" dirty="0" smtClean="0"/>
              <a:t>, or </a:t>
            </a:r>
            <a:r>
              <a:rPr lang="en-US" sz="2400" u="sng" dirty="0" smtClean="0">
                <a:solidFill>
                  <a:srgbClr val="0070C0"/>
                </a:solidFill>
              </a:rPr>
              <a:t>internal cloud</a:t>
            </a:r>
            <a:r>
              <a:rPr lang="en-US" sz="2400" dirty="0" smtClean="0"/>
              <a:t>, is used when the cloud infrastructure, proprietary network or data center, is operated solely for a business or organization, and serves customers within the business fire-wall. </a:t>
            </a:r>
          </a:p>
          <a:p>
            <a:r>
              <a:rPr lang="en-US" sz="2400" dirty="0" smtClean="0"/>
              <a:t>Most of the private clouds are large company or government departments who prefer to  keep their data in a more controlled and secure environment.</a:t>
            </a:r>
            <a:endParaRPr lang="en-US" sz="2400" dirty="0"/>
          </a:p>
        </p:txBody>
      </p:sp>
      <p:sp>
        <p:nvSpPr>
          <p:cNvPr id="4" name="Date Placeholder 3"/>
          <p:cNvSpPr>
            <a:spLocks noGrp="1"/>
          </p:cNvSpPr>
          <p:nvPr>
            <p:ph type="dt" sz="half" idx="10"/>
          </p:nvPr>
        </p:nvSpPr>
        <p:spPr/>
        <p:txBody>
          <a:bodyPr/>
          <a:lstStyle/>
          <a:p>
            <a:fld id="{9D369914-89E4-4D26-8F68-76621D577FFF}"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Private Cloud</a:t>
            </a:r>
            <a:endParaRPr lang="en-US" sz="3600"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600" dirty="0" smtClean="0"/>
              <a:t>A </a:t>
            </a:r>
            <a:r>
              <a:rPr lang="en-US" sz="2600" b="1" u="sng" dirty="0" smtClean="0">
                <a:solidFill>
                  <a:srgbClr val="7030A0"/>
                </a:solidFill>
              </a:rPr>
              <a:t>private cloud </a:t>
            </a:r>
            <a:r>
              <a:rPr lang="en-US" sz="2600" dirty="0" smtClean="0"/>
              <a:t>offers many of the benefits of a public cloud computing environment, such as being elastic and service based.</a:t>
            </a:r>
          </a:p>
          <a:p>
            <a:r>
              <a:rPr lang="en-US" sz="2600" dirty="0" smtClean="0"/>
              <a:t>The difference between a </a:t>
            </a:r>
            <a:r>
              <a:rPr lang="en-US" sz="2600" b="1" dirty="0" smtClean="0">
                <a:solidFill>
                  <a:srgbClr val="00B050"/>
                </a:solidFill>
              </a:rPr>
              <a:t>private cloud </a:t>
            </a:r>
            <a:r>
              <a:rPr lang="en-US" sz="2600" dirty="0" smtClean="0"/>
              <a:t>and a </a:t>
            </a:r>
            <a:r>
              <a:rPr lang="en-US" sz="2600" b="1" dirty="0" smtClean="0">
                <a:solidFill>
                  <a:schemeClr val="accent6">
                    <a:lumMod val="75000"/>
                  </a:schemeClr>
                </a:solidFill>
              </a:rPr>
              <a:t>public cloud </a:t>
            </a:r>
            <a:r>
              <a:rPr lang="en-US" sz="2600" dirty="0" smtClean="0"/>
              <a:t>is that in a private cloud-based service, </a:t>
            </a:r>
            <a:r>
              <a:rPr lang="en-US" sz="2600" b="1" dirty="0" smtClean="0">
                <a:solidFill>
                  <a:srgbClr val="0070C0"/>
                </a:solidFill>
              </a:rPr>
              <a:t>data and processes are managed within the organization</a:t>
            </a:r>
            <a:r>
              <a:rPr lang="en-US" sz="2600" dirty="0" smtClean="0"/>
              <a:t> without the restrictions of network bandwidth, security exposures and legal requirements that using public cloud services might entail.</a:t>
            </a:r>
          </a:p>
          <a:p>
            <a:r>
              <a:rPr lang="en-US" sz="2600" dirty="0" smtClean="0"/>
              <a:t>In addition, private cloud services offer the provider and the user greater control of the cloud infrastructure, </a:t>
            </a:r>
            <a:r>
              <a:rPr lang="en-US" sz="2600" b="1" dirty="0" smtClean="0">
                <a:solidFill>
                  <a:srgbClr val="C00000"/>
                </a:solidFill>
              </a:rPr>
              <a:t>improving security and resiliency because user access and the networks used are restricted and designated.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15</a:t>
            </a:fld>
            <a:endParaRPr lang="en-US"/>
          </a:p>
        </p:txBody>
      </p:sp>
      <p:sp>
        <p:nvSpPr>
          <p:cNvPr id="5" name="Date Placeholder 4"/>
          <p:cNvSpPr>
            <a:spLocks noGrp="1"/>
          </p:cNvSpPr>
          <p:nvPr>
            <p:ph type="dt" sz="half" idx="10"/>
          </p:nvPr>
        </p:nvSpPr>
        <p:spPr/>
        <p:txBody>
          <a:bodyPr/>
          <a:lstStyle/>
          <a:p>
            <a:fld id="{3B7D385B-2945-40B3-B130-26CBF6683716}" type="datetime1">
              <a:rPr lang="en-US" smtClean="0"/>
              <a:pPr/>
              <a:t>12/4/2013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Private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Private cloud, in contrast, represents a deployment model where enterprises (typically large corporations with multi-location presence) offer cloud services over the corporate network (can be a virtual private network) to its own internal users behind a firewall-protected environment .</a:t>
            </a:r>
          </a:p>
          <a:p>
            <a:r>
              <a:rPr lang="en-US" sz="2400" dirty="0" smtClean="0"/>
              <a:t>Recent advances in virtualization and data center  consolidation have allowed corporate network and datacenter administrators to effectively become service providers that meet the needs of their customers within these corporations.</a:t>
            </a:r>
          </a:p>
        </p:txBody>
      </p:sp>
      <p:sp>
        <p:nvSpPr>
          <p:cNvPr id="4" name="Date Placeholder 3"/>
          <p:cNvSpPr>
            <a:spLocks noGrp="1"/>
          </p:cNvSpPr>
          <p:nvPr>
            <p:ph type="dt" sz="half" idx="10"/>
          </p:nvPr>
        </p:nvSpPr>
        <p:spPr/>
        <p:txBody>
          <a:bodyPr/>
          <a:lstStyle/>
          <a:p>
            <a:fld id="{9B756F70-AE2E-48CC-BFAE-3CDE06614E4A}"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0070C0"/>
                </a:solidFill>
              </a:rPr>
              <a:t>Private clouds </a:t>
            </a:r>
            <a:r>
              <a:rPr lang="en-US" sz="2400" dirty="0" smtClean="0"/>
              <a:t>allow large corporations to benefit from the “resource pooling” concept associated with cloud computing and their very own size, yet in the mean time addressing the concerns on data security, corporate governance, government regulation, performance, and reliability issues associated with public clouds today.</a:t>
            </a:r>
          </a:p>
          <a:p>
            <a:r>
              <a:rPr lang="en-US" sz="2400" dirty="0" smtClean="0"/>
              <a:t>Critics of private clouds point out that these corporations “still have to buy, build, and manage clouds” and as such do not benefit from lower up-front capital costs and less hands-on management, essentially “lacking the economic model that makes cloud computing such an intriguing concept.”</a:t>
            </a:r>
            <a:endParaRPr lang="en-US" sz="2400" dirty="0"/>
          </a:p>
        </p:txBody>
      </p:sp>
      <p:sp>
        <p:nvSpPr>
          <p:cNvPr id="4" name="Date Placeholder 3"/>
          <p:cNvSpPr>
            <a:spLocks noGrp="1"/>
          </p:cNvSpPr>
          <p:nvPr>
            <p:ph type="dt" sz="half" idx="10"/>
          </p:nvPr>
        </p:nvSpPr>
        <p:spPr/>
        <p:txBody>
          <a:bodyPr/>
          <a:lstStyle/>
          <a:p>
            <a:fld id="{19E654F4-1ECC-4818-BD5B-47EB650E5A66}"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While these criticisms are true from a purist’s point view, private clouds are a viable and necessary deployment model in the overall adoption of cloud computing as a new IT model. </a:t>
            </a:r>
          </a:p>
          <a:p>
            <a:r>
              <a:rPr lang="en-US" sz="2400" dirty="0" smtClean="0"/>
              <a:t>We believe that without large corporations embracing it, cloud computing will never become a main stream computing and IT paradigm.</a:t>
            </a:r>
          </a:p>
          <a:p>
            <a:r>
              <a:rPr lang="en-US" sz="2400" dirty="0" smtClean="0"/>
              <a:t>Private cloud represents an enabling as well as a transitional step towards the broader adoption of IT services in public clouds. </a:t>
            </a:r>
          </a:p>
          <a:p>
            <a:pPr>
              <a:buNone/>
            </a:pPr>
            <a:endParaRPr lang="en-US" sz="2400" dirty="0"/>
          </a:p>
        </p:txBody>
      </p:sp>
      <p:sp>
        <p:nvSpPr>
          <p:cNvPr id="4" name="Date Placeholder 3"/>
          <p:cNvSpPr>
            <a:spLocks noGrp="1"/>
          </p:cNvSpPr>
          <p:nvPr>
            <p:ph type="dt" sz="half" idx="10"/>
          </p:nvPr>
        </p:nvSpPr>
        <p:spPr/>
        <p:txBody>
          <a:bodyPr/>
          <a:lstStyle/>
          <a:p>
            <a:fld id="{DD3E00F8-D676-45DA-9AE5-FD3276942B92}"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Reasons for Starting with a Private Cloud</a:t>
            </a:r>
            <a:endParaRPr lang="en-US" sz="3600" b="1" dirty="0">
              <a:solidFill>
                <a:srgbClr val="C00000"/>
              </a:solidFill>
            </a:endParaRPr>
          </a:p>
        </p:txBody>
      </p:sp>
      <p:sp>
        <p:nvSpPr>
          <p:cNvPr id="3" name="Content Placeholder 2"/>
          <p:cNvSpPr>
            <a:spLocks noGrp="1"/>
          </p:cNvSpPr>
          <p:nvPr>
            <p:ph idx="1"/>
          </p:nvPr>
        </p:nvSpPr>
        <p:spPr/>
        <p:txBody>
          <a:bodyPr/>
          <a:lstStyle/>
          <a:p>
            <a:r>
              <a:rPr lang="en-US" sz="2400" b="1" u="sng" dirty="0" smtClean="0">
                <a:solidFill>
                  <a:srgbClr val="7030A0"/>
                </a:solidFill>
              </a:rPr>
              <a:t>Security and Privacy. </a:t>
            </a:r>
          </a:p>
          <a:p>
            <a:r>
              <a:rPr lang="en-US" sz="2400" dirty="0" smtClean="0"/>
              <a:t>Mitigates privacy and security concerns by maintaining data behind your own firewalls.</a:t>
            </a:r>
          </a:p>
          <a:p>
            <a:r>
              <a:rPr lang="en-US" sz="2400" b="1" u="sng" dirty="0" smtClean="0">
                <a:solidFill>
                  <a:srgbClr val="7030A0"/>
                </a:solidFill>
              </a:rPr>
              <a:t>Strategic Opacity.</a:t>
            </a:r>
          </a:p>
          <a:p>
            <a:r>
              <a:rPr lang="en-US" sz="2400" dirty="0" smtClean="0"/>
              <a:t> Maintains strategic dullness, so your competitors cannot ascertain your intentions.</a:t>
            </a:r>
          </a:p>
          <a:p>
            <a:r>
              <a:rPr lang="en-US" sz="2400" b="1" u="sng" dirty="0" smtClean="0">
                <a:solidFill>
                  <a:srgbClr val="7030A0"/>
                </a:solidFill>
              </a:rPr>
              <a:t>Focus on Internal Optimization First. </a:t>
            </a:r>
          </a:p>
          <a:p>
            <a:r>
              <a:rPr lang="en-US" sz="2400" dirty="0" smtClean="0"/>
              <a:t>Internally optimize internal utilization of infrastructure assets.</a:t>
            </a:r>
          </a:p>
          <a:p>
            <a:endParaRPr lang="en-US" sz="2400" dirty="0" smtClean="0"/>
          </a:p>
          <a:p>
            <a:endParaRPr lang="en-US" sz="2400" dirty="0"/>
          </a:p>
        </p:txBody>
      </p:sp>
      <p:sp>
        <p:nvSpPr>
          <p:cNvPr id="4" name="Date Placeholder 3"/>
          <p:cNvSpPr>
            <a:spLocks noGrp="1"/>
          </p:cNvSpPr>
          <p:nvPr>
            <p:ph type="dt" sz="half" idx="10"/>
          </p:nvPr>
        </p:nvSpPr>
        <p:spPr/>
        <p:txBody>
          <a:bodyPr/>
          <a:lstStyle/>
          <a:p>
            <a:fld id="{CEF518E8-A712-408E-AA24-47E54E1A149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Introduction</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a:t>Clouds can be classified in terms of who owns and manages the cloud; </a:t>
            </a:r>
            <a:r>
              <a:rPr lang="en-US" sz="2400" dirty="0" smtClean="0"/>
              <a:t> Types of Cloud (Deployment Model)</a:t>
            </a:r>
          </a:p>
          <a:p>
            <a:r>
              <a:rPr lang="en-US" sz="2400" dirty="0" smtClean="0"/>
              <a:t>Public </a:t>
            </a:r>
            <a:r>
              <a:rPr lang="en-US" sz="2400" dirty="0"/>
              <a:t>Clouds</a:t>
            </a:r>
            <a:r>
              <a:rPr lang="en-US" sz="2400" dirty="0" smtClean="0"/>
              <a:t>,</a:t>
            </a:r>
          </a:p>
          <a:p>
            <a:r>
              <a:rPr lang="en-US" sz="2400" dirty="0" smtClean="0"/>
              <a:t>Private </a:t>
            </a:r>
            <a:r>
              <a:rPr lang="en-US" sz="2400" dirty="0"/>
              <a:t>Clouds</a:t>
            </a:r>
            <a:r>
              <a:rPr lang="en-US" sz="2400" dirty="0" smtClean="0"/>
              <a:t>,</a:t>
            </a:r>
          </a:p>
          <a:p>
            <a:r>
              <a:rPr lang="en-US" sz="2400" dirty="0" smtClean="0"/>
              <a:t>Hybrid Clouds</a:t>
            </a:r>
          </a:p>
          <a:p>
            <a:r>
              <a:rPr lang="en-US" sz="2400" dirty="0" smtClean="0"/>
              <a:t>Community </a:t>
            </a:r>
            <a:r>
              <a:rPr lang="en-US" sz="2400" dirty="0"/>
              <a:t>Clouds</a:t>
            </a:r>
          </a:p>
        </p:txBody>
      </p:sp>
      <p:sp>
        <p:nvSpPr>
          <p:cNvPr id="4" name="Date Placeholder 3"/>
          <p:cNvSpPr>
            <a:spLocks noGrp="1"/>
          </p:cNvSpPr>
          <p:nvPr>
            <p:ph type="dt" sz="half" idx="10"/>
          </p:nvPr>
        </p:nvSpPr>
        <p:spPr/>
        <p:txBody>
          <a:bodyPr/>
          <a:lstStyle/>
          <a:p>
            <a:fld id="{296CA46D-ED56-4C98-B580-913C1E9FDFFF}"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b="1" u="sng" dirty="0" smtClean="0">
                <a:solidFill>
                  <a:srgbClr val="7030A0"/>
                </a:solidFill>
              </a:rPr>
              <a:t>Become an Internal Cloud Service Provider.</a:t>
            </a:r>
          </a:p>
          <a:p>
            <a:r>
              <a:rPr lang="en-US" sz="2400" dirty="0" smtClean="0"/>
              <a:t>Beginning your cloud strategy with a private cloud focus will accelerate your ability to become an internal cloud service provider to the enterprise. </a:t>
            </a:r>
          </a:p>
          <a:p>
            <a:r>
              <a:rPr lang="en-US" sz="2400" dirty="0" smtClean="0"/>
              <a:t>This is a key benefit of beginning your cloud initiative internally with a private Cloud Deployment Model.</a:t>
            </a:r>
            <a:endParaRPr lang="en-US" sz="2400" dirty="0"/>
          </a:p>
        </p:txBody>
      </p:sp>
      <p:sp>
        <p:nvSpPr>
          <p:cNvPr id="4" name="Date Placeholder 3"/>
          <p:cNvSpPr>
            <a:spLocks noGrp="1"/>
          </p:cNvSpPr>
          <p:nvPr>
            <p:ph type="dt" sz="half" idx="10"/>
          </p:nvPr>
        </p:nvSpPr>
        <p:spPr/>
        <p:txBody>
          <a:bodyPr/>
          <a:lstStyle/>
          <a:p>
            <a:fld id="{CEF518E8-A712-408E-AA24-47E54E1A149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4415ECDE-1E98-41A7-8AEC-2507942E9716}" type="datetime1">
              <a:rPr lang="en-US" smtClean="0"/>
              <a:pPr/>
              <a:t>12/4/2013</a:t>
            </a:fld>
            <a:endParaRPr lang="en-US"/>
          </a:p>
        </p:txBody>
      </p:sp>
      <p:sp>
        <p:nvSpPr>
          <p:cNvPr id="4" name="Slide Number Placeholder 3"/>
          <p:cNvSpPr>
            <a:spLocks noGrp="1"/>
          </p:cNvSpPr>
          <p:nvPr>
            <p:ph type="sldNum" sz="quarter" idx="12"/>
          </p:nvPr>
        </p:nvSpPr>
        <p:spPr/>
        <p:txBody>
          <a:bodyPr/>
          <a:lstStyle/>
          <a:p>
            <a:fld id="{F3FAC197-2D91-41F5-B042-7EAF2CC66EF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Hybrid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composition of the two types (</a:t>
            </a:r>
            <a:r>
              <a:rPr lang="en-US" sz="2400" b="1" u="sng" dirty="0" smtClean="0">
                <a:solidFill>
                  <a:srgbClr val="0070C0"/>
                </a:solidFill>
              </a:rPr>
              <a:t>private </a:t>
            </a:r>
            <a:r>
              <a:rPr lang="en-US" sz="2400" b="1" u="sng" dirty="0" smtClean="0">
                <a:solidFill>
                  <a:srgbClr val="C00000"/>
                </a:solidFill>
              </a:rPr>
              <a:t>and </a:t>
            </a:r>
            <a:r>
              <a:rPr lang="en-US" sz="2400" b="1" u="sng" dirty="0" smtClean="0">
                <a:solidFill>
                  <a:srgbClr val="0070C0"/>
                </a:solidFill>
              </a:rPr>
              <a:t>public</a:t>
            </a:r>
            <a:r>
              <a:rPr lang="en-US" sz="2400" dirty="0" smtClean="0"/>
              <a:t>) is called a </a:t>
            </a:r>
            <a:r>
              <a:rPr lang="en-US" sz="2400" b="1" u="sng" dirty="0" smtClean="0">
                <a:solidFill>
                  <a:srgbClr val="7030A0"/>
                </a:solidFill>
              </a:rPr>
              <a:t>Hybrid Cloud</a:t>
            </a:r>
            <a:r>
              <a:rPr lang="en-US" sz="2400" dirty="0" smtClean="0"/>
              <a:t>, where a private cloud is able to maintain high services availability by scaling up their system with externally provisioned resources from a public cloud when there are rapid workload fluctuations or hardware failures.</a:t>
            </a:r>
          </a:p>
          <a:p>
            <a:r>
              <a:rPr lang="en-US" sz="2400" dirty="0" smtClean="0"/>
              <a:t> In the Hybrid cloud, an enterprise can keep their critical data and applications within their firewall, while hosting the less critical ones on a public cloud.</a:t>
            </a:r>
            <a:endParaRPr lang="en-US" sz="2400" dirty="0"/>
          </a:p>
        </p:txBody>
      </p:sp>
      <p:sp>
        <p:nvSpPr>
          <p:cNvPr id="4" name="Date Placeholder 3"/>
          <p:cNvSpPr>
            <a:spLocks noGrp="1"/>
          </p:cNvSpPr>
          <p:nvPr>
            <p:ph type="dt" sz="half" idx="10"/>
          </p:nvPr>
        </p:nvSpPr>
        <p:spPr/>
        <p:txBody>
          <a:bodyPr/>
          <a:lstStyle/>
          <a:p>
            <a:fld id="{99B912C7-5341-41F0-B46A-E504D7A76A60}"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Hybrid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While public and private clouds represent the two ends of the cloud computing spectrum in terms of ownership and efficiency of shared resources – and each is finding acceptance in accordance to the services offered and customer segments targeted – a third deployment model of cloud computing, the hybrid cloud model that blends the characteristics of public and private clouds, is emerging.</a:t>
            </a:r>
          </a:p>
          <a:p>
            <a:r>
              <a:rPr lang="en-US" sz="2400" dirty="0" smtClean="0"/>
              <a:t>A hybrid cloud is a deployment model for cloud services where an organization provides cloud services and manages some supporting resources in-house and has others provided externally.</a:t>
            </a:r>
            <a:endParaRPr lang="en-US" sz="2400" dirty="0"/>
          </a:p>
        </p:txBody>
      </p:sp>
      <p:sp>
        <p:nvSpPr>
          <p:cNvPr id="4" name="Date Placeholder 3"/>
          <p:cNvSpPr>
            <a:spLocks noGrp="1"/>
          </p:cNvSpPr>
          <p:nvPr>
            <p:ph type="dt" sz="half" idx="10"/>
          </p:nvPr>
        </p:nvSpPr>
        <p:spPr/>
        <p:txBody>
          <a:bodyPr/>
          <a:lstStyle/>
          <a:p>
            <a:fld id="{CB5D3819-70BF-4D6A-96D8-F35AD3D0DAE9}"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Autofit/>
          </a:bodyPr>
          <a:lstStyle/>
          <a:p>
            <a:r>
              <a:rPr lang="en-US" sz="2400" dirty="0" smtClean="0"/>
              <a:t>For example, an organization might store customer data within its own data center and have a public cloud service, such as Amazon’s EC2, to provide the computing power in an on-demand manner when data processing is needed.</a:t>
            </a:r>
          </a:p>
          <a:p>
            <a:r>
              <a:rPr lang="en-US" sz="2400" dirty="0" smtClean="0"/>
              <a:t> Another example is the concept of “public cloud as an overflow for private clouds” where an IT manager does not need to provision its enterprise private cloud for the worst-case workload scenario (doing so will certainly defeat the economics of a private cloud), but to leverage a public cloud for overflow capacities to move less-mission-critical workloads on and off premise dynamically and transparently to accommodate business growth or seasonal peak load demands.</a:t>
            </a:r>
            <a:endParaRPr lang="en-US" sz="2400" dirty="0"/>
          </a:p>
        </p:txBody>
      </p:sp>
      <p:sp>
        <p:nvSpPr>
          <p:cNvPr id="4" name="Date Placeholder 3"/>
          <p:cNvSpPr>
            <a:spLocks noGrp="1"/>
          </p:cNvSpPr>
          <p:nvPr>
            <p:ph type="dt" sz="half" idx="10"/>
          </p:nvPr>
        </p:nvSpPr>
        <p:spPr/>
        <p:txBody>
          <a:bodyPr/>
          <a:lstStyle/>
          <a:p>
            <a:fld id="{9A24A291-17AD-46E9-A202-D5E29C1E91BF}"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Community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The idea of a Community Cloud is derived from the Grid Computing and Volunteer Computing paradigms.</a:t>
            </a:r>
          </a:p>
          <a:p>
            <a:r>
              <a:rPr lang="en-US" sz="2400" dirty="0" smtClean="0"/>
              <a:t>In a community cloud, several enterprises with similar requirement can share their infrastructures, thus  increasing their scale while sharing the cost.</a:t>
            </a:r>
          </a:p>
          <a:p>
            <a:r>
              <a:rPr lang="en-US" sz="2400" dirty="0" smtClean="0"/>
              <a:t> Another form of community cloud may be established by creating a virtual data center from virtual machines instances deployed on underutilized users machines</a:t>
            </a:r>
            <a:endParaRPr lang="en-US" sz="2400" dirty="0"/>
          </a:p>
        </p:txBody>
      </p:sp>
      <p:sp>
        <p:nvSpPr>
          <p:cNvPr id="4" name="Date Placeholder 3"/>
          <p:cNvSpPr>
            <a:spLocks noGrp="1"/>
          </p:cNvSpPr>
          <p:nvPr>
            <p:ph type="dt" sz="half" idx="10"/>
          </p:nvPr>
        </p:nvSpPr>
        <p:spPr/>
        <p:txBody>
          <a:bodyPr/>
          <a:lstStyle/>
          <a:p>
            <a:fld id="{3EF40D15-D391-4572-B865-61354FA85CF8}"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Community Cloud</a:t>
            </a:r>
            <a:endParaRPr lang="en-US" sz="3600" b="1" dirty="0">
              <a:solidFill>
                <a:srgbClr val="FF0000"/>
              </a:solidFill>
            </a:endParaRPr>
          </a:p>
        </p:txBody>
      </p:sp>
      <p:sp>
        <p:nvSpPr>
          <p:cNvPr id="3" name="Content Placeholder 2"/>
          <p:cNvSpPr>
            <a:spLocks noGrp="1"/>
          </p:cNvSpPr>
          <p:nvPr>
            <p:ph idx="1"/>
          </p:nvPr>
        </p:nvSpPr>
        <p:spPr/>
        <p:txBody>
          <a:bodyPr/>
          <a:lstStyle/>
          <a:p>
            <a:r>
              <a:rPr lang="en-US" sz="2400" dirty="0" smtClean="0"/>
              <a:t>A </a:t>
            </a:r>
            <a:r>
              <a:rPr lang="en-US" sz="2400" b="1" u="sng" dirty="0" smtClean="0">
                <a:solidFill>
                  <a:srgbClr val="C00000"/>
                </a:solidFill>
              </a:rPr>
              <a:t>community cloud </a:t>
            </a:r>
            <a:r>
              <a:rPr lang="en-US" sz="2400" dirty="0" smtClean="0"/>
              <a:t>is controlled and used by a group of organizations that have shared interests, such as specific security requirements or a common mission.</a:t>
            </a:r>
          </a:p>
          <a:p>
            <a:r>
              <a:rPr lang="en-US" sz="2400" dirty="0" smtClean="0"/>
              <a:t>The members of the community share access to the data and applications in the cloud. </a:t>
            </a:r>
          </a:p>
          <a:p>
            <a:pPr>
              <a:buNone/>
            </a:pPr>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26</a:t>
            </a:fld>
            <a:endParaRPr lang="en-US"/>
          </a:p>
        </p:txBody>
      </p:sp>
      <p:sp>
        <p:nvSpPr>
          <p:cNvPr id="5" name="Date Placeholder 4"/>
          <p:cNvSpPr>
            <a:spLocks noGrp="1"/>
          </p:cNvSpPr>
          <p:nvPr>
            <p:ph type="dt" sz="half" idx="10"/>
          </p:nvPr>
        </p:nvSpPr>
        <p:spPr/>
        <p:txBody>
          <a:bodyPr/>
          <a:lstStyle/>
          <a:p>
            <a:fld id="{E32E2D57-262F-4BBF-A18D-426D2BFAB18A}" type="datetime1">
              <a:rPr lang="en-US" smtClean="0"/>
              <a:pPr/>
              <a:t>12/4/2013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Hybrid Cloud</a:t>
            </a:r>
            <a:endParaRPr lang="en-US" sz="3600" b="1" dirty="0">
              <a:solidFill>
                <a:srgbClr val="FF0000"/>
              </a:solidFill>
            </a:endParaRPr>
          </a:p>
        </p:txBody>
      </p:sp>
      <p:sp>
        <p:nvSpPr>
          <p:cNvPr id="3" name="Content Placeholder 2"/>
          <p:cNvSpPr>
            <a:spLocks noGrp="1"/>
          </p:cNvSpPr>
          <p:nvPr>
            <p:ph idx="1"/>
          </p:nvPr>
        </p:nvSpPr>
        <p:spPr/>
        <p:txBody>
          <a:bodyPr/>
          <a:lstStyle/>
          <a:p>
            <a:r>
              <a:rPr lang="en-US" sz="2400" dirty="0" smtClean="0"/>
              <a:t>A </a:t>
            </a:r>
            <a:r>
              <a:rPr lang="en-US" sz="2400" b="1" u="sng" dirty="0" smtClean="0">
                <a:solidFill>
                  <a:srgbClr val="C00000"/>
                </a:solidFill>
              </a:rPr>
              <a:t>hybrid cloud </a:t>
            </a:r>
            <a:r>
              <a:rPr lang="en-US" sz="2400" dirty="0" smtClean="0"/>
              <a:t>is a combination of a </a:t>
            </a:r>
            <a:r>
              <a:rPr lang="en-US" sz="2400" b="1" dirty="0" smtClean="0">
                <a:solidFill>
                  <a:srgbClr val="00B050"/>
                </a:solidFill>
              </a:rPr>
              <a:t>public</a:t>
            </a:r>
            <a:r>
              <a:rPr lang="en-US" sz="2400" dirty="0" smtClean="0"/>
              <a:t> and </a:t>
            </a:r>
            <a:r>
              <a:rPr lang="en-US" sz="2400" b="1" dirty="0" smtClean="0">
                <a:solidFill>
                  <a:srgbClr val="0070C0"/>
                </a:solidFill>
              </a:rPr>
              <a:t>private </a:t>
            </a:r>
            <a:r>
              <a:rPr lang="en-US" sz="2400" dirty="0" smtClean="0"/>
              <a:t>cloud that interoperates.</a:t>
            </a:r>
          </a:p>
          <a:p>
            <a:r>
              <a:rPr lang="en-US" sz="2400" dirty="0" smtClean="0"/>
              <a:t> In this model users typically outsource non business- critical information and processing to the public cloud, while keeping business-critical services and data in their control.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27</a:t>
            </a:fld>
            <a:endParaRPr lang="en-US"/>
          </a:p>
        </p:txBody>
      </p:sp>
      <p:sp>
        <p:nvSpPr>
          <p:cNvPr id="5" name="Date Placeholder 4"/>
          <p:cNvSpPr>
            <a:spLocks noGrp="1"/>
          </p:cNvSpPr>
          <p:nvPr>
            <p:ph type="dt" sz="half" idx="10"/>
          </p:nvPr>
        </p:nvSpPr>
        <p:spPr/>
        <p:txBody>
          <a:bodyPr/>
          <a:lstStyle/>
          <a:p>
            <a:fld id="{B18D94C8-9F4D-4CDD-B5A6-C05ADA85015F}" type="datetime1">
              <a:rPr lang="en-US" smtClean="0"/>
              <a:pPr/>
              <a:t>12/4/2013</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b="1" dirty="0" smtClean="0">
                <a:solidFill>
                  <a:srgbClr val="C00000"/>
                </a:solidFill>
              </a:rPr>
              <a:t>Hybrid Cloud</a:t>
            </a:r>
            <a:endParaRPr lang="en-US" sz="3600" b="1" dirty="0">
              <a:solidFill>
                <a:srgbClr val="C00000"/>
              </a:solidFill>
            </a:endParaRPr>
          </a:p>
        </p:txBody>
      </p:sp>
      <p:sp>
        <p:nvSpPr>
          <p:cNvPr id="4" name="Date Placeholder 3"/>
          <p:cNvSpPr>
            <a:spLocks noGrp="1"/>
          </p:cNvSpPr>
          <p:nvPr>
            <p:ph type="dt" sz="half" idx="10"/>
          </p:nvPr>
        </p:nvSpPr>
        <p:spPr/>
        <p:txBody>
          <a:bodyPr/>
          <a:lstStyle/>
          <a:p>
            <a:fld id="{CEF518E8-A712-408E-AA24-47E54E1A149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28</a:t>
            </a:fld>
            <a:endParaRPr lang="en-US"/>
          </a:p>
        </p:txBody>
      </p:sp>
      <p:pic>
        <p:nvPicPr>
          <p:cNvPr id="2050" name="Picture 2"/>
          <p:cNvPicPr>
            <a:picLocks noChangeAspect="1" noChangeArrowheads="1"/>
          </p:cNvPicPr>
          <p:nvPr/>
        </p:nvPicPr>
        <p:blipFill>
          <a:blip r:embed="rId2"/>
          <a:srcRect/>
          <a:stretch>
            <a:fillRect/>
          </a:stretch>
        </p:blipFill>
        <p:spPr bwMode="auto">
          <a:xfrm>
            <a:off x="1676400" y="2286000"/>
            <a:ext cx="5276850"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C00000"/>
                </a:solidFill>
              </a:rPr>
              <a:t>Assignment(s)</a:t>
            </a:r>
            <a:br>
              <a:rPr lang="en-US" sz="3600" b="1" dirty="0" smtClean="0">
                <a:solidFill>
                  <a:srgbClr val="C00000"/>
                </a:solidFill>
              </a:rPr>
            </a:br>
            <a:r>
              <a:rPr lang="en-US" sz="3600" b="1" dirty="0" smtClean="0">
                <a:solidFill>
                  <a:srgbClr val="C00000"/>
                </a:solidFill>
              </a:rPr>
              <a:t> </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Find the reason for using hybrid cloud</a:t>
            </a:r>
          </a:p>
          <a:p>
            <a:r>
              <a:rPr lang="en-US" sz="2400" dirty="0" smtClean="0"/>
              <a:t>Design proper Cloud Deployment model in KU.</a:t>
            </a:r>
            <a:endParaRPr lang="en-US" sz="2400" dirty="0"/>
          </a:p>
        </p:txBody>
      </p:sp>
      <p:sp>
        <p:nvSpPr>
          <p:cNvPr id="4" name="Date Placeholder 3"/>
          <p:cNvSpPr>
            <a:spLocks noGrp="1"/>
          </p:cNvSpPr>
          <p:nvPr>
            <p:ph type="dt" sz="half" idx="10"/>
          </p:nvPr>
        </p:nvSpPr>
        <p:spPr/>
        <p:txBody>
          <a:bodyPr/>
          <a:lstStyle/>
          <a:p>
            <a:fld id="{4ECB4222-3F5C-4EBE-B703-DD982FB6E69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Public Cloud</a:t>
            </a:r>
            <a:endParaRPr lang="en-US" sz="3600"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sz="2400" dirty="0"/>
              <a:t>A </a:t>
            </a:r>
            <a:r>
              <a:rPr lang="en-US" sz="2400" b="1" dirty="0">
                <a:solidFill>
                  <a:srgbClr val="002060"/>
                </a:solidFill>
              </a:rPr>
              <a:t>public cloud</a:t>
            </a:r>
            <a:r>
              <a:rPr lang="en-US" sz="2400" dirty="0"/>
              <a:t>, or </a:t>
            </a:r>
            <a:r>
              <a:rPr lang="en-US" sz="2400" b="1" dirty="0">
                <a:solidFill>
                  <a:srgbClr val="00B0F0"/>
                </a:solidFill>
              </a:rPr>
              <a:t>external cloud</a:t>
            </a:r>
            <a:r>
              <a:rPr lang="en-US" sz="2400" dirty="0"/>
              <a:t>, is the most common form of cloud computing</a:t>
            </a:r>
            <a:r>
              <a:rPr lang="en-US" sz="2400" dirty="0" smtClean="0"/>
              <a:t>, in </a:t>
            </a:r>
            <a:r>
              <a:rPr lang="en-US" sz="2400" dirty="0"/>
              <a:t>which services are made available to the general public in a pay-as-you-go manner.</a:t>
            </a:r>
          </a:p>
          <a:p>
            <a:r>
              <a:rPr lang="en-US" sz="2400" dirty="0"/>
              <a:t>Customers – individual users or enterprises – access these services over </a:t>
            </a:r>
            <a:r>
              <a:rPr lang="en-US" sz="2400" dirty="0" smtClean="0"/>
              <a:t>the internet </a:t>
            </a:r>
            <a:r>
              <a:rPr lang="en-US" sz="2400" dirty="0"/>
              <a:t>from a third-party provider who may share computing resources with </a:t>
            </a:r>
            <a:r>
              <a:rPr lang="en-US" sz="2400" dirty="0" smtClean="0"/>
              <a:t>many customers.</a:t>
            </a:r>
          </a:p>
          <a:p>
            <a:r>
              <a:rPr lang="en-US" sz="2400" dirty="0"/>
              <a:t>The </a:t>
            </a:r>
            <a:r>
              <a:rPr lang="en-US" sz="2400" b="1" dirty="0">
                <a:solidFill>
                  <a:srgbClr val="7030A0"/>
                </a:solidFill>
              </a:rPr>
              <a:t>public cloud </a:t>
            </a:r>
            <a:r>
              <a:rPr lang="en-US" sz="2400" dirty="0"/>
              <a:t>model is widely accepted and adopted by many </a:t>
            </a:r>
            <a:r>
              <a:rPr lang="en-US" sz="2400" dirty="0" smtClean="0"/>
              <a:t>enterprises because </a:t>
            </a:r>
            <a:r>
              <a:rPr lang="en-US" sz="2400" dirty="0"/>
              <a:t>the leading public cloud vendors as Amazon, Microsoft and Google</a:t>
            </a:r>
            <a:r>
              <a:rPr lang="en-US" sz="2400" dirty="0" smtClean="0"/>
              <a:t>, have </a:t>
            </a:r>
            <a:r>
              <a:rPr lang="en-US" sz="2400" dirty="0"/>
              <a:t>equipped their infrastructure with a vast amount of data centers, enabling </a:t>
            </a:r>
            <a:r>
              <a:rPr lang="en-US" sz="2400" dirty="0" smtClean="0"/>
              <a:t>users to freely scale and shrink their rented resources with low cost and little management burden. </a:t>
            </a:r>
          </a:p>
          <a:p>
            <a:endParaRPr lang="en-US" sz="2400" dirty="0"/>
          </a:p>
        </p:txBody>
      </p:sp>
      <p:sp>
        <p:nvSpPr>
          <p:cNvPr id="4" name="Date Placeholder 3"/>
          <p:cNvSpPr>
            <a:spLocks noGrp="1"/>
          </p:cNvSpPr>
          <p:nvPr>
            <p:ph type="dt" sz="half" idx="10"/>
          </p:nvPr>
        </p:nvSpPr>
        <p:spPr/>
        <p:txBody>
          <a:bodyPr/>
          <a:lstStyle/>
          <a:p>
            <a:fld id="{3166AFD6-564D-4308-A8EC-49DA87EC9957}"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solidFill>
                  <a:srgbClr val="C00000"/>
                </a:solidFill>
              </a:rPr>
              <a:t>Any question???</a:t>
            </a:r>
            <a:endParaRPr lang="en-US" sz="3600" dirty="0">
              <a:solidFill>
                <a:srgbClr val="C00000"/>
              </a:solidFill>
            </a:endParaRPr>
          </a:p>
        </p:txBody>
      </p:sp>
      <p:sp>
        <p:nvSpPr>
          <p:cNvPr id="5" name="Text Placeholder 4"/>
          <p:cNvSpPr>
            <a:spLocks noGrp="1"/>
          </p:cNvSpPr>
          <p:nvPr>
            <p:ph type="body" idx="1"/>
          </p:nvPr>
        </p:nvSpPr>
        <p:spPr/>
        <p:txBody>
          <a:bodyPr/>
          <a:lstStyle/>
          <a:p>
            <a:endParaRPr lang="en-US"/>
          </a:p>
        </p:txBody>
      </p:sp>
      <p:sp>
        <p:nvSpPr>
          <p:cNvPr id="6" name="Date Placeholder 5"/>
          <p:cNvSpPr>
            <a:spLocks noGrp="1"/>
          </p:cNvSpPr>
          <p:nvPr>
            <p:ph type="dt" sz="half" idx="10"/>
          </p:nvPr>
        </p:nvSpPr>
        <p:spPr/>
        <p:txBody>
          <a:bodyPr/>
          <a:lstStyle/>
          <a:p>
            <a:fld id="{98E6C29C-B11C-4BA9-9EE0-A1BFC6AABAB5}" type="datetime1">
              <a:rPr lang="en-US" smtClean="0"/>
              <a:pPr/>
              <a:t>12/4/2013</a:t>
            </a:fld>
            <a:endParaRPr lang="en-US"/>
          </a:p>
        </p:txBody>
      </p:sp>
      <p:sp>
        <p:nvSpPr>
          <p:cNvPr id="7" name="Slide Number Placeholder 6"/>
          <p:cNvSpPr>
            <a:spLocks noGrp="1"/>
          </p:cNvSpPr>
          <p:nvPr>
            <p:ph type="sldNum" sz="quarter" idx="12"/>
          </p:nvPr>
        </p:nvSpPr>
        <p:spPr/>
        <p:txBody>
          <a:bodyPr/>
          <a:lstStyle/>
          <a:p>
            <a:fld id="{F3FAC197-2D91-41F5-B042-7EAF2CC66EF3}"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lstStyle/>
          <a:p>
            <a:r>
              <a:rPr lang="en-US" sz="2400" dirty="0" smtClean="0"/>
              <a:t>Security and data governance are the main concern with this approach.</a:t>
            </a:r>
          </a:p>
          <a:p>
            <a:endParaRPr lang="en-US" dirty="0" smtClean="0"/>
          </a:p>
          <a:p>
            <a:endParaRPr lang="en-US" dirty="0"/>
          </a:p>
        </p:txBody>
      </p:sp>
      <p:sp>
        <p:nvSpPr>
          <p:cNvPr id="4" name="Date Placeholder 3"/>
          <p:cNvSpPr>
            <a:spLocks noGrp="1"/>
          </p:cNvSpPr>
          <p:nvPr>
            <p:ph type="dt" sz="half" idx="10"/>
          </p:nvPr>
        </p:nvSpPr>
        <p:spPr/>
        <p:txBody>
          <a:bodyPr/>
          <a:lstStyle/>
          <a:p>
            <a:fld id="{0DB98761-0DB9-476A-9BF2-9B25E89C3043}"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Public Cloud</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A </a:t>
            </a:r>
            <a:r>
              <a:rPr lang="en-US" sz="2400" b="1" i="1" dirty="0" smtClean="0">
                <a:solidFill>
                  <a:srgbClr val="7030A0"/>
                </a:solidFill>
              </a:rPr>
              <a:t>public cloud </a:t>
            </a:r>
            <a:r>
              <a:rPr lang="en-US" sz="2400" i="1" dirty="0" smtClean="0"/>
              <a:t>refers to a cloud service delivery model in which a service provider </a:t>
            </a:r>
            <a:r>
              <a:rPr lang="en-US" sz="2400" dirty="0" smtClean="0"/>
              <a:t>makes massively scalable IT resources, such as CPU and storage capacities, or software applications, available to the general public over the Internet.</a:t>
            </a:r>
          </a:p>
          <a:p>
            <a:r>
              <a:rPr lang="en-US" sz="2400" dirty="0" smtClean="0"/>
              <a:t>Public cloud services are typically offered on a usage-based model. </a:t>
            </a:r>
          </a:p>
          <a:p>
            <a:r>
              <a:rPr lang="en-US" sz="2400" dirty="0" smtClean="0"/>
              <a:t>Public cloud is the first deployment model of cloud services to enter the IT industry’s vocabulary.</a:t>
            </a:r>
          </a:p>
          <a:p>
            <a:r>
              <a:rPr lang="en-US" sz="2400" dirty="0" smtClean="0"/>
              <a:t>The concept of public clouds has clearly demonstrated the long-term potential of the cloud computing model and lit up the imagination of the industry and the research community.</a:t>
            </a:r>
            <a:endParaRPr lang="en-US" sz="2400" dirty="0"/>
          </a:p>
        </p:txBody>
      </p:sp>
      <p:sp>
        <p:nvSpPr>
          <p:cNvPr id="4" name="Date Placeholder 3"/>
          <p:cNvSpPr>
            <a:spLocks noGrp="1"/>
          </p:cNvSpPr>
          <p:nvPr>
            <p:ph type="dt" sz="half" idx="10"/>
          </p:nvPr>
        </p:nvSpPr>
        <p:spPr/>
        <p:txBody>
          <a:bodyPr/>
          <a:lstStyle/>
          <a:p>
            <a:fld id="{50F8B890-DDBB-40D1-A250-FA6B5DEF35DE}"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a:xfrm>
            <a:off x="457200" y="1447800"/>
            <a:ext cx="8229600" cy="4678363"/>
          </a:xfrm>
        </p:spPr>
        <p:txBody>
          <a:bodyPr>
            <a:noAutofit/>
          </a:bodyPr>
          <a:lstStyle/>
          <a:p>
            <a:r>
              <a:rPr lang="en-US" sz="2400" dirty="0" smtClean="0"/>
              <a:t>While the public cloud offers a clean, infrastructure-less model for end users to consume IT services, and intrigues the research community with its disruptive nature, migrating the majority of today’s IT services, such as the various business applications in an enterprise environment (e.g. insurance applications, health care administration, bank customer account management, the list goes on and on), to a public cloud model is not feasible.</a:t>
            </a:r>
          </a:p>
          <a:p>
            <a:r>
              <a:rPr lang="en-US" sz="2400" dirty="0" smtClean="0"/>
              <a:t> </a:t>
            </a:r>
            <a:r>
              <a:rPr lang="en-US" sz="2400" u="sng" dirty="0" smtClean="0">
                <a:solidFill>
                  <a:srgbClr val="7030A0"/>
                </a:solidFill>
              </a:rPr>
              <a:t>Data security</a:t>
            </a:r>
            <a:r>
              <a:rPr lang="en-US" sz="2400" dirty="0" smtClean="0"/>
              <a:t>, </a:t>
            </a:r>
            <a:r>
              <a:rPr lang="en-US" sz="2400" u="sng" dirty="0" smtClean="0">
                <a:solidFill>
                  <a:srgbClr val="C00000"/>
                </a:solidFill>
              </a:rPr>
              <a:t>corporate governance</a:t>
            </a:r>
            <a:r>
              <a:rPr lang="en-US" sz="2400" dirty="0" smtClean="0"/>
              <a:t>, </a:t>
            </a:r>
            <a:r>
              <a:rPr lang="en-US" sz="2400" u="sng" dirty="0" smtClean="0">
                <a:solidFill>
                  <a:srgbClr val="7030A0"/>
                </a:solidFill>
              </a:rPr>
              <a:t>regulatory compliance</a:t>
            </a:r>
            <a:r>
              <a:rPr lang="en-US" sz="2400" dirty="0" smtClean="0"/>
              <a:t>, and performance and reliability concerns prohibit such IT applications to be moved out of the “controlled domains” (i.e. within the corporate firewalls), while the public cloud infrastructure, government regulation, and public acceptation continue to improve.</a:t>
            </a:r>
            <a:endParaRPr lang="en-US" sz="2400" dirty="0"/>
          </a:p>
        </p:txBody>
      </p:sp>
      <p:sp>
        <p:nvSpPr>
          <p:cNvPr id="4" name="Date Placeholder 3"/>
          <p:cNvSpPr>
            <a:spLocks noGrp="1"/>
          </p:cNvSpPr>
          <p:nvPr>
            <p:ph type="dt" sz="half" idx="10"/>
          </p:nvPr>
        </p:nvSpPr>
        <p:spPr/>
        <p:txBody>
          <a:bodyPr/>
          <a:lstStyle/>
          <a:p>
            <a:fld id="{DAE0F652-FFBC-4C07-8C85-2291625AFAB1}"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Continue…</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There are many public cloud service providers in place today, offering services ranging from infrastructure-as-as-service, to development-platform-as-a-service, to special purpose application-as-a-services. </a:t>
            </a:r>
          </a:p>
          <a:p>
            <a:r>
              <a:rPr lang="en-US" sz="2400" dirty="0" smtClean="0"/>
              <a:t>Amazon EC2, Force.com, and Google App Engine, are among some of the best known examples of public clouds,</a:t>
            </a:r>
            <a:endParaRPr lang="en-US" sz="2400" dirty="0"/>
          </a:p>
        </p:txBody>
      </p:sp>
      <p:sp>
        <p:nvSpPr>
          <p:cNvPr id="4" name="Date Placeholder 3"/>
          <p:cNvSpPr>
            <a:spLocks noGrp="1"/>
          </p:cNvSpPr>
          <p:nvPr>
            <p:ph type="dt" sz="half" idx="10"/>
          </p:nvPr>
        </p:nvSpPr>
        <p:spPr/>
        <p:txBody>
          <a:bodyPr/>
          <a:lstStyle/>
          <a:p>
            <a:fld id="{9580326A-41D3-4162-BCAE-EC5A8B7A51C1}"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Public Cloud Again…</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In simple terms, </a:t>
            </a:r>
            <a:r>
              <a:rPr lang="en-US" sz="2400" b="1" u="sng" dirty="0" smtClean="0">
                <a:solidFill>
                  <a:srgbClr val="7030A0"/>
                </a:solidFill>
              </a:rPr>
              <a:t>public cloud services </a:t>
            </a:r>
            <a:r>
              <a:rPr lang="en-US" sz="2400" dirty="0" smtClean="0"/>
              <a:t>are characterized as being available to clients from a third party service provider via the Internet. </a:t>
            </a:r>
          </a:p>
          <a:p>
            <a:r>
              <a:rPr lang="en-US" sz="2400" dirty="0" smtClean="0"/>
              <a:t>The term “public” </a:t>
            </a:r>
            <a:r>
              <a:rPr lang="en-US" sz="2400" b="1" dirty="0" smtClean="0">
                <a:solidFill>
                  <a:schemeClr val="accent6">
                    <a:lumMod val="75000"/>
                  </a:schemeClr>
                </a:solidFill>
              </a:rPr>
              <a:t>does not always mean free</a:t>
            </a:r>
            <a:r>
              <a:rPr lang="en-US" sz="2400" dirty="0" smtClean="0"/>
              <a:t>, even though it can be free or fairly inexpensive to use. </a:t>
            </a:r>
          </a:p>
          <a:p>
            <a:r>
              <a:rPr lang="en-US" sz="2400" dirty="0" smtClean="0"/>
              <a:t>A public cloud </a:t>
            </a:r>
            <a:r>
              <a:rPr lang="en-US" sz="2400" b="1" dirty="0" smtClean="0">
                <a:solidFill>
                  <a:srgbClr val="7030A0"/>
                </a:solidFill>
              </a:rPr>
              <a:t>does not mean that a user’s data is publically visible</a:t>
            </a:r>
            <a:r>
              <a:rPr lang="en-US" sz="2400" dirty="0" smtClean="0"/>
              <a:t>; public cloud vendors typically provide an access control mechanism for their users.</a:t>
            </a:r>
          </a:p>
          <a:p>
            <a:r>
              <a:rPr lang="en-US" sz="2400" dirty="0" smtClean="0"/>
              <a:t> Public clouds provide an elastic, cost effective means to deploy solutions. </a:t>
            </a:r>
          </a:p>
          <a:p>
            <a:endParaRPr lang="en-US" dirty="0"/>
          </a:p>
        </p:txBody>
      </p:sp>
      <p:sp>
        <p:nvSpPr>
          <p:cNvPr id="4" name="Slide Number Placeholder 3"/>
          <p:cNvSpPr>
            <a:spLocks noGrp="1"/>
          </p:cNvSpPr>
          <p:nvPr>
            <p:ph type="sldNum" sz="quarter" idx="12"/>
          </p:nvPr>
        </p:nvSpPr>
        <p:spPr/>
        <p:txBody>
          <a:bodyPr/>
          <a:lstStyle/>
          <a:p>
            <a:fld id="{EFAA8057-F031-4AB2-A1ED-132BEC282CD3}" type="slidenum">
              <a:rPr lang="en-US" smtClean="0"/>
              <a:pPr/>
              <a:t>8</a:t>
            </a:fld>
            <a:endParaRPr lang="en-US"/>
          </a:p>
        </p:txBody>
      </p:sp>
      <p:sp>
        <p:nvSpPr>
          <p:cNvPr id="5" name="Date Placeholder 4"/>
          <p:cNvSpPr>
            <a:spLocks noGrp="1"/>
          </p:cNvSpPr>
          <p:nvPr>
            <p:ph type="dt" sz="half" idx="10"/>
          </p:nvPr>
        </p:nvSpPr>
        <p:spPr/>
        <p:txBody>
          <a:bodyPr/>
          <a:lstStyle/>
          <a:p>
            <a:fld id="{4D6AF234-A81D-45A7-97AC-6B07A69B4587}" type="datetime1">
              <a:rPr lang="en-US" smtClean="0"/>
              <a:pPr/>
              <a:t>12/4/2013</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b="1" dirty="0" smtClean="0">
                <a:solidFill>
                  <a:srgbClr val="C00000"/>
                </a:solidFill>
              </a:rPr>
              <a:t>Public Cloud</a:t>
            </a:r>
            <a:endParaRPr lang="en-US" sz="3600" b="1" dirty="0">
              <a:solidFill>
                <a:srgbClr val="C00000"/>
              </a:solidFill>
            </a:endParaRPr>
          </a:p>
        </p:txBody>
      </p:sp>
      <p:sp>
        <p:nvSpPr>
          <p:cNvPr id="4" name="Date Placeholder 3"/>
          <p:cNvSpPr>
            <a:spLocks noGrp="1"/>
          </p:cNvSpPr>
          <p:nvPr>
            <p:ph type="dt" sz="half" idx="10"/>
          </p:nvPr>
        </p:nvSpPr>
        <p:spPr/>
        <p:txBody>
          <a:bodyPr/>
          <a:lstStyle/>
          <a:p>
            <a:fld id="{CEF518E8-A712-408E-AA24-47E54E1A149B}" type="datetime1">
              <a:rPr lang="en-US" smtClean="0"/>
              <a:pPr/>
              <a:t>12/4/2013</a:t>
            </a:fld>
            <a:endParaRPr lang="en-US"/>
          </a:p>
        </p:txBody>
      </p:sp>
      <p:sp>
        <p:nvSpPr>
          <p:cNvPr id="5" name="Slide Number Placeholder 4"/>
          <p:cNvSpPr>
            <a:spLocks noGrp="1"/>
          </p:cNvSpPr>
          <p:nvPr>
            <p:ph type="sldNum" sz="quarter" idx="12"/>
          </p:nvPr>
        </p:nvSpPr>
        <p:spPr/>
        <p:txBody>
          <a:bodyPr/>
          <a:lstStyle/>
          <a:p>
            <a:fld id="{F3FAC197-2D91-41F5-B042-7EAF2CC66EF3}" type="slidenum">
              <a:rPr lang="en-US" smtClean="0"/>
              <a:pPr/>
              <a:t>9</a:t>
            </a:fld>
            <a:endParaRPr lang="en-US"/>
          </a:p>
        </p:txBody>
      </p:sp>
      <p:pic>
        <p:nvPicPr>
          <p:cNvPr id="1026" name="Picture 2"/>
          <p:cNvPicPr>
            <a:picLocks noChangeAspect="1" noChangeArrowheads="1"/>
          </p:cNvPicPr>
          <p:nvPr/>
        </p:nvPicPr>
        <p:blipFill>
          <a:blip r:embed="rId2"/>
          <a:srcRect/>
          <a:stretch>
            <a:fillRect/>
          </a:stretch>
        </p:blipFill>
        <p:spPr bwMode="auto">
          <a:xfrm>
            <a:off x="2209800" y="2057400"/>
            <a:ext cx="4638675"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1845</Words>
  <Application>Microsoft Office PowerPoint</Application>
  <PresentationFormat>On-screen Show (4:3)</PresentationFormat>
  <Paragraphs>158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Cloud Deployment Model</vt:lpstr>
      <vt:lpstr>Introduction</vt:lpstr>
      <vt:lpstr>Public Cloud</vt:lpstr>
      <vt:lpstr>Continue…</vt:lpstr>
      <vt:lpstr>Public Cloud</vt:lpstr>
      <vt:lpstr>Continue…</vt:lpstr>
      <vt:lpstr>Continue…</vt:lpstr>
      <vt:lpstr>Public Cloud Again…</vt:lpstr>
      <vt:lpstr>Public Cloud</vt:lpstr>
      <vt:lpstr>Reasons for Starting with a Public Cloud</vt:lpstr>
      <vt:lpstr>Continue…</vt:lpstr>
      <vt:lpstr>Continue…</vt:lpstr>
      <vt:lpstr>Continue…</vt:lpstr>
      <vt:lpstr>Private Cloud</vt:lpstr>
      <vt:lpstr>Private Cloud</vt:lpstr>
      <vt:lpstr>Private Cloud…</vt:lpstr>
      <vt:lpstr>Continue…</vt:lpstr>
      <vt:lpstr>Continue…</vt:lpstr>
      <vt:lpstr>Reasons for Starting with a Private Cloud</vt:lpstr>
      <vt:lpstr>Continue…</vt:lpstr>
      <vt:lpstr>Slide 21</vt:lpstr>
      <vt:lpstr>Hybrid Cloud</vt:lpstr>
      <vt:lpstr>Hybrid Cloud</vt:lpstr>
      <vt:lpstr>Continue…</vt:lpstr>
      <vt:lpstr>Community Cloud</vt:lpstr>
      <vt:lpstr>Community Cloud</vt:lpstr>
      <vt:lpstr>Hybrid Cloud</vt:lpstr>
      <vt:lpstr>Hybrid Cloud</vt:lpstr>
      <vt:lpstr>Assignment(s)  </vt:lpstr>
      <vt:lpstr>Any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Deployment Model</dc:title>
  <dc:creator>HP</dc:creator>
  <cp:lastModifiedBy>HP</cp:lastModifiedBy>
  <cp:revision>57</cp:revision>
  <dcterms:created xsi:type="dcterms:W3CDTF">2013-12-02T04:43:19Z</dcterms:created>
  <dcterms:modified xsi:type="dcterms:W3CDTF">2013-12-04T03:31:28Z</dcterms:modified>
</cp:coreProperties>
</file>