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B6F80-A9B3-4C19-9538-BD4ECEE19990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761F-2548-4A07-8F7D-E6F27C4DFA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73DC-534B-40DF-A84E-7596A8D29F8F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DC46-9F25-4F95-99F3-CEFBC214ED25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8C69-10E9-4847-A49F-D2541E744657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5FDC-0D50-4BFD-9322-F5170D4E29DA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4E5B-F8AC-4726-A621-893E52B0D2DE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05E-7600-4013-A703-22D9CAE31825}" type="datetime1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100-F5B0-49AD-95D1-8ED8648503CC}" type="datetime1">
              <a:rPr lang="en-US" smtClean="0"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CA0A-AC1F-45F7-B6DE-8F81360923B3}" type="datetime1">
              <a:rPr lang="en-US" smtClean="0"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9AD0-F668-4460-B6A0-1B82DFA4752D}" type="datetime1">
              <a:rPr lang="en-US" smtClean="0"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A60-54D3-41BD-92A3-39738E533880}" type="datetime1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4267-C3FE-4574-9F09-447FBDD2552F}" type="datetime1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F70E-FC40-442C-B349-3C2EA04F2E8D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D6F3-AF91-4189-B1FB-009ED592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7030A0"/>
                </a:solidFill>
              </a:rPr>
              <a:t>Cloud Service Delivery Model </a:t>
            </a:r>
            <a:endParaRPr lang="en-US" sz="3600" i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Lecture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E14C-427D-4CA6-8D8E-2AE9F6047B63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705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8B6E-1569-4021-B957-43F9187D6CF7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Services in Cloud[Service Delivery Model]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Based on how it works, cloud computing services can be classified into:</a:t>
            </a: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Software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as a service (</a:t>
            </a:r>
            <a:r>
              <a:rPr lang="en-US" sz="2400" b="1" u="sng" dirty="0" err="1">
                <a:solidFill>
                  <a:schemeClr val="accent6">
                    <a:lumMod val="75000"/>
                  </a:schemeClr>
                </a:solidFill>
              </a:rPr>
              <a:t>SaaS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lvl="1"/>
            <a:r>
              <a:rPr lang="en-US" sz="2400" dirty="0" smtClean="0"/>
              <a:t> The registered </a:t>
            </a:r>
            <a:r>
              <a:rPr lang="en-US" sz="2400" dirty="0"/>
              <a:t>software applications are managed by the provider. </a:t>
            </a:r>
            <a:endParaRPr lang="en-US" sz="2400" dirty="0" smtClean="0"/>
          </a:p>
          <a:p>
            <a:pPr lvl="1"/>
            <a:r>
              <a:rPr lang="en-US" sz="2400" dirty="0" smtClean="0"/>
              <a:t>Browser </a:t>
            </a:r>
            <a:r>
              <a:rPr lang="en-US" sz="2400" dirty="0"/>
              <a:t>based access allows individual applications to be used by the customers without bothering about licensing or server expenses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essence, 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SaaS</a:t>
            </a:r>
            <a:r>
              <a:rPr lang="en-US" sz="2400" b="1" u="sng" dirty="0" smtClean="0">
                <a:solidFill>
                  <a:srgbClr val="7030A0"/>
                </a:solidFill>
              </a:rPr>
              <a:t> is simply the cloud vendor </a:t>
            </a:r>
            <a:r>
              <a:rPr lang="en-US" sz="2400" dirty="0" smtClean="0"/>
              <a:t>providing the given piece of software you want to use, on their servers. </a:t>
            </a:r>
          </a:p>
          <a:p>
            <a:r>
              <a:rPr lang="en-US" sz="2400" dirty="0" smtClean="0"/>
              <a:t>That is, unlike </a:t>
            </a:r>
            <a:r>
              <a:rPr lang="en-US" sz="2400" dirty="0" err="1" smtClean="0"/>
              <a:t>PaaS</a:t>
            </a:r>
            <a:r>
              <a:rPr lang="en-US" sz="2400" dirty="0" smtClean="0"/>
              <a:t> in which you developed your own application, </a:t>
            </a:r>
            <a:r>
              <a:rPr lang="en-US" sz="2400" dirty="0" err="1" smtClean="0"/>
              <a:t>SaaS</a:t>
            </a:r>
            <a:r>
              <a:rPr lang="en-US" sz="2400" dirty="0" smtClean="0"/>
              <a:t> provides the application for you.</a:t>
            </a:r>
          </a:p>
          <a:p>
            <a:endParaRPr lang="en-US" sz="4400" dirty="0" smtClean="0"/>
          </a:p>
          <a:p>
            <a:pPr lvl="1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0658-2A6C-4BD1-BA43-BB8079DA67B9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line between </a:t>
            </a:r>
            <a:r>
              <a:rPr lang="en-US" sz="2400" b="1" u="sng" dirty="0" err="1" smtClean="0">
                <a:solidFill>
                  <a:schemeClr val="accent6">
                    <a:lumMod val="75000"/>
                  </a:schemeClr>
                </a:solidFill>
              </a:rPr>
              <a:t>SaaS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2400" b="1" u="sng" dirty="0" err="1" smtClean="0">
                <a:solidFill>
                  <a:schemeClr val="accent6">
                    <a:lumMod val="75000"/>
                  </a:schemeClr>
                </a:solidFill>
              </a:rPr>
              <a:t>PaaS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gets a little blurry, but the delineation is whether the provider supplies the application (</a:t>
            </a:r>
            <a:r>
              <a:rPr lang="en-US" sz="2400" dirty="0" err="1" smtClean="0"/>
              <a:t>SaaS</a:t>
            </a:r>
            <a:r>
              <a:rPr lang="en-US" sz="2400" dirty="0" smtClean="0"/>
              <a:t>) or simply provides a mechanism to develop your own applications (</a:t>
            </a:r>
            <a:r>
              <a:rPr lang="en-US" sz="2400" dirty="0" err="1" smtClean="0"/>
              <a:t>PaaS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FAE3-38A5-42F0-AE1E-0DAC86796C99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Some more on </a:t>
            </a:r>
            <a:r>
              <a:rPr lang="en-US" sz="3600" dirty="0" err="1" smtClean="0">
                <a:solidFill>
                  <a:srgbClr val="FF0000"/>
                </a:solidFill>
              </a:rPr>
              <a:t>SaaS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b="1" u="sng" dirty="0" err="1" smtClean="0">
                <a:solidFill>
                  <a:srgbClr val="C00000"/>
                </a:solidFill>
              </a:rPr>
              <a:t>SaaS</a:t>
            </a:r>
            <a:r>
              <a:rPr lang="en-US" sz="2400" b="1" u="sng" dirty="0" smtClean="0">
                <a:solidFill>
                  <a:srgbClr val="C00000"/>
                </a:solidFill>
              </a:rPr>
              <a:t> (Software-as-a-Service) </a:t>
            </a:r>
            <a:r>
              <a:rPr lang="en-US" sz="2400" dirty="0" smtClean="0"/>
              <a:t>is a software model that incorporates the delivery of a software application to a remote client via the Internet.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Software-as-a-Service </a:t>
            </a:r>
            <a:r>
              <a:rPr lang="en-US" sz="2400" dirty="0" smtClean="0"/>
              <a:t>relies on the centralized hosting of a software application in the “cloud” which is typically accessed via a web browser application. </a:t>
            </a:r>
          </a:p>
          <a:p>
            <a:r>
              <a:rPr lang="en-US" sz="2400" dirty="0" smtClean="0"/>
              <a:t>Software-as-a-Service can be configured to allow </a:t>
            </a:r>
            <a:r>
              <a:rPr lang="en-US" sz="2400" b="1" dirty="0" smtClean="0">
                <a:solidFill>
                  <a:srgbClr val="00B050"/>
                </a:solidFill>
              </a:rPr>
              <a:t>public access or private access</a:t>
            </a:r>
            <a:r>
              <a:rPr lang="en-US" sz="2400" dirty="0" smtClean="0"/>
              <a:t>, where only users with the proper credentials are granted access to a particular hosted software application.</a:t>
            </a:r>
          </a:p>
          <a:p>
            <a:r>
              <a:rPr lang="en-US" sz="2400" b="1" u="sng" dirty="0" smtClean="0">
                <a:solidFill>
                  <a:srgbClr val="00B050"/>
                </a:solidFill>
              </a:rPr>
              <a:t>Software-as-a-Service</a:t>
            </a:r>
            <a:r>
              <a:rPr lang="en-US" sz="2400" dirty="0" smtClean="0"/>
              <a:t>, also known as on-demand software, provides many advantages over the traditional software model.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3FDB-411E-48BA-97E5-61390449AC7A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u="sng" dirty="0" smtClean="0">
                <a:solidFill>
                  <a:srgbClr val="C00000"/>
                </a:solidFill>
              </a:rPr>
              <a:t>Platform as a service (</a:t>
            </a:r>
            <a:r>
              <a:rPr lang="en-US" sz="2600" b="1" u="sng" dirty="0" err="1" smtClean="0">
                <a:solidFill>
                  <a:srgbClr val="C00000"/>
                </a:solidFill>
              </a:rPr>
              <a:t>PaaS</a:t>
            </a:r>
            <a:r>
              <a:rPr lang="en-US" sz="2600" b="1" u="sng" dirty="0" smtClean="0">
                <a:solidFill>
                  <a:srgbClr val="C00000"/>
                </a:solidFill>
              </a:rPr>
              <a:t>): </a:t>
            </a:r>
          </a:p>
          <a:p>
            <a:pPr lvl="1"/>
            <a:r>
              <a:rPr lang="en-US" sz="2600" dirty="0" smtClean="0"/>
              <a:t>The working </a:t>
            </a:r>
            <a:r>
              <a:rPr lang="en-US" sz="2600" b="1" dirty="0" smtClean="0">
                <a:solidFill>
                  <a:srgbClr val="7030A0"/>
                </a:solidFill>
              </a:rPr>
              <a:t>platforms</a:t>
            </a:r>
            <a:r>
              <a:rPr lang="en-US" sz="2600" dirty="0" smtClean="0"/>
              <a:t> are managed by the provider to run and develop business applications. </a:t>
            </a:r>
          </a:p>
          <a:p>
            <a:pPr lvl="1"/>
            <a:r>
              <a:rPr lang="en-US" sz="2600" dirty="0" smtClean="0"/>
              <a:t>It is built so as to support all stages of creating a web application online, without additional software needed in local computers.</a:t>
            </a:r>
          </a:p>
          <a:p>
            <a:r>
              <a:rPr lang="en-US" sz="2600" b="1" u="sng" dirty="0" smtClean="0">
                <a:solidFill>
                  <a:srgbClr val="7030A0"/>
                </a:solidFill>
              </a:rPr>
              <a:t>Platform as a Service (</a:t>
            </a:r>
            <a:r>
              <a:rPr lang="en-US" sz="2600" b="1" u="sng" dirty="0" err="1" smtClean="0">
                <a:solidFill>
                  <a:srgbClr val="7030A0"/>
                </a:solidFill>
              </a:rPr>
              <a:t>PaaS</a:t>
            </a:r>
            <a:r>
              <a:rPr lang="en-US" sz="2600" b="1" u="sng" dirty="0" smtClean="0">
                <a:solidFill>
                  <a:srgbClr val="7030A0"/>
                </a:solidFill>
              </a:rPr>
              <a:t>) </a:t>
            </a:r>
            <a:r>
              <a:rPr lang="en-US" sz="2600" dirty="0" smtClean="0"/>
              <a:t>is a way to build applications and have them hosted by the </a:t>
            </a:r>
            <a:r>
              <a:rPr lang="en-US" sz="2600" b="1" dirty="0" smtClean="0">
                <a:solidFill>
                  <a:srgbClr val="00B050"/>
                </a:solidFill>
              </a:rPr>
              <a:t>cloud provider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It allows you to deploy applications without having to spend the money to buy the servers on which to house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842A-343A-41E2-818C-F8C2A6CE9BF1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Some more on </a:t>
            </a:r>
            <a:r>
              <a:rPr lang="en-US" sz="3600" dirty="0" err="1" smtClean="0">
                <a:solidFill>
                  <a:srgbClr val="FF0000"/>
                </a:solidFill>
              </a:rPr>
              <a:t>PaaS</a:t>
            </a:r>
            <a:r>
              <a:rPr lang="en-US" sz="3600" dirty="0" smtClean="0">
                <a:solidFill>
                  <a:srgbClr val="FF0000"/>
                </a:solidFill>
              </a:rPr>
              <a:t>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err="1" smtClean="0">
                <a:solidFill>
                  <a:srgbClr val="00B050"/>
                </a:solidFill>
              </a:rPr>
              <a:t>PaaS</a:t>
            </a:r>
            <a:r>
              <a:rPr lang="en-US" sz="2400" dirty="0" smtClean="0"/>
              <a:t> is a method by which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entire computing platform </a:t>
            </a:r>
            <a:r>
              <a:rPr lang="en-US" sz="2400" dirty="0" smtClean="0"/>
              <a:t>can be utilized </a:t>
            </a:r>
            <a:r>
              <a:rPr lang="en-US" sz="2400" b="1" dirty="0" smtClean="0">
                <a:solidFill>
                  <a:srgbClr val="7030A0"/>
                </a:solidFill>
              </a:rPr>
              <a:t>remotely over the internet </a:t>
            </a:r>
            <a:r>
              <a:rPr lang="en-US" sz="2400" dirty="0" smtClean="0"/>
              <a:t>via cloud computing.</a:t>
            </a:r>
          </a:p>
          <a:p>
            <a:r>
              <a:rPr lang="en-US" sz="2400" b="1" u="sng" dirty="0" err="1" smtClean="0">
                <a:solidFill>
                  <a:schemeClr val="accent6">
                    <a:lumMod val="75000"/>
                  </a:schemeClr>
                </a:solidFill>
              </a:rPr>
              <a:t>PaaS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provides a way to essentially outsource all of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infrastructure</a:t>
            </a:r>
            <a:r>
              <a:rPr lang="en-US" sz="2400" dirty="0" smtClean="0"/>
              <a:t> needed to execute a solution without the need to purchase and implement a new platform. </a:t>
            </a:r>
          </a:p>
          <a:p>
            <a:r>
              <a:rPr lang="en-US" sz="2400" b="1" u="sng" dirty="0" err="1" smtClean="0">
                <a:solidFill>
                  <a:srgbClr val="00B050"/>
                </a:solidFill>
              </a:rPr>
              <a:t>PaaS</a:t>
            </a:r>
            <a:r>
              <a:rPr lang="en-US" sz="2400" dirty="0" smtClean="0"/>
              <a:t> typically allow users to develop, test and deploy applications in a single environment.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A79A-FA93-4C41-BD0A-0BED702226C1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dirty="0" smtClean="0">
                <a:solidFill>
                  <a:srgbClr val="00B050"/>
                </a:solidFill>
              </a:rPr>
              <a:t>Infrastructure as a service (</a:t>
            </a:r>
            <a:r>
              <a:rPr lang="en-US" sz="2600" b="1" dirty="0" err="1" smtClean="0">
                <a:solidFill>
                  <a:srgbClr val="00B050"/>
                </a:solidFill>
              </a:rPr>
              <a:t>IaaS</a:t>
            </a:r>
            <a:r>
              <a:rPr lang="en-US" sz="2600" b="1" dirty="0" smtClean="0">
                <a:solidFill>
                  <a:srgbClr val="00B050"/>
                </a:solidFill>
              </a:rPr>
              <a:t>): </a:t>
            </a:r>
          </a:p>
          <a:p>
            <a:pPr lvl="1"/>
            <a:r>
              <a:rPr lang="en-US" sz="2600" dirty="0" smtClean="0"/>
              <a:t>It can be considered as an enhanced version of web hosting. </a:t>
            </a:r>
          </a:p>
          <a:p>
            <a:pPr lvl="1"/>
            <a:r>
              <a:rPr lang="en-US" sz="2600" dirty="0" smtClean="0"/>
              <a:t>Virtual servers along with related data and equipment can be purchased on a per-use basis.</a:t>
            </a:r>
          </a:p>
          <a:p>
            <a:r>
              <a:rPr lang="en-US" sz="2600" dirty="0" smtClean="0"/>
              <a:t>In this scenario, we are using the 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cloud provider’s machines. </a:t>
            </a:r>
          </a:p>
          <a:p>
            <a:r>
              <a:rPr lang="en-US" sz="2600" dirty="0" smtClean="0"/>
              <a:t>Another term for this type of computing is </a:t>
            </a:r>
            <a:r>
              <a:rPr lang="en-US" sz="2600" b="1" dirty="0" smtClean="0">
                <a:solidFill>
                  <a:srgbClr val="C00000"/>
                </a:solidFill>
              </a:rPr>
              <a:t>Everything as a Service</a:t>
            </a:r>
            <a:r>
              <a:rPr lang="en-US" sz="2600" dirty="0" smtClean="0"/>
              <a:t> i.e. you are using a virtualized server and running software on it.</a:t>
            </a:r>
          </a:p>
          <a:p>
            <a:r>
              <a:rPr lang="en-US" sz="2600" dirty="0" smtClean="0"/>
              <a:t>One of the most prevalent is Amazon </a:t>
            </a:r>
            <a:r>
              <a:rPr lang="en-US" sz="2600" b="1" dirty="0" smtClean="0">
                <a:solidFill>
                  <a:srgbClr val="00B050"/>
                </a:solidFill>
              </a:rPr>
              <a:t>Elastic Compute Cloud (EC2)</a:t>
            </a:r>
            <a:r>
              <a:rPr lang="en-US" sz="2600" dirty="0" smtClean="0"/>
              <a:t> and another player in the field is </a:t>
            </a:r>
            <a:r>
              <a:rPr lang="en-US" sz="2600" b="1" dirty="0" err="1" smtClean="0">
                <a:solidFill>
                  <a:srgbClr val="00B050"/>
                </a:solidFill>
              </a:rPr>
              <a:t>GoGrid</a:t>
            </a:r>
            <a:r>
              <a:rPr lang="en-US" sz="2600" dirty="0" smtClean="0"/>
              <a:t>.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B91-A904-47F1-87D8-FBFE7424F24A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B050"/>
                </a:solidFill>
              </a:rPr>
              <a:t>Amazon EC2’s simple web service </a:t>
            </a:r>
            <a:r>
              <a:rPr lang="en-US" sz="2400" dirty="0" smtClean="0"/>
              <a:t>interface allows businesses to obtain and configure capacity with minimal friction.</a:t>
            </a:r>
          </a:p>
          <a:p>
            <a:r>
              <a:rPr lang="en-US" sz="2400" dirty="0" smtClean="0"/>
              <a:t>Amazon EC2 changes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economics of computing </a:t>
            </a:r>
            <a:r>
              <a:rPr lang="en-US" sz="2400" dirty="0" smtClean="0"/>
              <a:t>by allowing you to pay only for capacity that you actually use.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GoGrid</a:t>
            </a:r>
            <a:r>
              <a:rPr lang="en-US" sz="2400" dirty="0" smtClean="0"/>
              <a:t> is a service provider of Windows and Linux cloud-based server hosting, and offers 32-bit and 64-bit editions of Windows Server 2008 within its cloud computing infrastructure.</a:t>
            </a:r>
          </a:p>
          <a:p>
            <a:r>
              <a:rPr lang="en-US" sz="2400" b="1" u="sng" dirty="0" err="1" smtClean="0">
                <a:solidFill>
                  <a:srgbClr val="00B050"/>
                </a:solidFill>
              </a:rPr>
              <a:t>GoGrid</a:t>
            </a:r>
            <a:r>
              <a:rPr lang="en-US" sz="2400" dirty="0" smtClean="0"/>
              <a:t> becomes one of the first Infrastructure as a Service (</a:t>
            </a:r>
            <a:r>
              <a:rPr lang="en-US" sz="2400" dirty="0" err="1" smtClean="0"/>
              <a:t>IaaS</a:t>
            </a:r>
            <a:r>
              <a:rPr lang="en-US" sz="2400" dirty="0" smtClean="0"/>
              <a:t>) providers to offer Windows Server 2008 “in the cloud.”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45BC-5DCB-445E-86DA-424A8660F7B7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Some More on </a:t>
            </a:r>
            <a:r>
              <a:rPr lang="en-US" sz="3600" dirty="0" err="1" smtClean="0">
                <a:solidFill>
                  <a:srgbClr val="FF0000"/>
                </a:solidFill>
              </a:rPr>
              <a:t>IaaS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u="sng" dirty="0" err="1" smtClean="0">
                <a:solidFill>
                  <a:srgbClr val="00B050"/>
                </a:solidFill>
              </a:rPr>
              <a:t>IaaS</a:t>
            </a:r>
            <a:r>
              <a:rPr lang="en-US" sz="2400" b="1" u="sng" dirty="0" smtClean="0">
                <a:solidFill>
                  <a:srgbClr val="00B050"/>
                </a:solidFill>
              </a:rPr>
              <a:t> (infrastructure as a service) </a:t>
            </a:r>
            <a:r>
              <a:rPr lang="en-US" sz="2400" dirty="0" smtClean="0"/>
              <a:t>refers to the delivery of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computing capacity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infrastructure</a:t>
            </a:r>
            <a:r>
              <a:rPr lang="en-US" sz="2400" dirty="0" smtClean="0"/>
              <a:t>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service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is  also known as </a:t>
            </a:r>
            <a:r>
              <a:rPr lang="en-US" sz="2400" b="1" dirty="0" err="1" smtClean="0">
                <a:solidFill>
                  <a:srgbClr val="C00000"/>
                </a:solidFill>
              </a:rPr>
              <a:t>HaaS</a:t>
            </a:r>
            <a:r>
              <a:rPr lang="en-US" sz="2400" b="1" dirty="0" smtClean="0">
                <a:solidFill>
                  <a:srgbClr val="C00000"/>
                </a:solidFill>
              </a:rPr>
              <a:t> (hardware as a service), </a:t>
            </a:r>
            <a:r>
              <a:rPr lang="en-US" sz="2400" dirty="0" err="1" smtClean="0"/>
              <a:t>IaaS</a:t>
            </a:r>
            <a:r>
              <a:rPr lang="en-US" sz="2400" dirty="0" smtClean="0"/>
              <a:t> encompasses all of the physical computing resources that support delivery of applications as a service.</a:t>
            </a:r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IaaS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can be delivered via a public cloud, a private cloud, a community cloud or a hybrid cloud.</a:t>
            </a:r>
          </a:p>
          <a:p>
            <a:r>
              <a:rPr lang="en-US" sz="2400" dirty="0" smtClean="0"/>
              <a:t>The infrastructure that is delivered by </a:t>
            </a:r>
            <a:r>
              <a:rPr lang="en-US" sz="2400" dirty="0" err="1" smtClean="0"/>
              <a:t>IaaS</a:t>
            </a:r>
            <a:r>
              <a:rPr lang="en-US" sz="2400" dirty="0" smtClean="0"/>
              <a:t> resides on the </a:t>
            </a:r>
            <a:r>
              <a:rPr lang="en-US" sz="2400" b="1" dirty="0" smtClean="0">
                <a:solidFill>
                  <a:srgbClr val="002060"/>
                </a:solidFill>
              </a:rPr>
              <a:t>bottom layer of a cloud computing stack</a:t>
            </a:r>
            <a:r>
              <a:rPr lang="en-US" sz="2400" dirty="0" smtClean="0"/>
              <a:t>; with </a:t>
            </a:r>
            <a:r>
              <a:rPr lang="en-US" sz="2400" dirty="0" err="1" smtClean="0"/>
              <a:t>PaaS</a:t>
            </a:r>
            <a:r>
              <a:rPr lang="en-US" sz="2400" dirty="0" smtClean="0"/>
              <a:t> delivery occurring on </a:t>
            </a:r>
            <a:r>
              <a:rPr lang="en-US" sz="2400" b="1" dirty="0" smtClean="0">
                <a:solidFill>
                  <a:srgbClr val="002060"/>
                </a:solidFill>
              </a:rPr>
              <a:t>the middle layer </a:t>
            </a:r>
            <a:r>
              <a:rPr lang="en-US" sz="2400" dirty="0" smtClean="0"/>
              <a:t>and </a:t>
            </a:r>
            <a:r>
              <a:rPr lang="en-US" sz="2400" dirty="0" err="1" smtClean="0"/>
              <a:t>SaaS</a:t>
            </a:r>
            <a:r>
              <a:rPr lang="en-US" sz="2400" dirty="0" smtClean="0"/>
              <a:t> delivery occurring on </a:t>
            </a:r>
            <a:r>
              <a:rPr lang="en-US" sz="2400" b="1" dirty="0" smtClean="0"/>
              <a:t>the top layer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In many cases, </a:t>
            </a:r>
            <a:r>
              <a:rPr lang="en-US" sz="2400" dirty="0" err="1" smtClean="0"/>
              <a:t>IaaS</a:t>
            </a:r>
            <a:r>
              <a:rPr lang="en-US" sz="2400" dirty="0" smtClean="0"/>
              <a:t> is bundled together with </a:t>
            </a:r>
            <a:r>
              <a:rPr lang="en-US" sz="2400" dirty="0" err="1" smtClean="0"/>
              <a:t>PaaS</a:t>
            </a:r>
            <a:r>
              <a:rPr lang="en-US" sz="2400" dirty="0" smtClean="0"/>
              <a:t> and </a:t>
            </a:r>
            <a:r>
              <a:rPr lang="en-US" sz="2400" dirty="0" err="1" smtClean="0"/>
              <a:t>SaaS</a:t>
            </a:r>
            <a:r>
              <a:rPr lang="en-US" sz="2400" dirty="0" smtClean="0"/>
              <a:t> delivery –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as a complete cloud computing solution</a:t>
            </a:r>
            <a:r>
              <a:rPr lang="en-US" sz="2400" dirty="0" smtClean="0"/>
              <a:t>, as is the case with the hosted cloud services delivered by providers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B392-A576-479E-B616-F1E83A633A0E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Let’s discuss on Cloud Stack!!!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9088-A933-44D6-B9DC-83B3CE91B5B3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Introduction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nutshell, the existing Internet provides to us content in the forms of videos</a:t>
            </a:r>
            <a:r>
              <a:rPr lang="en-US" sz="2400" dirty="0" smtClean="0"/>
              <a:t>, emails </a:t>
            </a:r>
            <a:r>
              <a:rPr lang="en-US" sz="2400" dirty="0"/>
              <a:t>and information served up in web pages.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Cloud Computing, the </a:t>
            </a:r>
            <a:r>
              <a:rPr lang="en-US" sz="2400" dirty="0" smtClean="0"/>
              <a:t>next generation </a:t>
            </a:r>
            <a:r>
              <a:rPr lang="en-US" sz="2400" dirty="0"/>
              <a:t>of Internet will allow us to “buy” IT services from a web portal, </a:t>
            </a:r>
            <a:r>
              <a:rPr lang="en-US" sz="2400" dirty="0" smtClean="0"/>
              <a:t>drastic expanding </a:t>
            </a:r>
            <a:r>
              <a:rPr lang="en-US" sz="2400" dirty="0"/>
              <a:t>the types of merchandise available beyond those on e-commerce </a:t>
            </a:r>
            <a:r>
              <a:rPr lang="en-US" sz="2400" dirty="0" smtClean="0"/>
              <a:t>sites such </a:t>
            </a:r>
            <a:r>
              <a:rPr lang="en-US" sz="2400" dirty="0"/>
              <a:t>as eBay and </a:t>
            </a:r>
            <a:r>
              <a:rPr lang="en-US" sz="2400" dirty="0" err="1"/>
              <a:t>Taobao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F3B-BAC4-4054-92C6-00B9DF2C8476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10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F02-14DC-457C-AE2E-27223BE956F4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Infrastructure as a Service (</a:t>
            </a:r>
            <a:r>
              <a:rPr lang="en-US" sz="3600" dirty="0" err="1" smtClean="0">
                <a:solidFill>
                  <a:srgbClr val="FF0000"/>
                </a:solidFill>
              </a:rPr>
              <a:t>IaaS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the </a:t>
            </a:r>
            <a:r>
              <a:rPr lang="en-US" sz="2400" b="1" dirty="0">
                <a:solidFill>
                  <a:srgbClr val="00B050"/>
                </a:solidFill>
              </a:rPr>
              <a:t>lowest level </a:t>
            </a:r>
            <a:r>
              <a:rPr lang="en-US" sz="2400" dirty="0"/>
              <a:t>of the infrastructure closest to </a:t>
            </a:r>
            <a:r>
              <a:rPr lang="en-US" sz="2400" dirty="0" smtClean="0"/>
              <a:t>the hardware there are two </a:t>
            </a:r>
            <a:r>
              <a:rPr lang="en-US" sz="2400" dirty="0"/>
              <a:t>types of services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i="1" dirty="0">
                <a:solidFill>
                  <a:srgbClr val="7030A0"/>
                </a:solidFill>
              </a:rPr>
              <a:t>Physical </a:t>
            </a:r>
            <a:r>
              <a:rPr lang="en-US" sz="2400" i="1" dirty="0" smtClean="0">
                <a:solidFill>
                  <a:srgbClr val="7030A0"/>
                </a:solidFill>
              </a:rPr>
              <a:t>Resource Set </a:t>
            </a:r>
            <a:r>
              <a:rPr lang="en-US" sz="2400" i="1" dirty="0">
                <a:solidFill>
                  <a:srgbClr val="7030A0"/>
                </a:solidFill>
              </a:rPr>
              <a:t>(PRS) </a:t>
            </a:r>
            <a:r>
              <a:rPr lang="en-US" sz="2400" i="1" dirty="0"/>
              <a:t>and </a:t>
            </a:r>
            <a:r>
              <a:rPr lang="en-US" sz="2400" i="1" dirty="0">
                <a:solidFill>
                  <a:srgbClr val="7030A0"/>
                </a:solidFill>
              </a:rPr>
              <a:t>Virtual Resource Set (VRS) </a:t>
            </a:r>
            <a:r>
              <a:rPr lang="en-US" sz="2400" i="1" dirty="0"/>
              <a:t>services.</a:t>
            </a:r>
          </a:p>
          <a:p>
            <a:r>
              <a:rPr lang="en-US" sz="2400" dirty="0"/>
              <a:t>Both of these service types provide </a:t>
            </a:r>
            <a:r>
              <a:rPr lang="en-US" sz="2400" dirty="0" smtClean="0"/>
              <a:t>a management front-end API </a:t>
            </a:r>
            <a:r>
              <a:rPr lang="en-US" sz="2400" dirty="0"/>
              <a:t>for a set or pool of resources in order to allow </a:t>
            </a:r>
            <a:r>
              <a:rPr lang="en-US" sz="2400" dirty="0" smtClean="0"/>
              <a:t>higher level </a:t>
            </a:r>
            <a:r>
              <a:rPr lang="en-US" sz="2400" dirty="0"/>
              <a:t>services to automate setup and tear-down, </a:t>
            </a:r>
            <a:r>
              <a:rPr lang="en-US" sz="2400" dirty="0" smtClean="0"/>
              <a:t>demand based scalability</a:t>
            </a:r>
            <a:r>
              <a:rPr lang="en-US" sz="2400" dirty="0"/>
              <a:t>, fail-over and operating system hosting.</a:t>
            </a:r>
          </a:p>
          <a:p>
            <a:r>
              <a:rPr lang="en-US" sz="2400" dirty="0"/>
              <a:t>Primary functionality includes starting and stopping </a:t>
            </a:r>
            <a:r>
              <a:rPr lang="en-US" sz="2400" dirty="0" smtClean="0"/>
              <a:t>individual resources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OS imaging, network topology setup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and capacity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8D10-A742-4874-845C-75B3098DEB2E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PRS(Physical Resource Set) </a:t>
            </a:r>
            <a:r>
              <a:rPr lang="en-US" sz="2400" dirty="0"/>
              <a:t>layer implementation </a:t>
            </a:r>
            <a:r>
              <a:rPr lang="en-US" sz="2400" dirty="0" smtClean="0"/>
              <a:t>is hardware </a:t>
            </a:r>
            <a:r>
              <a:rPr lang="en-US" sz="2400" dirty="0"/>
              <a:t>dependent and therefore tied to a hardware vendor</a:t>
            </a:r>
            <a:r>
              <a:rPr lang="en-US" sz="2400" dirty="0" smtClean="0"/>
              <a:t>, whereas </a:t>
            </a:r>
            <a:r>
              <a:rPr lang="en-US" sz="2400" dirty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VRS(Virtual Resource Set) </a:t>
            </a:r>
            <a:r>
              <a:rPr lang="en-US" sz="2400" dirty="0"/>
              <a:t>layer can be built on vendor </a:t>
            </a:r>
            <a:r>
              <a:rPr lang="en-US" sz="2400" dirty="0" smtClean="0"/>
              <a:t>independent hypervisor </a:t>
            </a:r>
            <a:r>
              <a:rPr lang="en-US" sz="2400" dirty="0"/>
              <a:t>technology such as </a:t>
            </a:r>
            <a:r>
              <a:rPr lang="en-US" sz="2400" dirty="0" err="1"/>
              <a:t>Xen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dirty="0"/>
              <a:t>on </a:t>
            </a:r>
            <a:r>
              <a:rPr lang="en-US" sz="2400" dirty="0" smtClean="0"/>
              <a:t>top </a:t>
            </a:r>
            <a:r>
              <a:rPr lang="en-US" sz="2400" dirty="0"/>
              <a:t>of a PRS service to run in multi-vendor Clouds such as </a:t>
            </a:r>
            <a:r>
              <a:rPr lang="en-US" sz="2400" dirty="0" smtClean="0"/>
              <a:t>the Open </a:t>
            </a:r>
            <a:r>
              <a:rPr lang="en-US" sz="2400" dirty="0"/>
              <a:t>Cirrus </a:t>
            </a:r>
            <a:r>
              <a:rPr lang="en-US" sz="2400" dirty="0" smtClean="0"/>
              <a:t>test bed.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Examples of PRS services </a:t>
            </a:r>
            <a:r>
              <a:rPr lang="en-US" sz="2400" b="1" u="sng" dirty="0" smtClean="0">
                <a:solidFill>
                  <a:srgbClr val="0070C0"/>
                </a:solidFill>
              </a:rPr>
              <a:t>are as follows: </a:t>
            </a:r>
            <a:r>
              <a:rPr lang="en-US" sz="2400" b="1" u="sng" dirty="0" err="1" smtClean="0">
                <a:solidFill>
                  <a:srgbClr val="0070C0"/>
                </a:solidFill>
              </a:rPr>
              <a:t>Emulab</a:t>
            </a:r>
            <a:r>
              <a:rPr lang="en-US" sz="2400" b="1" u="sng" dirty="0" smtClean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and </a:t>
            </a:r>
            <a:r>
              <a:rPr lang="en-US" sz="2400" b="1" u="sng" dirty="0" err="1">
                <a:solidFill>
                  <a:srgbClr val="0070C0"/>
                </a:solidFill>
              </a:rPr>
              <a:t>iLO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 smtClean="0"/>
              <a:t>VRS </a:t>
            </a:r>
            <a:r>
              <a:rPr lang="en-US" sz="2400" dirty="0"/>
              <a:t>services </a:t>
            </a:r>
            <a:r>
              <a:rPr lang="en-US" sz="2400" dirty="0" smtClean="0"/>
              <a:t>are as follows Amazon EC2 , </a:t>
            </a:r>
            <a:r>
              <a:rPr lang="en-US" sz="2400" dirty="0"/>
              <a:t>Eucalyptus </a:t>
            </a:r>
            <a:r>
              <a:rPr lang="en-US" sz="2400" dirty="0" smtClean="0"/>
              <a:t>, </a:t>
            </a:r>
            <a:r>
              <a:rPr lang="en-US" sz="2400" dirty="0"/>
              <a:t>Tycoon </a:t>
            </a:r>
            <a:r>
              <a:rPr lang="en-US" sz="2400" dirty="0" smtClean="0"/>
              <a:t>, Nimbus, and </a:t>
            </a:r>
            <a:r>
              <a:rPr lang="en-US" sz="2400" dirty="0" err="1" smtClean="0"/>
              <a:t>OpenNebula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81CB-2F99-4D1B-92A1-2F2C0ADF83D5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One level higher up in the stack but still in </a:t>
            </a:r>
            <a:r>
              <a:rPr lang="en-US" sz="2400" dirty="0" smtClean="0"/>
              <a:t>the </a:t>
            </a:r>
            <a:r>
              <a:rPr lang="en-US" sz="2400" dirty="0" err="1" smtClean="0"/>
              <a:t>IaaS</a:t>
            </a:r>
            <a:r>
              <a:rPr lang="en-US" sz="2400" dirty="0" smtClean="0"/>
              <a:t> </a:t>
            </a:r>
            <a:r>
              <a:rPr lang="en-US" sz="2400" dirty="0"/>
              <a:t>category </a:t>
            </a:r>
            <a:r>
              <a:rPr lang="en-US" sz="2400" dirty="0" smtClean="0"/>
              <a:t>there are three </a:t>
            </a:r>
            <a:r>
              <a:rPr lang="en-US" sz="2400" dirty="0"/>
              <a:t>types of </a:t>
            </a:r>
            <a:r>
              <a:rPr lang="en-US" sz="2400" b="1" i="1" dirty="0">
                <a:solidFill>
                  <a:srgbClr val="0070C0"/>
                </a:solidFill>
              </a:rPr>
              <a:t>Basic </a:t>
            </a:r>
            <a:r>
              <a:rPr lang="en-US" sz="2400" b="1" i="1" dirty="0" smtClean="0">
                <a:solidFill>
                  <a:srgbClr val="0070C0"/>
                </a:solidFill>
              </a:rPr>
              <a:t>Infrastructure Services </a:t>
            </a:r>
            <a:r>
              <a:rPr lang="en-US" sz="2400" b="1" i="1" dirty="0">
                <a:solidFill>
                  <a:srgbClr val="0070C0"/>
                </a:solidFill>
              </a:rPr>
              <a:t>(BIS),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computational</a:t>
            </a:r>
            <a:r>
              <a:rPr lang="en-US" sz="2400" b="1" i="1" dirty="0">
                <a:solidFill>
                  <a:srgbClr val="0070C0"/>
                </a:solidFill>
              </a:rPr>
              <a:t>, </a:t>
            </a:r>
            <a:r>
              <a:rPr lang="en-US" sz="2400" b="1" i="1" dirty="0">
                <a:solidFill>
                  <a:srgbClr val="00B050"/>
                </a:solidFill>
              </a:rPr>
              <a:t>storage</a:t>
            </a:r>
            <a:r>
              <a:rPr lang="en-US" sz="2400" b="1" i="1" dirty="0">
                <a:solidFill>
                  <a:srgbClr val="0070C0"/>
                </a:solidFill>
              </a:rPr>
              <a:t>, and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network</a:t>
            </a:r>
            <a:r>
              <a:rPr lang="en-US" sz="2400" b="1" i="1" dirty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/>
              <a:t>Some examples are </a:t>
            </a:r>
            <a:r>
              <a:rPr lang="en-US" sz="2400" dirty="0" err="1"/>
              <a:t>MapReduce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(computational</a:t>
            </a:r>
            <a:r>
              <a:rPr lang="en-US" sz="2400" dirty="0" smtClean="0"/>
              <a:t>), </a:t>
            </a:r>
            <a:r>
              <a:rPr lang="en-US" sz="2400" dirty="0" err="1" smtClean="0"/>
              <a:t>GoogleFS</a:t>
            </a:r>
            <a:r>
              <a:rPr lang="en-US" sz="2400" dirty="0" smtClean="0"/>
              <a:t>  </a:t>
            </a:r>
            <a:r>
              <a:rPr lang="en-US" sz="2400" dirty="0"/>
              <a:t>(storage), and </a:t>
            </a:r>
            <a:r>
              <a:rPr lang="en-US" sz="2400" dirty="0" err="1"/>
              <a:t>OpenFlow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network).</a:t>
            </a:r>
          </a:p>
          <a:p>
            <a:r>
              <a:rPr lang="en-US" sz="2400" dirty="0"/>
              <a:t>As the highest level in the </a:t>
            </a:r>
            <a:r>
              <a:rPr lang="en-US" sz="2400" dirty="0" err="1"/>
              <a:t>IaaS</a:t>
            </a:r>
            <a:r>
              <a:rPr lang="en-US" sz="2400" dirty="0"/>
              <a:t> stack we </a:t>
            </a:r>
            <a:r>
              <a:rPr lang="en-US" sz="2400" dirty="0" smtClean="0"/>
              <a:t>can see </a:t>
            </a:r>
            <a:r>
              <a:rPr lang="en-US" sz="2400" i="1" dirty="0" smtClean="0"/>
              <a:t>Higher </a:t>
            </a:r>
            <a:r>
              <a:rPr lang="en-US" sz="2400" i="1" dirty="0"/>
              <a:t>Infrastructure Services (HIS</a:t>
            </a:r>
            <a:r>
              <a:rPr lang="en-US" sz="2400" i="1" dirty="0" smtClean="0"/>
              <a:t>).</a:t>
            </a:r>
          </a:p>
          <a:p>
            <a:r>
              <a:rPr lang="en-US" sz="2400" i="1" dirty="0" smtClean="0"/>
              <a:t> </a:t>
            </a:r>
            <a:r>
              <a:rPr lang="en-US" sz="2400" i="1" dirty="0"/>
              <a:t>Amazon’s </a:t>
            </a:r>
            <a:r>
              <a:rPr lang="en-US" sz="2400" i="1" dirty="0" smtClean="0"/>
              <a:t>Dynamo </a:t>
            </a:r>
            <a:r>
              <a:rPr lang="en-US" sz="2400" dirty="0" smtClean="0"/>
              <a:t>, </a:t>
            </a:r>
            <a:r>
              <a:rPr lang="en-US" sz="2400" dirty="0"/>
              <a:t>and Google’s </a:t>
            </a:r>
            <a:r>
              <a:rPr lang="en-US" sz="2400" dirty="0" err="1"/>
              <a:t>Bigtable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all fall into this </a:t>
            </a:r>
            <a:r>
              <a:rPr lang="en-US" sz="2400" dirty="0" smtClean="0"/>
              <a:t>category as </a:t>
            </a:r>
            <a:r>
              <a:rPr lang="en-US" sz="2400" dirty="0"/>
              <a:t>they are typically built on top of BIS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B61-1569-443A-9797-4ED525E18231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Platform as a Service (</a:t>
            </a:r>
            <a:r>
              <a:rPr lang="en-US" sz="3600" dirty="0" err="1" smtClean="0">
                <a:solidFill>
                  <a:srgbClr val="FF0000"/>
                </a:solidFill>
              </a:rPr>
              <a:t>PaaS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Moving up to the </a:t>
            </a:r>
            <a:r>
              <a:rPr lang="en-US" sz="2400" dirty="0" err="1"/>
              <a:t>PaaS</a:t>
            </a:r>
            <a:r>
              <a:rPr lang="en-US" sz="2400" dirty="0"/>
              <a:t> level of our integrated </a:t>
            </a:r>
            <a:r>
              <a:rPr lang="en-US" sz="2400" dirty="0" smtClean="0"/>
              <a:t>stack it categorizes  the </a:t>
            </a:r>
            <a:r>
              <a:rPr lang="en-US" sz="2400" dirty="0"/>
              <a:t>services into </a:t>
            </a:r>
            <a:r>
              <a:rPr lang="en-US" sz="2400" i="1" dirty="0">
                <a:solidFill>
                  <a:srgbClr val="7030A0"/>
                </a:solidFill>
              </a:rPr>
              <a:t>Programming </a:t>
            </a:r>
            <a:r>
              <a:rPr lang="en-US" sz="2400" i="1" dirty="0" smtClean="0">
                <a:solidFill>
                  <a:srgbClr val="7030A0"/>
                </a:solidFill>
              </a:rPr>
              <a:t>Environments </a:t>
            </a:r>
            <a:r>
              <a:rPr lang="en-US" sz="2400" dirty="0" smtClean="0"/>
              <a:t>and </a:t>
            </a:r>
            <a:r>
              <a:rPr lang="en-US" sz="2400" i="1" dirty="0">
                <a:solidFill>
                  <a:srgbClr val="7030A0"/>
                </a:solidFill>
              </a:rPr>
              <a:t>Execution Environments</a:t>
            </a:r>
            <a:r>
              <a:rPr lang="en-US" sz="2400" i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Example </a:t>
            </a:r>
            <a:r>
              <a:rPr lang="en-US" sz="2400" dirty="0"/>
              <a:t>of the </a:t>
            </a:r>
            <a:r>
              <a:rPr lang="en-US" sz="2400" dirty="0" smtClean="0"/>
              <a:t>former is </a:t>
            </a:r>
            <a:r>
              <a:rPr lang="en-US" sz="2400" dirty="0"/>
              <a:t>Sun’s project </a:t>
            </a:r>
            <a:r>
              <a:rPr lang="en-US" sz="2400" dirty="0" smtClean="0"/>
              <a:t>Caroline </a:t>
            </a:r>
            <a:r>
              <a:rPr lang="en-US" sz="2400" dirty="0"/>
              <a:t>and the </a:t>
            </a:r>
            <a:r>
              <a:rPr lang="en-US" sz="2400" dirty="0" err="1"/>
              <a:t>Django</a:t>
            </a:r>
            <a:r>
              <a:rPr lang="en-US" sz="2400" dirty="0"/>
              <a:t> </a:t>
            </a:r>
            <a:r>
              <a:rPr lang="en-US" sz="2400" dirty="0" smtClean="0"/>
              <a:t>framework , </a:t>
            </a:r>
            <a:r>
              <a:rPr lang="en-US" sz="2400" dirty="0"/>
              <a:t>and examples of the latter are Google’s App </a:t>
            </a:r>
            <a:r>
              <a:rPr lang="en-US" sz="2400" dirty="0" smtClean="0"/>
              <a:t>Engine , </a:t>
            </a:r>
            <a:r>
              <a:rPr lang="en-US" sz="2400" dirty="0" err="1"/>
              <a:t>Joyent’s</a:t>
            </a:r>
            <a:r>
              <a:rPr lang="en-US" sz="2400" dirty="0"/>
              <a:t> Reasonably Smart 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Microsoft’s Azure 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1A06-656F-4852-8A53-B93EB1D6DA7E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seen by these examples an </a:t>
            </a:r>
            <a:r>
              <a:rPr lang="en-US" sz="2400" dirty="0" smtClean="0"/>
              <a:t>Execution Environment </a:t>
            </a:r>
            <a:r>
              <a:rPr lang="en-US" sz="2400" dirty="0" err="1"/>
              <a:t>PaaS</a:t>
            </a:r>
            <a:r>
              <a:rPr lang="en-US" sz="2400" dirty="0"/>
              <a:t> typically also encompasses a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Programming Environment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PaaS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could potentially replace </a:t>
            </a:r>
            <a:r>
              <a:rPr lang="en-US" sz="2400" dirty="0" smtClean="0"/>
              <a:t>the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</a:t>
            </a:r>
            <a:r>
              <a:rPr lang="en-US" sz="2400" dirty="0"/>
              <a:t>framework in Google App Engine with </a:t>
            </a:r>
            <a:r>
              <a:rPr lang="en-US" sz="2400" dirty="0" smtClean="0"/>
              <a:t>our own Programming </a:t>
            </a:r>
            <a:r>
              <a:rPr lang="en-US" sz="2400" dirty="0"/>
              <a:t>Environment and Microsoft Azure offers </a:t>
            </a:r>
            <a:r>
              <a:rPr lang="en-US" sz="2400" dirty="0" smtClean="0"/>
              <a:t>a wide </a:t>
            </a:r>
            <a:r>
              <a:rPr lang="en-US" sz="2400" dirty="0"/>
              <a:t>range of alternative programming tools under </a:t>
            </a:r>
            <a:r>
              <a:rPr lang="en-US" sz="2400" dirty="0" smtClean="0"/>
              <a:t>the Azure </a:t>
            </a:r>
            <a:r>
              <a:rPr lang="en-US" sz="2400" dirty="0"/>
              <a:t>runtime umbrella.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decoupling between </a:t>
            </a:r>
            <a:r>
              <a:rPr lang="en-US" sz="2400" dirty="0" smtClean="0"/>
              <a:t>execution and </a:t>
            </a:r>
            <a:r>
              <a:rPr lang="en-US" sz="2400" dirty="0"/>
              <a:t>development environments is thus represented </a:t>
            </a:r>
            <a:r>
              <a:rPr lang="en-US" sz="2400" dirty="0" smtClean="0"/>
              <a:t>by having </a:t>
            </a:r>
            <a:r>
              <a:rPr lang="en-US" sz="2400" dirty="0"/>
              <a:t>two categories in </a:t>
            </a:r>
            <a:r>
              <a:rPr lang="en-US" sz="2400" dirty="0" smtClean="0"/>
              <a:t>stack </a:t>
            </a:r>
            <a:r>
              <a:rPr lang="en-US" sz="2400" dirty="0"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15F3-DD7A-4965-AA6D-20464B97EF4B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Software as a Service(</a:t>
            </a:r>
            <a:r>
              <a:rPr lang="en-US" sz="3600" dirty="0" err="1" smtClean="0">
                <a:solidFill>
                  <a:srgbClr val="FF0000"/>
                </a:solidFill>
              </a:rPr>
              <a:t>SaaS</a:t>
            </a:r>
            <a:r>
              <a:rPr lang="en-US" sz="3600" dirty="0" smtClean="0">
                <a:solidFill>
                  <a:srgbClr val="FF0000"/>
                </a:solidFill>
              </a:rPr>
              <a:t>)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All the applications that run on the Cloud and provide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 direct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service to the customer are located </a:t>
            </a:r>
            <a:r>
              <a:rPr lang="en-US" sz="2400" dirty="0"/>
              <a:t>in the </a:t>
            </a:r>
            <a:r>
              <a:rPr lang="en-US" sz="2400" b="1" dirty="0" err="1">
                <a:solidFill>
                  <a:srgbClr val="00B050"/>
                </a:solidFill>
              </a:rPr>
              <a:t>SaaS</a:t>
            </a:r>
            <a:r>
              <a:rPr lang="en-US" sz="2400" b="1" dirty="0">
                <a:solidFill>
                  <a:srgbClr val="00B050"/>
                </a:solidFill>
              </a:rPr>
              <a:t> layer</a:t>
            </a:r>
            <a:r>
              <a:rPr lang="en-US" sz="2400" dirty="0"/>
              <a:t>.</a:t>
            </a:r>
          </a:p>
          <a:p>
            <a:r>
              <a:rPr lang="en-US" sz="2400" dirty="0"/>
              <a:t>The application developers can either use the </a:t>
            </a:r>
            <a:r>
              <a:rPr lang="en-US" sz="2400" dirty="0" err="1"/>
              <a:t>PaaS</a:t>
            </a:r>
            <a:r>
              <a:rPr lang="en-US" sz="2400" dirty="0"/>
              <a:t> layer </a:t>
            </a:r>
            <a:r>
              <a:rPr lang="en-US" sz="2400" dirty="0" smtClean="0"/>
              <a:t>to develop </a:t>
            </a:r>
            <a:r>
              <a:rPr lang="en-US" sz="2400" dirty="0"/>
              <a:t>and run their </a:t>
            </a:r>
            <a:r>
              <a:rPr lang="en-US" sz="2400" dirty="0" smtClean="0"/>
              <a:t>applications </a:t>
            </a:r>
            <a:r>
              <a:rPr lang="en-US" sz="2400" dirty="0"/>
              <a:t>or directly use the </a:t>
            </a:r>
            <a:r>
              <a:rPr lang="en-US" sz="2400" dirty="0" err="1" smtClean="0"/>
              <a:t>IaaS</a:t>
            </a:r>
            <a:r>
              <a:rPr lang="en-US" sz="2400" dirty="0" smtClean="0"/>
              <a:t> infrastructure.</a:t>
            </a:r>
          </a:p>
          <a:p>
            <a:r>
              <a:rPr lang="en-US" sz="2400" dirty="0"/>
              <a:t>Here </a:t>
            </a:r>
            <a:r>
              <a:rPr lang="en-US" sz="2400" dirty="0" smtClean="0"/>
              <a:t>it distinguishes </a:t>
            </a:r>
            <a:r>
              <a:rPr lang="en-US" sz="2400" dirty="0"/>
              <a:t>between </a:t>
            </a:r>
            <a:r>
              <a:rPr lang="en-US" sz="2400" b="1" i="1" dirty="0">
                <a:solidFill>
                  <a:srgbClr val="C00000"/>
                </a:solidFill>
              </a:rPr>
              <a:t>Basic </a:t>
            </a:r>
            <a:r>
              <a:rPr lang="en-US" sz="2400" b="1" i="1" dirty="0" smtClean="0">
                <a:solidFill>
                  <a:srgbClr val="C00000"/>
                </a:solidFill>
              </a:rPr>
              <a:t>Application Services </a:t>
            </a:r>
            <a:r>
              <a:rPr lang="en-US" sz="2400" i="1" dirty="0"/>
              <a:t>and </a:t>
            </a:r>
            <a:r>
              <a:rPr lang="en-US" sz="2400" b="1" i="1" dirty="0">
                <a:solidFill>
                  <a:srgbClr val="C00000"/>
                </a:solidFill>
              </a:rPr>
              <a:t>Composite Application Services</a:t>
            </a:r>
            <a:r>
              <a:rPr lang="en-US" sz="2400" i="1" dirty="0"/>
              <a:t>. </a:t>
            </a:r>
            <a:endParaRPr lang="en-US" sz="2400" i="1" dirty="0" smtClean="0"/>
          </a:p>
          <a:p>
            <a:r>
              <a:rPr lang="en-US" sz="2400" i="1" dirty="0" smtClean="0"/>
              <a:t>Examples </a:t>
            </a:r>
            <a:r>
              <a:rPr lang="en-US" sz="2400" dirty="0" smtClean="0"/>
              <a:t>of </a:t>
            </a:r>
            <a:r>
              <a:rPr lang="en-US" sz="2400" i="1" dirty="0"/>
              <a:t>Basic Application Services are the </a:t>
            </a:r>
            <a:r>
              <a:rPr lang="en-US" sz="2400" i="1" dirty="0" err="1"/>
              <a:t>OpenId</a:t>
            </a:r>
            <a:r>
              <a:rPr lang="en-US" sz="2400" i="1" dirty="0"/>
              <a:t>  </a:t>
            </a:r>
            <a:r>
              <a:rPr lang="en-US" sz="2400" dirty="0"/>
              <a:t>and Google Maps </a:t>
            </a:r>
            <a:r>
              <a:rPr lang="en-US" sz="2400" dirty="0" smtClean="0"/>
              <a:t>services.</a:t>
            </a:r>
          </a:p>
          <a:p>
            <a:endParaRPr lang="en-US" sz="2400" i="1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3EFC-AD6E-413F-8504-7F0370E60AAE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</a:t>
            </a:r>
            <a:r>
              <a:rPr lang="en-US" sz="2400" i="1" dirty="0"/>
              <a:t>Composite </a:t>
            </a:r>
            <a:r>
              <a:rPr lang="en-US" sz="2400" i="1" dirty="0" smtClean="0"/>
              <a:t>Application Service </a:t>
            </a:r>
            <a:r>
              <a:rPr lang="en-US" sz="2400" i="1" dirty="0"/>
              <a:t>category we have the mash-up support </a:t>
            </a:r>
            <a:r>
              <a:rPr lang="en-US" sz="2400" i="1" dirty="0" smtClean="0"/>
              <a:t>systems </a:t>
            </a:r>
            <a:r>
              <a:rPr lang="en-US" sz="2400" dirty="0" smtClean="0"/>
              <a:t>with </a:t>
            </a:r>
            <a:r>
              <a:rPr lang="en-US" sz="2400" i="1" dirty="0" err="1"/>
              <a:t>Opensocial</a:t>
            </a:r>
            <a:r>
              <a:rPr lang="en-US" sz="2400" i="1" dirty="0"/>
              <a:t> as the prominent example </a:t>
            </a:r>
            <a:r>
              <a:rPr lang="en-US" sz="2400" i="1" dirty="0" smtClean="0"/>
              <a:t>allowing </a:t>
            </a:r>
            <a:r>
              <a:rPr lang="en-US" sz="2400" dirty="0" smtClean="0"/>
              <a:t>entire </a:t>
            </a:r>
            <a:r>
              <a:rPr lang="en-US" sz="2400" dirty="0"/>
              <a:t>social networks </a:t>
            </a:r>
            <a:r>
              <a:rPr lang="en-US" sz="2400" dirty="0" smtClean="0"/>
              <a:t>like MySpace </a:t>
            </a:r>
            <a:r>
              <a:rPr lang="en-US" sz="2400" dirty="0"/>
              <a:t>to be used as </a:t>
            </a:r>
            <a:r>
              <a:rPr lang="en-US" sz="2400" i="1" dirty="0"/>
              <a:t>Basic Services.</a:t>
            </a:r>
          </a:p>
          <a:p>
            <a:r>
              <a:rPr lang="en-US" sz="2400" dirty="0" smtClean="0"/>
              <a:t>It categorizes </a:t>
            </a:r>
            <a:r>
              <a:rPr lang="en-US" sz="2400" b="1" i="1" dirty="0">
                <a:solidFill>
                  <a:srgbClr val="C00000"/>
                </a:solidFill>
              </a:rPr>
              <a:t>Basic</a:t>
            </a:r>
            <a:r>
              <a:rPr lang="en-US" sz="2400" i="1" dirty="0"/>
              <a:t> and </a:t>
            </a:r>
            <a:r>
              <a:rPr lang="en-US" sz="2400" b="1" i="1" dirty="0">
                <a:solidFill>
                  <a:srgbClr val="00B050"/>
                </a:solidFill>
              </a:rPr>
              <a:t>Composite services </a:t>
            </a:r>
            <a:r>
              <a:rPr lang="en-US" sz="2400" i="1" dirty="0"/>
              <a:t>into </a:t>
            </a:r>
            <a:r>
              <a:rPr lang="en-US" sz="2400" i="1" dirty="0" smtClean="0"/>
              <a:t>Application Services</a:t>
            </a:r>
            <a:r>
              <a:rPr lang="en-US" sz="2400" i="1" dirty="0"/>
              <a:t>, which comprise the highest level </a:t>
            </a:r>
            <a:r>
              <a:rPr lang="en-US" sz="2400" i="1" dirty="0" smtClean="0"/>
              <a:t>building </a:t>
            </a:r>
            <a:r>
              <a:rPr lang="en-US" sz="2400" dirty="0" smtClean="0"/>
              <a:t>blocks </a:t>
            </a:r>
            <a:r>
              <a:rPr lang="en-US" sz="2400" dirty="0"/>
              <a:t>for end-user applications running in the Cloud</a:t>
            </a:r>
            <a:r>
              <a:rPr lang="en-US" sz="2400" dirty="0" smtClean="0"/>
              <a:t>, such </a:t>
            </a:r>
            <a:r>
              <a:rPr lang="en-US" sz="2400" dirty="0"/>
              <a:t>as Google Docs </a:t>
            </a:r>
            <a:r>
              <a:rPr lang="en-US" sz="2400" dirty="0" smtClean="0"/>
              <a:t>, </a:t>
            </a:r>
            <a:r>
              <a:rPr lang="en-US" sz="2400" dirty="0"/>
              <a:t>Microsoft’s Office Live </a:t>
            </a:r>
            <a:r>
              <a:rPr lang="en-US" sz="2400" dirty="0" smtClean="0"/>
              <a:t> and </a:t>
            </a:r>
            <a:r>
              <a:rPr lang="en-US" sz="2400" dirty="0" err="1" smtClean="0"/>
              <a:t>OpenSocial</a:t>
            </a:r>
            <a:r>
              <a:rPr lang="en-US" sz="2400" dirty="0" smtClean="0"/>
              <a:t> </a:t>
            </a:r>
            <a:r>
              <a:rPr lang="en-US" sz="2400" dirty="0"/>
              <a:t>mash-ups such as </a:t>
            </a:r>
            <a:r>
              <a:rPr lang="en-US" sz="2400" dirty="0" err="1"/>
              <a:t>Auciti’s</a:t>
            </a:r>
            <a:r>
              <a:rPr lang="en-US" sz="2400" dirty="0"/>
              <a:t> </a:t>
            </a:r>
            <a:r>
              <a:rPr lang="en-US" sz="2400" dirty="0" smtClean="0"/>
              <a:t>Hangout.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F3D-87E4-4E6B-A9B2-D0B6C620AF02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Human as a Service (</a:t>
            </a:r>
            <a:r>
              <a:rPr lang="en-US" sz="3600" dirty="0" err="1" smtClean="0">
                <a:solidFill>
                  <a:srgbClr val="FF0000"/>
                </a:solidFill>
              </a:rPr>
              <a:t>HaaS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services rely on </a:t>
            </a:r>
            <a:r>
              <a:rPr lang="en-US" sz="2400" b="1" dirty="0">
                <a:solidFill>
                  <a:srgbClr val="00B050"/>
                </a:solidFill>
              </a:rPr>
              <a:t>massive-scale aggregation </a:t>
            </a:r>
            <a:r>
              <a:rPr lang="en-US" sz="2400" dirty="0"/>
              <a:t>and </a:t>
            </a:r>
            <a:r>
              <a:rPr lang="en-US" sz="2400" dirty="0" smtClean="0"/>
              <a:t>extraction of </a:t>
            </a:r>
            <a:r>
              <a:rPr lang="en-US" sz="2400" dirty="0"/>
              <a:t>information from </a:t>
            </a:r>
            <a:r>
              <a:rPr lang="en-US" sz="2400" b="1" dirty="0">
                <a:solidFill>
                  <a:srgbClr val="7030A0"/>
                </a:solidFill>
              </a:rPr>
              <a:t>crowds of people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Each </a:t>
            </a:r>
            <a:r>
              <a:rPr lang="en-US" sz="2400" dirty="0" smtClean="0"/>
              <a:t>individual in </a:t>
            </a:r>
            <a:r>
              <a:rPr lang="en-US" sz="2400" dirty="0"/>
              <a:t>the crowd may use whatever technology or </a:t>
            </a:r>
            <a:r>
              <a:rPr lang="en-US" sz="2400" dirty="0" smtClean="0"/>
              <a:t>tools he </a:t>
            </a:r>
            <a:r>
              <a:rPr lang="en-US" sz="2400" dirty="0"/>
              <a:t>or she see fit to solve the task. </a:t>
            </a:r>
            <a:endParaRPr lang="en-US" sz="2400" dirty="0" smtClean="0"/>
          </a:p>
          <a:p>
            <a:r>
              <a:rPr lang="en-US" sz="2400" dirty="0" smtClean="0"/>
              <a:t>The top-most layer in the </a:t>
            </a:r>
            <a:r>
              <a:rPr lang="en-US" sz="2400" dirty="0"/>
              <a:t>stack </a:t>
            </a:r>
            <a:r>
              <a:rPr lang="en-US" sz="2400" dirty="0" smtClean="0"/>
              <a:t> is known as </a:t>
            </a:r>
            <a:r>
              <a:rPr lang="en-US" sz="2400" b="1" i="1" dirty="0" smtClean="0">
                <a:solidFill>
                  <a:srgbClr val="7030A0"/>
                </a:solidFill>
              </a:rPr>
              <a:t>Human </a:t>
            </a:r>
            <a:r>
              <a:rPr lang="en-US" sz="2400" b="1" i="1" dirty="0">
                <a:solidFill>
                  <a:srgbClr val="7030A0"/>
                </a:solidFill>
              </a:rPr>
              <a:t>as a Service (</a:t>
            </a:r>
            <a:r>
              <a:rPr lang="en-US" sz="2400" b="1" i="1" dirty="0" err="1">
                <a:solidFill>
                  <a:srgbClr val="7030A0"/>
                </a:solidFill>
              </a:rPr>
              <a:t>HuaaS</a:t>
            </a:r>
            <a:r>
              <a:rPr lang="en-US" sz="2400" b="1" i="1" dirty="0">
                <a:solidFill>
                  <a:srgbClr val="7030A0"/>
                </a:solidFill>
              </a:rPr>
              <a:t>).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057-F031-4AB2-A1ED-132BEC282C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10D6-02FA-4A8F-8713-233FFA586E44}" type="datetime1">
              <a:rPr lang="en-US" smtClean="0"/>
              <a:t>9/22/2013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would be able to rent from a virtual storefront </a:t>
            </a:r>
            <a:r>
              <a:rPr lang="en-US" sz="2400" dirty="0" smtClean="0"/>
              <a:t>the basic </a:t>
            </a:r>
            <a:r>
              <a:rPr lang="en-US" sz="2400" dirty="0"/>
              <a:t>necessities to build a virtual data center: </a:t>
            </a:r>
            <a:r>
              <a:rPr lang="en-US" sz="2400" dirty="0">
                <a:solidFill>
                  <a:srgbClr val="C00000"/>
                </a:solidFill>
              </a:rPr>
              <a:t>such as CPU, memory, storage,</a:t>
            </a:r>
            <a:r>
              <a:rPr lang="en-US" sz="2400" dirty="0"/>
              <a:t> </a:t>
            </a:r>
            <a:r>
              <a:rPr lang="en-US" sz="2400" dirty="0" smtClean="0"/>
              <a:t>and add </a:t>
            </a:r>
            <a:r>
              <a:rPr lang="en-US" sz="2400" dirty="0"/>
              <a:t>on top of that the middleware necessary: </a:t>
            </a:r>
            <a:r>
              <a:rPr lang="en-US" sz="2400" dirty="0">
                <a:solidFill>
                  <a:srgbClr val="C00000"/>
                </a:solidFill>
              </a:rPr>
              <a:t>web application servers, databases</a:t>
            </a:r>
            <a:r>
              <a:rPr lang="en-US" sz="2400" dirty="0" smtClean="0">
                <a:solidFill>
                  <a:srgbClr val="C00000"/>
                </a:solidFill>
              </a:rPr>
              <a:t>, enterprise </a:t>
            </a:r>
            <a:r>
              <a:rPr lang="en-US" sz="2400" dirty="0">
                <a:solidFill>
                  <a:srgbClr val="C00000"/>
                </a:solidFill>
              </a:rPr>
              <a:t>server bus</a:t>
            </a:r>
            <a:r>
              <a:rPr lang="en-US" sz="2400" dirty="0"/>
              <a:t>, etc. as the platform(s) to support the applications we </a:t>
            </a:r>
            <a:r>
              <a:rPr lang="en-US" sz="2400" dirty="0" smtClean="0"/>
              <a:t>would like </a:t>
            </a:r>
            <a:r>
              <a:rPr lang="en-US" sz="2400" dirty="0"/>
              <a:t>to either rent from an Independent Software Vendor (ISV) or develop ourselves.</a:t>
            </a:r>
          </a:p>
          <a:p>
            <a:r>
              <a:rPr lang="en-US" sz="2400" dirty="0"/>
              <a:t>Together this is what we call as “</a:t>
            </a:r>
            <a:r>
              <a:rPr lang="en-US" sz="2400" b="1" u="sng" dirty="0">
                <a:solidFill>
                  <a:srgbClr val="7030A0"/>
                </a:solidFill>
              </a:rPr>
              <a:t>IT as a Service</a:t>
            </a:r>
            <a:r>
              <a:rPr lang="en-US" sz="2400" dirty="0"/>
              <a:t>,” or </a:t>
            </a:r>
            <a:r>
              <a:rPr lang="en-US" sz="2400" dirty="0" err="1"/>
              <a:t>ITaaS</a:t>
            </a:r>
            <a:r>
              <a:rPr lang="en-US" sz="2400" dirty="0"/>
              <a:t>, bundled to us the </a:t>
            </a:r>
            <a:r>
              <a:rPr lang="en-US" sz="2400" dirty="0" smtClean="0"/>
              <a:t>end </a:t>
            </a:r>
            <a:r>
              <a:rPr lang="pt-BR" sz="2400" dirty="0" smtClean="0"/>
              <a:t>users </a:t>
            </a:r>
            <a:r>
              <a:rPr lang="pt-BR" sz="2400" dirty="0"/>
              <a:t>as a virtual data center.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40B2-9683-4262-AF91-50617D4C99AA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Within </a:t>
            </a:r>
            <a:r>
              <a:rPr lang="en-US" sz="2400" dirty="0" err="1"/>
              <a:t>ITaaS</a:t>
            </a:r>
            <a:r>
              <a:rPr lang="en-US" sz="2400" dirty="0"/>
              <a:t>, there are three layers starting with </a:t>
            </a:r>
            <a:r>
              <a:rPr lang="en-US" sz="2400" u="sng" dirty="0">
                <a:solidFill>
                  <a:srgbClr val="C00000"/>
                </a:solidFill>
              </a:rPr>
              <a:t>Infrastructure as a Service</a:t>
            </a:r>
            <a:r>
              <a:rPr lang="en-US" sz="2400" dirty="0"/>
              <a:t>, </a:t>
            </a:r>
            <a:r>
              <a:rPr lang="en-US" sz="2400" dirty="0" smtClean="0"/>
              <a:t>or </a:t>
            </a:r>
            <a:r>
              <a:rPr lang="en-US" sz="2400" u="sng" dirty="0" err="1" smtClean="0">
                <a:solidFill>
                  <a:srgbClr val="C00000"/>
                </a:solidFill>
              </a:rPr>
              <a:t>IaaS</a:t>
            </a:r>
            <a:r>
              <a:rPr lang="en-US" sz="2400" dirty="0"/>
              <a:t>, comprised of the physical assets we can see and </a:t>
            </a:r>
            <a:r>
              <a:rPr lang="en-US" sz="2400" dirty="0" smtClean="0"/>
              <a:t>touch</a:t>
            </a:r>
            <a:r>
              <a:rPr lang="en-US" sz="2400" dirty="0"/>
              <a:t>: servers, storage, </a:t>
            </a:r>
            <a:r>
              <a:rPr lang="en-US" sz="2400" dirty="0" smtClean="0"/>
              <a:t>and networking </a:t>
            </a:r>
            <a:r>
              <a:rPr lang="en-US" sz="2400" dirty="0"/>
              <a:t>switches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the </a:t>
            </a:r>
            <a:r>
              <a:rPr lang="en-US" sz="2400" dirty="0" err="1"/>
              <a:t>IaaS</a:t>
            </a:r>
            <a:r>
              <a:rPr lang="en-US" sz="2400" dirty="0"/>
              <a:t> level, what cloud computing service provider </a:t>
            </a:r>
            <a:r>
              <a:rPr lang="en-US" sz="2400" dirty="0" smtClean="0"/>
              <a:t>can offer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C00000"/>
                </a:solidFill>
              </a:rPr>
              <a:t>basic computing and storage capability</a:t>
            </a:r>
            <a:r>
              <a:rPr lang="en-US" sz="2400" dirty="0"/>
              <a:t>, such as the cloud computing </a:t>
            </a:r>
            <a:r>
              <a:rPr lang="en-US" sz="2400" dirty="0" smtClean="0"/>
              <a:t>center founded </a:t>
            </a:r>
            <a:r>
              <a:rPr lang="en-US" sz="2400" dirty="0"/>
              <a:t>by IBM in Wuxi Software Park and Amazon EC2. </a:t>
            </a:r>
            <a:endParaRPr lang="en-US" sz="2400" dirty="0" smtClean="0"/>
          </a:p>
          <a:p>
            <a:r>
              <a:rPr lang="en-US" sz="2400" dirty="0" smtClean="0"/>
              <a:t>Taking computing power </a:t>
            </a:r>
            <a:r>
              <a:rPr lang="en-US" sz="2400" dirty="0"/>
              <a:t>provision as an example, the basic unit provided is the server, including CPU</a:t>
            </a:r>
            <a:r>
              <a:rPr lang="en-US" sz="2400" dirty="0" smtClean="0"/>
              <a:t>, memory</a:t>
            </a:r>
            <a:r>
              <a:rPr lang="en-US" sz="2400" dirty="0"/>
              <a:t>, storage, operating system and system monitoring software.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2409-28A1-49B3-B182-7767ED8E3B48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the </a:t>
            </a:r>
            <a:r>
              <a:rPr lang="en-US" sz="2400" u="sng" dirty="0" err="1" smtClean="0">
                <a:solidFill>
                  <a:srgbClr val="C00000"/>
                </a:solidFill>
              </a:rPr>
              <a:t>PaaS</a:t>
            </a:r>
            <a:r>
              <a:rPr lang="en-US" sz="2400" u="sng" dirty="0" smtClean="0">
                <a:solidFill>
                  <a:srgbClr val="C00000"/>
                </a:solidFill>
              </a:rPr>
              <a:t> level</a:t>
            </a:r>
            <a:r>
              <a:rPr lang="en-US" sz="2400" dirty="0"/>
              <a:t>, what the service providers offer is packaged </a:t>
            </a:r>
            <a:r>
              <a:rPr lang="en-US" sz="2400" u="sng" dirty="0">
                <a:solidFill>
                  <a:srgbClr val="002060"/>
                </a:solidFill>
              </a:rPr>
              <a:t>IT capability</a:t>
            </a:r>
            <a:r>
              <a:rPr lang="en-US" sz="2400" dirty="0"/>
              <a:t>, or </a:t>
            </a:r>
            <a:r>
              <a:rPr lang="en-US" sz="2400" u="sng" dirty="0">
                <a:solidFill>
                  <a:srgbClr val="002060"/>
                </a:solidFill>
              </a:rPr>
              <a:t>some </a:t>
            </a:r>
            <a:r>
              <a:rPr lang="en-US" sz="2400" u="sng" dirty="0" smtClean="0">
                <a:solidFill>
                  <a:srgbClr val="002060"/>
                </a:solidFill>
              </a:rPr>
              <a:t>logical resources</a:t>
            </a:r>
            <a:r>
              <a:rPr lang="en-US" sz="2400" u="sng" dirty="0">
                <a:solidFill>
                  <a:srgbClr val="002060"/>
                </a:solidFill>
              </a:rPr>
              <a:t>, such as databases, file systems, and application operating environment</a:t>
            </a:r>
            <a:r>
              <a:rPr lang="en-US" sz="2400" dirty="0"/>
              <a:t>.</a:t>
            </a:r>
          </a:p>
          <a:p>
            <a:r>
              <a:rPr lang="en-US" sz="2400" dirty="0"/>
              <a:t>Currently, actual cases in the industry include Rational Developer Cloud of IBM</a:t>
            </a:r>
            <a:r>
              <a:rPr lang="en-US" sz="2400" dirty="0" smtClean="0"/>
              <a:t>, Azure </a:t>
            </a:r>
            <a:r>
              <a:rPr lang="en-US" sz="2400" dirty="0"/>
              <a:t>of Microsoft and </a:t>
            </a:r>
            <a:r>
              <a:rPr lang="en-US" sz="2400" dirty="0" err="1"/>
              <a:t>AppEngine</a:t>
            </a:r>
            <a:r>
              <a:rPr lang="en-US" sz="2400" dirty="0"/>
              <a:t> of Google. At this level, </a:t>
            </a:r>
            <a:r>
              <a:rPr lang="en-US" sz="2400" dirty="0" smtClean="0"/>
              <a:t>core </a:t>
            </a:r>
            <a:r>
              <a:rPr lang="en-US" sz="2400" dirty="0" smtClean="0"/>
              <a:t>technologies are </a:t>
            </a:r>
            <a:r>
              <a:rPr lang="en-US" sz="2400" dirty="0"/>
              <a:t>involved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first </a:t>
            </a:r>
            <a:r>
              <a:rPr lang="en-US" sz="2400" dirty="0" smtClean="0"/>
              <a:t> core technology is software </a:t>
            </a:r>
            <a:r>
              <a:rPr lang="en-US" sz="2400" dirty="0"/>
              <a:t>development, testing and running based </a:t>
            </a:r>
            <a:r>
              <a:rPr lang="en-US" sz="2400" dirty="0" smtClean="0"/>
              <a:t>on cloud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434C-A2CA-4172-91D1-65F8C1751D19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PaaS</a:t>
            </a:r>
            <a:r>
              <a:rPr lang="en-US" sz="2400" dirty="0"/>
              <a:t> service is software developer-oriented. It used to be a huge </a:t>
            </a:r>
            <a:r>
              <a:rPr lang="en-US" sz="2400" dirty="0" smtClean="0"/>
              <a:t>difficulty for </a:t>
            </a:r>
            <a:r>
              <a:rPr lang="en-US" sz="2400" dirty="0"/>
              <a:t>developers to write programs via network in a distributed computing environment</a:t>
            </a:r>
            <a:r>
              <a:rPr lang="en-US" sz="2400" dirty="0" smtClean="0"/>
              <a:t>, and </a:t>
            </a:r>
            <a:r>
              <a:rPr lang="en-US" sz="2400" dirty="0"/>
              <a:t>now due to the </a:t>
            </a:r>
            <a:r>
              <a:rPr lang="en-US" sz="2400" b="1" u="sng" dirty="0">
                <a:solidFill>
                  <a:srgbClr val="002060"/>
                </a:solidFill>
              </a:rPr>
              <a:t>improvement of network bandwidth</a:t>
            </a:r>
            <a:r>
              <a:rPr lang="en-US" sz="2400" dirty="0"/>
              <a:t>, two technologies </a:t>
            </a:r>
            <a:r>
              <a:rPr lang="en-US" sz="2400" dirty="0" smtClean="0"/>
              <a:t>can solve </a:t>
            </a:r>
            <a:r>
              <a:rPr lang="en-US" sz="2400" dirty="0"/>
              <a:t>this problem: </a:t>
            </a:r>
            <a:r>
              <a:rPr lang="en-US" sz="2400" u="sng" dirty="0">
                <a:solidFill>
                  <a:srgbClr val="C00000"/>
                </a:solidFill>
              </a:rPr>
              <a:t>the first is online development tools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Developers </a:t>
            </a:r>
            <a:r>
              <a:rPr lang="en-US" sz="2400" dirty="0"/>
              <a:t>can </a:t>
            </a:r>
            <a:r>
              <a:rPr lang="en-US" sz="2400" dirty="0" smtClean="0"/>
              <a:t>directly complete </a:t>
            </a:r>
            <a:r>
              <a:rPr lang="en-US" sz="2400" u="sng" dirty="0">
                <a:solidFill>
                  <a:srgbClr val="C00000"/>
                </a:solidFill>
              </a:rPr>
              <a:t>remote development </a:t>
            </a:r>
            <a:r>
              <a:rPr lang="en-US" sz="2400" dirty="0"/>
              <a:t>and application through browser and remote </a:t>
            </a:r>
            <a:r>
              <a:rPr lang="en-US" sz="2400" dirty="0" smtClean="0"/>
              <a:t>console (</a:t>
            </a:r>
            <a:r>
              <a:rPr lang="en-US" sz="2400" dirty="0"/>
              <a:t>development tools run in the console) technologies without local installation </a:t>
            </a:r>
            <a:r>
              <a:rPr lang="en-US" sz="2400" dirty="0" smtClean="0"/>
              <a:t>of development </a:t>
            </a:r>
            <a:r>
              <a:rPr lang="en-US" sz="2400" dirty="0"/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D09-ED21-43C7-8326-F93F5850D035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u="sng" dirty="0">
                <a:solidFill>
                  <a:srgbClr val="C00000"/>
                </a:solidFill>
              </a:rPr>
              <a:t>Another is integration technology of local development </a:t>
            </a:r>
            <a:r>
              <a:rPr lang="en-US" sz="2600" u="sng" dirty="0" smtClean="0">
                <a:solidFill>
                  <a:srgbClr val="C00000"/>
                </a:solidFill>
              </a:rPr>
              <a:t>tools </a:t>
            </a:r>
            <a:r>
              <a:rPr lang="en-US" sz="2600" dirty="0" smtClean="0"/>
              <a:t>and </a:t>
            </a:r>
            <a:r>
              <a:rPr lang="en-US" sz="2600" u="sng" dirty="0">
                <a:solidFill>
                  <a:srgbClr val="7030A0"/>
                </a:solidFill>
              </a:rPr>
              <a:t>cloud computing</a:t>
            </a:r>
            <a:r>
              <a:rPr lang="en-US" sz="2600" dirty="0"/>
              <a:t>, which means to deploy the developed application </a:t>
            </a:r>
            <a:r>
              <a:rPr lang="en-US" sz="2600" dirty="0" smtClean="0"/>
              <a:t>directly into </a:t>
            </a:r>
            <a:r>
              <a:rPr lang="en-US" sz="2600" dirty="0"/>
              <a:t>cloud computing environment through local development tools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The </a:t>
            </a:r>
            <a:r>
              <a:rPr lang="en-US" sz="2600" b="1" u="sng" dirty="0" smtClean="0">
                <a:solidFill>
                  <a:srgbClr val="7030A0"/>
                </a:solidFill>
              </a:rPr>
              <a:t>second core </a:t>
            </a:r>
            <a:r>
              <a:rPr lang="en-US" sz="2600" b="1" u="sng" dirty="0">
                <a:solidFill>
                  <a:srgbClr val="7030A0"/>
                </a:solidFill>
              </a:rPr>
              <a:t>technology </a:t>
            </a:r>
            <a:r>
              <a:rPr lang="en-US" sz="2600" dirty="0"/>
              <a:t>is large-scale distributed application operating environment</a:t>
            </a:r>
            <a:r>
              <a:rPr lang="en-US" sz="2600" dirty="0" smtClean="0"/>
              <a:t>.  It refers </a:t>
            </a:r>
            <a:r>
              <a:rPr lang="en-US" sz="2600" dirty="0"/>
              <a:t>to scalable application middleware, database and file system built with </a:t>
            </a:r>
            <a:r>
              <a:rPr lang="en-US" sz="2600" dirty="0" smtClean="0"/>
              <a:t>a large </a:t>
            </a:r>
            <a:r>
              <a:rPr lang="en-US" sz="2600" dirty="0"/>
              <a:t>amount of servers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This application operating environment enables </a:t>
            </a:r>
            <a:r>
              <a:rPr lang="en-US" sz="2600" dirty="0" smtClean="0"/>
              <a:t>application to </a:t>
            </a:r>
            <a:r>
              <a:rPr lang="en-US" sz="2600" dirty="0"/>
              <a:t>make full use of </a:t>
            </a:r>
            <a:r>
              <a:rPr lang="en-US" sz="2600" dirty="0" smtClean="0"/>
              <a:t>plentiful </a:t>
            </a:r>
            <a:r>
              <a:rPr lang="en-US" sz="2600" dirty="0"/>
              <a:t>computing and storage resource in </a:t>
            </a:r>
            <a:r>
              <a:rPr lang="en-US" sz="2600" dirty="0" smtClean="0"/>
              <a:t>cloud computing </a:t>
            </a:r>
            <a:r>
              <a:rPr lang="en-US" sz="2600" dirty="0"/>
              <a:t>center to achieve full extension, go beyond the resource limitation </a:t>
            </a:r>
            <a:r>
              <a:rPr lang="en-US" sz="2600" dirty="0" smtClean="0"/>
              <a:t>of single </a:t>
            </a:r>
            <a:r>
              <a:rPr lang="en-US" sz="2600" dirty="0"/>
              <a:t>physical hardware, and meet the access requirements of millions of </a:t>
            </a:r>
            <a:r>
              <a:rPr lang="en-US" sz="2600" dirty="0" smtClean="0"/>
              <a:t>Internet users</a:t>
            </a:r>
            <a:r>
              <a:rPr lang="en-US" sz="2600" dirty="0"/>
              <a:t>.</a:t>
            </a:r>
            <a:endParaRPr lang="en-US" sz="26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86C0-C457-49BD-8071-6CF813CFAEBE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top of the </a:t>
            </a:r>
            <a:r>
              <a:rPr lang="en-US" sz="2400" dirty="0" err="1"/>
              <a:t>ITaaS</a:t>
            </a:r>
            <a:r>
              <a:rPr lang="en-US" sz="2400" dirty="0"/>
              <a:t> is what most non-IT users will see and consume: </a:t>
            </a:r>
            <a:r>
              <a:rPr lang="en-US" sz="2400" b="1" u="sng" dirty="0" smtClean="0">
                <a:solidFill>
                  <a:srgbClr val="C00000"/>
                </a:solidFill>
              </a:rPr>
              <a:t>Software as </a:t>
            </a:r>
            <a:r>
              <a:rPr lang="en-US" sz="2400" b="1" u="sng" dirty="0">
                <a:solidFill>
                  <a:srgbClr val="C00000"/>
                </a:solidFill>
              </a:rPr>
              <a:t>a Service (</a:t>
            </a:r>
            <a:r>
              <a:rPr lang="en-US" sz="2400" b="1" u="sng" dirty="0" err="1">
                <a:solidFill>
                  <a:srgbClr val="C00000"/>
                </a:solidFill>
              </a:rPr>
              <a:t>SaaS</a:t>
            </a:r>
            <a:r>
              <a:rPr lang="en-US" sz="2400" b="1" u="sng" dirty="0" smtClean="0">
                <a:solidFill>
                  <a:srgbClr val="C00000"/>
                </a:solidFill>
              </a:rPr>
              <a:t>).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the </a:t>
            </a:r>
            <a:r>
              <a:rPr lang="en-US" sz="2400" dirty="0" err="1"/>
              <a:t>SaaS</a:t>
            </a:r>
            <a:r>
              <a:rPr lang="en-US" sz="2400" dirty="0"/>
              <a:t> level, service providers offer consumer or </a:t>
            </a:r>
            <a:r>
              <a:rPr lang="en-US" sz="2400" dirty="0" smtClean="0"/>
              <a:t>industrial applications </a:t>
            </a:r>
            <a:r>
              <a:rPr lang="en-US" sz="2400" dirty="0"/>
              <a:t>directly to individual users and enterprise users. </a:t>
            </a:r>
            <a:endParaRPr lang="en-US" sz="2400" dirty="0" smtClean="0"/>
          </a:p>
          <a:p>
            <a:r>
              <a:rPr lang="en-US" sz="2400" dirty="0" smtClean="0"/>
              <a:t>At </a:t>
            </a:r>
            <a:r>
              <a:rPr lang="en-US" sz="2400" dirty="0"/>
              <a:t>this level, </a:t>
            </a:r>
            <a:r>
              <a:rPr lang="en-US" sz="2400" dirty="0" smtClean="0"/>
              <a:t>the following </a:t>
            </a:r>
            <a:r>
              <a:rPr lang="en-US" sz="2400" dirty="0"/>
              <a:t>technologies are involved: Web 2.0, </a:t>
            </a:r>
            <a:r>
              <a:rPr lang="en-US" sz="2400" dirty="0" err="1"/>
              <a:t>Mashup</a:t>
            </a:r>
            <a:r>
              <a:rPr lang="en-US" sz="2400" dirty="0"/>
              <a:t>, SOA and multi-tenancy.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0CE-0DFA-4BEF-AC50-C24CCC832F40}" type="datetime1">
              <a:rPr lang="en-US" smtClean="0"/>
              <a:t>9/22/2013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53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796F-01E8-454F-B0E9-6D5265A0EBE8}" type="datetime1">
              <a:rPr lang="en-US" smtClean="0"/>
              <a:t>9/22/2013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D6F3-AF91-4189-B1FB-009ED59207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2025</Words>
  <Application>Microsoft Office PowerPoint</Application>
  <PresentationFormat>On-screen Show (4:3)</PresentationFormat>
  <Paragraphs>161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Cloud Service Delivery Model </vt:lpstr>
      <vt:lpstr>Introduction</vt:lpstr>
      <vt:lpstr>Continue…</vt:lpstr>
      <vt:lpstr>Continue…</vt:lpstr>
      <vt:lpstr>Continue…</vt:lpstr>
      <vt:lpstr>Continue…</vt:lpstr>
      <vt:lpstr>Continue…</vt:lpstr>
      <vt:lpstr>Continue…</vt:lpstr>
      <vt:lpstr>Slide 9</vt:lpstr>
      <vt:lpstr>Continue…</vt:lpstr>
      <vt:lpstr>Services in Cloud[Service Delivery Model]</vt:lpstr>
      <vt:lpstr>Continue…</vt:lpstr>
      <vt:lpstr>Some more on SaaS</vt:lpstr>
      <vt:lpstr>Continue…</vt:lpstr>
      <vt:lpstr>Some more on PaaS…</vt:lpstr>
      <vt:lpstr>Continue…</vt:lpstr>
      <vt:lpstr>Continue…</vt:lpstr>
      <vt:lpstr>Some More on IaaS</vt:lpstr>
      <vt:lpstr>Let’s discuss on Cloud Stack!!!</vt:lpstr>
      <vt:lpstr>Slide 20</vt:lpstr>
      <vt:lpstr>Infrastructure as a Service (IaaS)</vt:lpstr>
      <vt:lpstr>Continue…</vt:lpstr>
      <vt:lpstr>Continue…</vt:lpstr>
      <vt:lpstr>Platform as a Service (PaaS)</vt:lpstr>
      <vt:lpstr>Continue…</vt:lpstr>
      <vt:lpstr>Software as a Service(SaaS) </vt:lpstr>
      <vt:lpstr>Continue…</vt:lpstr>
      <vt:lpstr>Human as a Service (HaaS)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 Delivery Model </dc:title>
  <dc:creator>HP</dc:creator>
  <cp:lastModifiedBy>HP</cp:lastModifiedBy>
  <cp:revision>34</cp:revision>
  <dcterms:created xsi:type="dcterms:W3CDTF">2013-09-01T07:20:52Z</dcterms:created>
  <dcterms:modified xsi:type="dcterms:W3CDTF">2013-09-22T03:32:06Z</dcterms:modified>
</cp:coreProperties>
</file>