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02" r:id="rId2"/>
    <p:sldId id="257" r:id="rId3"/>
    <p:sldId id="303" r:id="rId4"/>
    <p:sldId id="304" r:id="rId5"/>
    <p:sldId id="305" r:id="rId6"/>
    <p:sldId id="306" r:id="rId7"/>
    <p:sldId id="307" r:id="rId8"/>
    <p:sldId id="308" r:id="rId9"/>
    <p:sldId id="258" r:id="rId10"/>
    <p:sldId id="259" r:id="rId11"/>
    <p:sldId id="260" r:id="rId12"/>
    <p:sldId id="261" r:id="rId13"/>
    <p:sldId id="300" r:id="rId14"/>
    <p:sldId id="301" r:id="rId15"/>
    <p:sldId id="262" r:id="rId16"/>
    <p:sldId id="311" r:id="rId17"/>
    <p:sldId id="263" r:id="rId18"/>
    <p:sldId id="312" r:id="rId19"/>
    <p:sldId id="264" r:id="rId20"/>
    <p:sldId id="265" r:id="rId21"/>
    <p:sldId id="299" r:id="rId22"/>
    <p:sldId id="266" r:id="rId23"/>
    <p:sldId id="267" r:id="rId24"/>
    <p:sldId id="268" r:id="rId25"/>
    <p:sldId id="269" r:id="rId26"/>
    <p:sldId id="270" r:id="rId27"/>
    <p:sldId id="309" r:id="rId28"/>
    <p:sldId id="271" r:id="rId29"/>
    <p:sldId id="272" r:id="rId30"/>
    <p:sldId id="273" r:id="rId31"/>
    <p:sldId id="315" r:id="rId32"/>
    <p:sldId id="316" r:id="rId33"/>
    <p:sldId id="317" r:id="rId34"/>
    <p:sldId id="274" r:id="rId35"/>
    <p:sldId id="275" r:id="rId36"/>
    <p:sldId id="276" r:id="rId37"/>
    <p:sldId id="277" r:id="rId38"/>
    <p:sldId id="278" r:id="rId39"/>
    <p:sldId id="279" r:id="rId40"/>
    <p:sldId id="280" r:id="rId41"/>
    <p:sldId id="281" r:id="rId42"/>
    <p:sldId id="282" r:id="rId43"/>
    <p:sldId id="283" r:id="rId44"/>
    <p:sldId id="314" r:id="rId45"/>
    <p:sldId id="31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77D4C-41D2-46B8-85DD-51D4C88E2ED2}" type="datetimeFigureOut">
              <a:rPr lang="en-US" smtClean="0"/>
              <a:pPr/>
              <a:t>9/17/2013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4B0F9-CDB9-45BB-B3A7-EACE45C671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43000" y="685800"/>
            <a:ext cx="4573588" cy="3429000"/>
          </a:xfrm>
          <a:ln/>
        </p:spPr>
      </p:sp>
      <p:sp>
        <p:nvSpPr>
          <p:cNvPr id="182275" name="Rectangle 3"/>
          <p:cNvSpPr>
            <a:spLocks noGrp="1" noChangeArrowheads="1"/>
          </p:cNvSpPr>
          <p:nvPr>
            <p:ph type="body" idx="1"/>
          </p:nvPr>
        </p:nvSpPr>
        <p:spPr>
          <a:xfrm>
            <a:off x="685800" y="4343992"/>
            <a:ext cx="5486400" cy="4113616"/>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a:lstStyle/>
          <a:p>
            <a:fld id="{13EA8552-2CEB-49D9-9142-0AE7ADA5C398}" type="slidenum">
              <a:rPr lang="en-US"/>
              <a:pPr/>
              <a:t>54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a:lstStyle/>
          <a:p>
            <a:fld id="{02C89140-BE09-4A67-9481-D47E2862A6BE}" type="slidenum">
              <a:rPr lang="en-US"/>
              <a:pPr/>
              <a:t>55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a:lstStyle/>
          <a:p>
            <a:fld id="{1503DE45-0707-4314-A987-8A4956DD6268}" type="slidenum">
              <a:rPr lang="en-US"/>
              <a:pPr/>
              <a:t>56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a:lstStyle/>
          <a:p>
            <a:fld id="{AE2311B6-B731-499C-9D34-0439E665356B}" type="slidenum">
              <a:rPr lang="en-US"/>
              <a:pPr/>
              <a:t>57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a:lstStyle/>
          <a:p>
            <a:fld id="{F23E6DC3-3762-4F26-A742-6CC9D4371A93}" type="slidenum">
              <a:rPr lang="en-US"/>
              <a:pPr/>
              <a:t>58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a:lstStyle/>
          <a:p>
            <a:fld id="{4848B540-6710-4CA5-94BE-3D5D0BB75D70}" type="slidenum">
              <a:rPr lang="en-US"/>
              <a:pPr/>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43000" y="685800"/>
            <a:ext cx="4573588" cy="3429000"/>
          </a:xfrm>
          <a:ln/>
        </p:spPr>
      </p:sp>
      <p:sp>
        <p:nvSpPr>
          <p:cNvPr id="153603" name="Rectangle 3"/>
          <p:cNvSpPr>
            <a:spLocks noGrp="1" noChangeArrowheads="1"/>
          </p:cNvSpPr>
          <p:nvPr>
            <p:ph type="body" idx="1"/>
          </p:nvPr>
        </p:nvSpPr>
        <p:spPr>
          <a:xfrm>
            <a:off x="685800" y="4343992"/>
            <a:ext cx="5486400" cy="4113616"/>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dirty="0" smtClean="0"/>
          </a:p>
        </p:txBody>
      </p:sp>
      <p:sp>
        <p:nvSpPr>
          <p:cNvPr id="58372" name="Slide Number Placeholder 3"/>
          <p:cNvSpPr>
            <a:spLocks noGrp="1"/>
          </p:cNvSpPr>
          <p:nvPr>
            <p:ph type="sldNum" sz="quarter" idx="5"/>
          </p:nvPr>
        </p:nvSpPr>
        <p:spPr bwMode="auto">
          <a:noFill/>
          <a:ln>
            <a:miter lim="800000"/>
            <a:headEnd/>
            <a:tailEnd/>
          </a:ln>
        </p:spPr>
        <p:txBody>
          <a:bodyPr/>
          <a:lstStyle/>
          <a:p>
            <a:fld id="{7375C776-1D18-4023-975C-25999F6AC8B0}" type="slidenum">
              <a:rPr lang="en-US"/>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a:lstStyle/>
          <a:p>
            <a:fld id="{4FA3B104-8E2D-4F3F-99CD-6A566059A62C}" type="slidenum">
              <a:rPr lang="en-US"/>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noFill/>
          <a:ln>
            <a:miter lim="800000"/>
            <a:headEnd/>
            <a:tailEnd/>
          </a:ln>
        </p:spPr>
        <p:txBody>
          <a:bodyPr/>
          <a:lstStyle/>
          <a:p>
            <a:fld id="{9CE820AB-E017-490D-A0FE-123B322EFFCB}" type="slidenum">
              <a:rPr lang="en-US"/>
              <a:pPr/>
              <a:t>49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a:lstStyle/>
          <a:p>
            <a:fld id="{BA6AED84-C7AF-4055-B2C3-555FD2A10FFA}" type="slidenum">
              <a:rPr lang="en-US"/>
              <a:pPr/>
              <a:t>50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a:lstStyle/>
          <a:p>
            <a:fld id="{A49E4BC3-DDCB-40AC-A460-CBD1C8665A77}" type="slidenum">
              <a:rPr lang="en-US"/>
              <a:pPr/>
              <a:t>51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a:lstStyle/>
          <a:p>
            <a:fld id="{3338BAC9-036C-4585-B2CE-2994E722D0C2}" type="slidenum">
              <a:rPr lang="en-US"/>
              <a:pPr/>
              <a:t>52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a:lstStyle/>
          <a:p>
            <a:fld id="{608496CB-FFF2-46F2-A47C-D8F43F6D832B}" type="slidenum">
              <a:rPr lang="en-US"/>
              <a:pPr/>
              <a:t>53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92061D-BD42-42FC-A0BD-4F0B6890A0CB}"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2061D-BD42-42FC-A0BD-4F0B6890A0CB}"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2061D-BD42-42FC-A0BD-4F0B6890A0CB}"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2061D-BD42-42FC-A0BD-4F0B6890A0CB}"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2061D-BD42-42FC-A0BD-4F0B6890A0CB}"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92061D-BD42-42FC-A0BD-4F0B6890A0CB}"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92061D-BD42-42FC-A0BD-4F0B6890A0CB}" type="datetimeFigureOut">
              <a:rPr lang="en-US" smtClean="0"/>
              <a:pPr/>
              <a:t>9/17/2013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92061D-BD42-42FC-A0BD-4F0B6890A0CB}" type="datetimeFigureOut">
              <a:rPr lang="en-US" smtClean="0"/>
              <a:pPr/>
              <a:t>9/17/2013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2061D-BD42-42FC-A0BD-4F0B6890A0CB}" type="datetimeFigureOut">
              <a:rPr lang="en-US" smtClean="0"/>
              <a:pPr/>
              <a:t>9/17/2013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2061D-BD42-42FC-A0BD-4F0B6890A0CB}"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2061D-BD42-42FC-A0BD-4F0B6890A0CB}"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F236E-E7D3-4CAF-A067-9F7C58DBB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2061D-BD42-42FC-A0BD-4F0B6890A0CB}" type="datetimeFigureOut">
              <a:rPr lang="en-US" smtClean="0"/>
              <a:pPr/>
              <a:t>9/17/2013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F236E-E7D3-4CAF-A067-9F7C58DBB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smtClean="0">
                <a:solidFill>
                  <a:srgbClr val="FF0000"/>
                </a:solidFill>
              </a:rPr>
              <a:t>Cloud Computing</a:t>
            </a:r>
            <a:endParaRPr lang="en-US" b="1" dirty="0">
              <a:solidFill>
                <a:srgbClr val="FF0000"/>
              </a:solidFill>
            </a:endParaRPr>
          </a:p>
        </p:txBody>
      </p:sp>
      <p:sp>
        <p:nvSpPr>
          <p:cNvPr id="3" name="Subtitle 2"/>
          <p:cNvSpPr>
            <a:spLocks noGrp="1"/>
          </p:cNvSpPr>
          <p:nvPr>
            <p:ph type="subTitle" idx="1"/>
          </p:nvPr>
        </p:nvSpPr>
        <p:spPr>
          <a:xfrm>
            <a:off x="1371600" y="3352800"/>
            <a:ext cx="6400800" cy="1752600"/>
          </a:xfrm>
        </p:spPr>
        <p:txBody>
          <a:bodyPr>
            <a:normAutofit/>
          </a:bodyPr>
          <a:lstStyle/>
          <a:p>
            <a:r>
              <a:rPr lang="en-US" sz="2400" dirty="0" smtClean="0">
                <a:solidFill>
                  <a:srgbClr val="7030A0"/>
                </a:solidFill>
              </a:rPr>
              <a:t>The main objective of this course is to provide the introduction to cloud computing. It also discusses the state of art of the cloud computing and the related research areas.</a:t>
            </a:r>
          </a:p>
          <a:p>
            <a:endParaRPr lang="en-US" dirty="0"/>
          </a:p>
        </p:txBody>
      </p:sp>
      <p:sp>
        <p:nvSpPr>
          <p:cNvPr id="4" name="TextBox 3"/>
          <p:cNvSpPr txBox="1"/>
          <p:nvPr/>
        </p:nvSpPr>
        <p:spPr>
          <a:xfrm>
            <a:off x="1752600" y="5181600"/>
            <a:ext cx="4953000" cy="369332"/>
          </a:xfrm>
          <a:prstGeom prst="rect">
            <a:avLst/>
          </a:prstGeom>
          <a:noFill/>
        </p:spPr>
        <p:txBody>
          <a:bodyPr wrap="square" rtlCol="0">
            <a:spAutoFit/>
          </a:bodyPr>
          <a:lstStyle/>
          <a:p>
            <a:pPr algn="ctr"/>
            <a:r>
              <a:rPr lang="en-US" b="1" dirty="0" smtClean="0">
                <a:solidFill>
                  <a:srgbClr val="002060"/>
                </a:solidFill>
              </a:rPr>
              <a:t>Dr. Manish Pokharel</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38200" y="533400"/>
            <a:ext cx="7772400" cy="1106477"/>
          </a:xfrm>
        </p:spPr>
        <p:txBody>
          <a:bodyPr>
            <a:normAutofit/>
          </a:bodyPr>
          <a:lstStyle/>
          <a:p>
            <a:pPr algn="ctr" eaLnBrk="1" fontAlgn="auto" hangingPunct="1">
              <a:spcAft>
                <a:spcPts val="0"/>
              </a:spcAft>
              <a:defRPr/>
            </a:pPr>
            <a:r>
              <a:rPr lang="en-US" sz="3600" b="1" dirty="0" smtClean="0">
                <a:solidFill>
                  <a:srgbClr val="FF0000"/>
                </a:solidFill>
              </a:rPr>
              <a:t>What is Cloud Computing?</a:t>
            </a:r>
          </a:p>
        </p:txBody>
      </p:sp>
      <p:sp>
        <p:nvSpPr>
          <p:cNvPr id="7171" name="Rectangle 2"/>
          <p:cNvSpPr>
            <a:spLocks noChangeArrowheads="1"/>
          </p:cNvSpPr>
          <p:nvPr/>
        </p:nvSpPr>
        <p:spPr bwMode="auto">
          <a:xfrm>
            <a:off x="685800" y="1905000"/>
            <a:ext cx="7951788" cy="2676525"/>
          </a:xfrm>
          <a:prstGeom prst="rect">
            <a:avLst/>
          </a:prstGeom>
          <a:noFill/>
          <a:ln w="9525">
            <a:noFill/>
            <a:miter lim="800000"/>
            <a:headEnd/>
            <a:tailEnd/>
          </a:ln>
        </p:spPr>
        <p:txBody>
          <a:bodyPr>
            <a:spAutoFit/>
          </a:bodyPr>
          <a:lstStyle/>
          <a:p>
            <a:r>
              <a:rPr lang="en-US" sz="2400" b="1" i="1" dirty="0"/>
              <a:t>An Internet-based or intranet based computing environment wherein computing resources are distributed across the network (i.e.; the “cloud”) and are dynamically allocated on an individual or pooled basis as circumstances warrant, and are increased or reduced as circumstances warrant, to handle the computing task at hand”</a:t>
            </a:r>
            <a:r>
              <a:rPr lang="en-US" b="1" i="1" dirty="0"/>
              <a:t> </a:t>
            </a:r>
            <a:r>
              <a:rPr lang="en-US" sz="1000" dirty="0"/>
              <a:t>(Courtesy , Harry Newton, Newton’s Telecom Dictionary, 24</a:t>
            </a:r>
            <a:r>
              <a:rPr lang="en-US" sz="1000" baseline="30000" dirty="0"/>
              <a:t>th</a:t>
            </a:r>
            <a:r>
              <a:rPr lang="en-US" sz="1000" dirty="0"/>
              <a:t> Ed.) </a:t>
            </a:r>
          </a:p>
        </p:txBody>
      </p:sp>
      <p:sp>
        <p:nvSpPr>
          <p:cNvPr id="4" name="Slide Number Placeholder 3"/>
          <p:cNvSpPr>
            <a:spLocks noGrp="1"/>
          </p:cNvSpPr>
          <p:nvPr>
            <p:ph type="sldNum" sz="quarter" idx="12"/>
          </p:nvPr>
        </p:nvSpPr>
        <p:spPr/>
        <p:txBody>
          <a:bodyPr/>
          <a:lstStyle/>
          <a:p>
            <a:fld id="{EFAA8057-F031-4AB2-A1ED-132BEC282CD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Now, Again!!!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a:t>rapid change in </a:t>
            </a:r>
            <a:r>
              <a:rPr lang="en-US" sz="2400" dirty="0">
                <a:solidFill>
                  <a:srgbClr val="7030A0"/>
                </a:solidFill>
              </a:rPr>
              <a:t>technology</a:t>
            </a:r>
            <a:r>
              <a:rPr lang="en-US" sz="2400" dirty="0"/>
              <a:t>, </a:t>
            </a:r>
            <a:r>
              <a:rPr lang="en-US" sz="2400" dirty="0">
                <a:solidFill>
                  <a:schemeClr val="accent2">
                    <a:lumMod val="75000"/>
                  </a:schemeClr>
                </a:solidFill>
              </a:rPr>
              <a:t>frequent updates in users’ demand </a:t>
            </a:r>
            <a:r>
              <a:rPr lang="en-US" sz="2400" dirty="0" smtClean="0">
                <a:solidFill>
                  <a:schemeClr val="accent2">
                    <a:lumMod val="75000"/>
                  </a:schemeClr>
                </a:solidFill>
              </a:rPr>
              <a:t>,</a:t>
            </a:r>
            <a:r>
              <a:rPr lang="en-US" sz="2400" dirty="0" smtClean="0">
                <a:solidFill>
                  <a:srgbClr val="0070C0"/>
                </a:solidFill>
              </a:rPr>
              <a:t>associative </a:t>
            </a:r>
            <a:r>
              <a:rPr lang="en-US" sz="2400" dirty="0">
                <a:solidFill>
                  <a:srgbClr val="0070C0"/>
                </a:solidFill>
              </a:rPr>
              <a:t>high cost in managing users’ demand </a:t>
            </a:r>
            <a:r>
              <a:rPr lang="en-US" sz="2400" dirty="0"/>
              <a:t>and  </a:t>
            </a:r>
            <a:r>
              <a:rPr lang="en-US" sz="2400" dirty="0">
                <a:solidFill>
                  <a:srgbClr val="7030A0"/>
                </a:solidFill>
              </a:rPr>
              <a:t>available technology </a:t>
            </a:r>
            <a:r>
              <a:rPr lang="en-US" sz="2400" dirty="0"/>
              <a:t>have been </a:t>
            </a:r>
            <a:r>
              <a:rPr lang="en-US" sz="2400" dirty="0" smtClean="0"/>
              <a:t> </a:t>
            </a:r>
            <a:r>
              <a:rPr lang="en-US" sz="2400" u="sng" dirty="0">
                <a:solidFill>
                  <a:schemeClr val="accent6">
                    <a:lumMod val="75000"/>
                  </a:schemeClr>
                </a:solidFill>
              </a:rPr>
              <a:t>big challenges </a:t>
            </a:r>
            <a:r>
              <a:rPr lang="en-US" sz="2400" dirty="0"/>
              <a:t>in the history of computing</a:t>
            </a:r>
            <a:r>
              <a:rPr lang="en-US" sz="2400" dirty="0" smtClean="0"/>
              <a:t>.</a:t>
            </a:r>
          </a:p>
          <a:p>
            <a:pPr algn="just"/>
            <a:r>
              <a:rPr lang="en-US" sz="2400" dirty="0" smtClean="0"/>
              <a:t>The </a:t>
            </a:r>
            <a:r>
              <a:rPr lang="en-US" sz="2400" dirty="0"/>
              <a:t>disparity in the </a:t>
            </a:r>
            <a:r>
              <a:rPr lang="en-US" sz="2400" u="sng" dirty="0">
                <a:solidFill>
                  <a:srgbClr val="7030A0"/>
                </a:solidFill>
              </a:rPr>
              <a:t>cost of hardware </a:t>
            </a:r>
            <a:r>
              <a:rPr lang="en-US" sz="2400" dirty="0"/>
              <a:t>and </a:t>
            </a:r>
            <a:r>
              <a:rPr lang="en-US" sz="2400" u="sng" dirty="0">
                <a:solidFill>
                  <a:srgbClr val="7030A0"/>
                </a:solidFill>
              </a:rPr>
              <a:t>software</a:t>
            </a:r>
            <a:r>
              <a:rPr lang="en-US" sz="2400" dirty="0"/>
              <a:t> has made the big obstacles in computing. </a:t>
            </a:r>
            <a:endParaRPr lang="en-US" sz="2400" dirty="0" smtClean="0"/>
          </a:p>
          <a:p>
            <a:pPr algn="just"/>
            <a:r>
              <a:rPr lang="en-US" sz="2400" dirty="0" smtClean="0"/>
              <a:t>Buying </a:t>
            </a:r>
            <a:r>
              <a:rPr lang="en-US" sz="2400" dirty="0"/>
              <a:t>the required infrastructures, operating it and upgrading it are the great issues in computing field. </a:t>
            </a:r>
          </a:p>
          <a:p>
            <a:endParaRPr lang="en-US"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dirty="0" smtClean="0"/>
              <a:t>The users’ community was worried and expecting something miracle to overcome these challenges.</a:t>
            </a:r>
          </a:p>
          <a:p>
            <a:pPr algn="just"/>
            <a:r>
              <a:rPr lang="en-US" sz="2400" dirty="0" smtClean="0"/>
              <a:t>They were expecting the computing facilities and required resources should be available on demand like other utility facilities.</a:t>
            </a:r>
          </a:p>
          <a:p>
            <a:pPr algn="just"/>
            <a:r>
              <a:rPr lang="en-US" sz="2400" dirty="0" smtClean="0"/>
              <a:t>Their expectations have been addressed by </a:t>
            </a:r>
            <a:r>
              <a:rPr lang="en-US" sz="2400" i="1" u="sng" dirty="0" smtClean="0">
                <a:solidFill>
                  <a:srgbClr val="7030A0"/>
                </a:solidFill>
              </a:rPr>
              <a:t>cloud computing </a:t>
            </a:r>
            <a:r>
              <a:rPr lang="en-US" sz="2400" dirty="0" smtClean="0"/>
              <a:t>where computing is treated as a </a:t>
            </a:r>
            <a:r>
              <a:rPr lang="en-US" sz="2400" u="sng" dirty="0" smtClean="0">
                <a:solidFill>
                  <a:srgbClr val="C00000"/>
                </a:solidFill>
              </a:rPr>
              <a:t>utility</a:t>
            </a:r>
            <a:r>
              <a:rPr lang="en-US" sz="2400" dirty="0" smtClean="0"/>
              <a:t> and computing facilities would be provided </a:t>
            </a:r>
            <a:r>
              <a:rPr lang="en-US" sz="2400" u="sng" dirty="0" smtClean="0">
                <a:solidFill>
                  <a:srgbClr val="002060"/>
                </a:solidFill>
              </a:rPr>
              <a:t>on demand</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smtClean="0"/>
              <a:t> </a:t>
            </a:r>
          </a:p>
        </p:txBody>
      </p:sp>
      <p:pic>
        <p:nvPicPr>
          <p:cNvPr id="18125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7488" y="1219200"/>
            <a:ext cx="8926512" cy="446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1143000" y="304800"/>
            <a:ext cx="7010400" cy="646331"/>
          </a:xfrm>
          <a:prstGeom prst="rect">
            <a:avLst/>
          </a:prstGeom>
          <a:noFill/>
        </p:spPr>
        <p:txBody>
          <a:bodyPr wrap="square" rtlCol="0">
            <a:spAutoFit/>
          </a:bodyPr>
          <a:lstStyle/>
          <a:p>
            <a:r>
              <a:rPr lang="en-US" sz="3600" b="1" dirty="0" smtClean="0">
                <a:solidFill>
                  <a:srgbClr val="C00000"/>
                </a:solidFill>
              </a:rPr>
              <a:t>Evolution of Cloud Computing</a:t>
            </a:r>
            <a:endParaRPr lang="en-US" sz="3600" b="1" dirty="0">
              <a:solidFill>
                <a:srgbClr val="C00000"/>
              </a:solidFill>
            </a:endParaRPr>
          </a:p>
        </p:txBody>
      </p:sp>
    </p:spTree>
    <p:extLst>
      <p:ext uri="{BB962C8B-B14F-4D97-AF65-F5344CB8AC3E}">
        <p14:creationId xmlns="" xmlns:p14="http://schemas.microsoft.com/office/powerpoint/2010/main" val="54974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Autofit/>
          </a:bodyPr>
          <a:lstStyle/>
          <a:p>
            <a:r>
              <a:rPr lang="en-US" sz="3600" b="1" dirty="0" smtClean="0">
                <a:solidFill>
                  <a:srgbClr val="C00000"/>
                </a:solidFill>
              </a:rPr>
              <a:t>Computing Paradigms</a:t>
            </a:r>
            <a:endParaRPr lang="en-US" sz="3600" b="1" dirty="0">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1295400" y="914400"/>
            <a:ext cx="61722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b="1" dirty="0" smtClean="0">
                <a:solidFill>
                  <a:srgbClr val="FF0000"/>
                </a:solidFill>
              </a:rPr>
              <a:t>What is Cloud Computing?</a:t>
            </a:r>
          </a:p>
        </p:txBody>
      </p:sp>
      <p:sp>
        <p:nvSpPr>
          <p:cNvPr id="16387" name="Content Placeholder 2"/>
          <p:cNvSpPr>
            <a:spLocks noGrp="1"/>
          </p:cNvSpPr>
          <p:nvPr>
            <p:ph sz="quarter" idx="1"/>
          </p:nvPr>
        </p:nvSpPr>
        <p:spPr/>
        <p:txBody>
          <a:bodyPr/>
          <a:lstStyle/>
          <a:p>
            <a:r>
              <a:rPr lang="en-US" sz="2400" dirty="0" smtClean="0"/>
              <a:t>A </a:t>
            </a:r>
            <a:r>
              <a:rPr lang="en-US" sz="2400" b="1" u="sng" dirty="0" smtClean="0">
                <a:solidFill>
                  <a:srgbClr val="7030A0"/>
                </a:solidFill>
              </a:rPr>
              <a:t>cloud computing</a:t>
            </a:r>
            <a:r>
              <a:rPr lang="en-US" sz="2400" dirty="0" smtClean="0">
                <a:solidFill>
                  <a:srgbClr val="7030A0"/>
                </a:solidFill>
              </a:rPr>
              <a:t> </a:t>
            </a:r>
            <a:r>
              <a:rPr lang="en-US" sz="2400" dirty="0" smtClean="0"/>
              <a:t>is the type of parallel and distributed system consisting of a collection of inter-connected and </a:t>
            </a:r>
            <a:r>
              <a:rPr lang="en-US" sz="2400" u="sng" dirty="0" smtClean="0">
                <a:solidFill>
                  <a:srgbClr val="0070C0"/>
                </a:solidFill>
              </a:rPr>
              <a:t>virtualized computers </a:t>
            </a:r>
            <a:r>
              <a:rPr lang="en-US" sz="2400" dirty="0" smtClean="0"/>
              <a:t>that are dynamically provisioned and presented as one or more unified computing resources based upon the </a:t>
            </a:r>
            <a:r>
              <a:rPr lang="en-US" sz="2400" u="sng" dirty="0" smtClean="0">
                <a:solidFill>
                  <a:srgbClr val="7030A0"/>
                </a:solidFill>
              </a:rPr>
              <a:t>service level agreements [SLA]</a:t>
            </a:r>
            <a:r>
              <a:rPr lang="en-US" sz="2400" dirty="0" smtClean="0">
                <a:solidFill>
                  <a:srgbClr val="7030A0"/>
                </a:solidFill>
              </a:rPr>
              <a:t> </a:t>
            </a:r>
            <a:r>
              <a:rPr lang="en-US" sz="2400" dirty="0" smtClean="0"/>
              <a:t>established through negotiation between </a:t>
            </a:r>
            <a:r>
              <a:rPr lang="en-US" sz="2400" u="sng" dirty="0" smtClean="0">
                <a:solidFill>
                  <a:srgbClr val="7030A0"/>
                </a:solidFill>
              </a:rPr>
              <a:t>service provider </a:t>
            </a:r>
            <a:r>
              <a:rPr lang="en-US" sz="2400" dirty="0" smtClean="0"/>
              <a:t>and </a:t>
            </a:r>
            <a:r>
              <a:rPr lang="en-US" sz="2400" u="sng" dirty="0" smtClean="0">
                <a:solidFill>
                  <a:srgbClr val="7030A0"/>
                </a:solidFill>
              </a:rPr>
              <a:t>service user</a:t>
            </a:r>
            <a:r>
              <a:rPr lang="en-US" sz="2400" dirty="0" smtClean="0"/>
              <a:t>.</a:t>
            </a:r>
          </a:p>
          <a:p>
            <a:endParaRPr lang="en-US" sz="2800" dirty="0" smtClean="0"/>
          </a:p>
        </p:txBody>
      </p:sp>
      <p:sp>
        <p:nvSpPr>
          <p:cNvPr id="5" name="Slide Number Placeholder 4"/>
          <p:cNvSpPr>
            <a:spLocks noGrp="1"/>
          </p:cNvSpPr>
          <p:nvPr>
            <p:ph type="sldNum" sz="quarter" idx="12"/>
          </p:nvPr>
        </p:nvSpPr>
        <p:spPr/>
        <p:txBody>
          <a:bodyPr/>
          <a:lstStyle/>
          <a:p>
            <a:fld id="{B462320A-A0AE-4727-B789-7EBEBE089C72}"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Cloud Computing Again!!!</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large scale distributed computing paradigm that is driven by economies of scale, in which a pool of abstracted, virtualized, dynamically-scalable, managed computing power, storage platforms, and services are delivered on demand to external customers over the Internet  ( Foster et al- 2008)</a:t>
            </a:r>
          </a:p>
          <a:p>
            <a:r>
              <a:rPr lang="en-US" sz="2400" i="1" dirty="0" smtClean="0">
                <a:solidFill>
                  <a:srgbClr val="7030A0"/>
                </a:solidFill>
              </a:rPr>
              <a:t>What are the two important aspects in above definition?</a:t>
            </a:r>
          </a:p>
          <a:p>
            <a:r>
              <a:rPr lang="en-US" sz="2400" dirty="0" smtClean="0"/>
              <a:t>Virtualization and Scalability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What is cloud computing?</a:t>
            </a:r>
            <a:endParaRPr lang="en-US" sz="3600" b="1" dirty="0">
              <a:solidFill>
                <a:srgbClr val="FF0000"/>
              </a:solidFill>
            </a:endParaRPr>
          </a:p>
        </p:txBody>
      </p:sp>
      <p:sp>
        <p:nvSpPr>
          <p:cNvPr id="3" name="Content Placeholder 2"/>
          <p:cNvSpPr>
            <a:spLocks noGrp="1"/>
          </p:cNvSpPr>
          <p:nvPr>
            <p:ph idx="1"/>
          </p:nvPr>
        </p:nvSpPr>
        <p:spPr/>
        <p:txBody>
          <a:bodyPr/>
          <a:lstStyle/>
          <a:p>
            <a:pPr algn="just"/>
            <a:r>
              <a:rPr lang="en-US" sz="2400" u="sng" dirty="0">
                <a:solidFill>
                  <a:schemeClr val="accent2"/>
                </a:solidFill>
              </a:rPr>
              <a:t>Cloud computing </a:t>
            </a:r>
            <a:r>
              <a:rPr lang="en-US" sz="2400" dirty="0"/>
              <a:t>is very new concept of computing</a:t>
            </a:r>
            <a:r>
              <a:rPr lang="en-US" sz="2400" dirty="0" smtClean="0"/>
              <a:t>.</a:t>
            </a:r>
          </a:p>
          <a:p>
            <a:pPr algn="just"/>
            <a:r>
              <a:rPr lang="en-US" sz="2400" dirty="0" smtClean="0"/>
              <a:t>It </a:t>
            </a:r>
            <a:r>
              <a:rPr lang="en-US" sz="2400" dirty="0"/>
              <a:t>has been thought and realized as a future generation of computing with the promise of revolutionizing the ICT services by transforming computing into a ubiquitous utility</a:t>
            </a:r>
            <a:r>
              <a:rPr lang="en-US" sz="2400" dirty="0" smtClean="0"/>
              <a:t>.</a:t>
            </a:r>
          </a:p>
          <a:p>
            <a:pPr algn="just"/>
            <a:r>
              <a:rPr lang="en-US" sz="2400" dirty="0" smtClean="0"/>
              <a:t>It is the computing in cloud where as the cloud refers to virtual servers; distributed hosting, and shared resources available over Internet.</a:t>
            </a:r>
          </a:p>
          <a:p>
            <a:pPr algn="just"/>
            <a:r>
              <a:rPr lang="en-US" sz="2400" dirty="0" smtClean="0"/>
              <a:t>The users can access the cloud for available service through the web browser and Internet connectivity.</a:t>
            </a:r>
          </a:p>
          <a:p>
            <a:pPr algn="just"/>
            <a:r>
              <a:rPr lang="en-US" sz="2400" i="1" dirty="0" smtClean="0">
                <a:solidFill>
                  <a:srgbClr val="7030A0"/>
                </a:solidFill>
              </a:rPr>
              <a:t>The main theme of cloud computing is to provide the resources as a utility to the users.</a:t>
            </a:r>
            <a:endParaRPr lang="en-US" sz="2400" dirty="0" smtClean="0">
              <a:solidFill>
                <a:srgbClr val="7030A0"/>
              </a:solidFill>
            </a:endParaRPr>
          </a:p>
          <a:p>
            <a:endParaRPr lang="en-US" sz="2400" dirty="0" smtClean="0"/>
          </a:p>
          <a:p>
            <a:endParaRPr lang="en-US" sz="2400" dirty="0"/>
          </a:p>
          <a:p>
            <a:endParaRPr lang="en-US"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0"/>
            <a:ext cx="8458200" cy="3046988"/>
          </a:xfrm>
          <a:prstGeom prst="rect">
            <a:avLst/>
          </a:prstGeom>
        </p:spPr>
        <p:txBody>
          <a:bodyPr wrap="square">
            <a:spAutoFit/>
          </a:bodyPr>
          <a:lstStyle/>
          <a:p>
            <a:r>
              <a:rPr lang="en-US" sz="2400" b="1" i="1" dirty="0" smtClean="0">
                <a:solidFill>
                  <a:srgbClr val="7030A0"/>
                </a:solidFill>
              </a:rPr>
              <a:t>“Clouds are a large pool of easily usable and accessible virtualized resources (such as hardware, development platforms and/or services). These resources can be dynamically reconfigured to adjust to a variable load (scale), allowing also for an optimum resource utilization. This pool of resources is typically exploited by a pay-per-use model in which guarantees are offered by the Infrastructure Provider by means of customized SLAs.”</a:t>
            </a:r>
            <a:endParaRPr lang="en-US" sz="2400" b="1" i="1" dirty="0">
              <a:solidFill>
                <a:srgbClr val="7030A0"/>
              </a:solidFill>
            </a:endParaRPr>
          </a:p>
        </p:txBody>
      </p:sp>
      <p:sp>
        <p:nvSpPr>
          <p:cNvPr id="6" name="Rectangle 5"/>
          <p:cNvSpPr/>
          <p:nvPr/>
        </p:nvSpPr>
        <p:spPr>
          <a:xfrm>
            <a:off x="685800" y="914400"/>
            <a:ext cx="7620000" cy="1938992"/>
          </a:xfrm>
          <a:prstGeom prst="rect">
            <a:avLst/>
          </a:prstGeom>
        </p:spPr>
        <p:txBody>
          <a:bodyPr wrap="square">
            <a:spAutoFit/>
          </a:bodyPr>
          <a:lstStyle/>
          <a:p>
            <a:r>
              <a:rPr lang="en-US" sz="2400" dirty="0" smtClean="0"/>
              <a:t>Finally, Vaquero et al. (2008) analyzed no less than 22 definitions of Cloud Computing, all proposed in 2008. Based on that analysis, Vaquero et al. (2008) propose the following definition which aims to reflect how Cloud Computing is</a:t>
            </a:r>
          </a:p>
          <a:p>
            <a:r>
              <a:rPr lang="en-US" sz="2400" dirty="0" smtClean="0"/>
              <a:t>currently conceived: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lstStyle/>
          <a:p>
            <a:pPr algn="just"/>
            <a:r>
              <a:rPr lang="en-US" sz="2400" dirty="0"/>
              <a:t>The </a:t>
            </a:r>
            <a:r>
              <a:rPr lang="en-US" sz="2400" b="1" u="sng" dirty="0">
                <a:solidFill>
                  <a:schemeClr val="accent6">
                    <a:lumMod val="75000"/>
                  </a:schemeClr>
                </a:solidFill>
              </a:rPr>
              <a:t>main goal </a:t>
            </a:r>
            <a:r>
              <a:rPr lang="en-US" sz="2400" dirty="0"/>
              <a:t>of </a:t>
            </a:r>
            <a:r>
              <a:rPr lang="en-US" sz="2400" b="1" u="sng" dirty="0">
                <a:solidFill>
                  <a:schemeClr val="accent6">
                    <a:lumMod val="75000"/>
                  </a:schemeClr>
                </a:solidFill>
              </a:rPr>
              <a:t>cloud computing </a:t>
            </a:r>
            <a:r>
              <a:rPr lang="en-US" sz="2400" dirty="0"/>
              <a:t>is to provide ICT services with shared infrastructure and the collection of many systems. In cloud computing every facility is provided in term of service</a:t>
            </a:r>
            <a:r>
              <a:rPr lang="en-US" sz="2400" dirty="0" smtClean="0"/>
              <a:t>.</a:t>
            </a:r>
          </a:p>
          <a:p>
            <a:pPr algn="just"/>
            <a:r>
              <a:rPr lang="en-US" sz="2400" i="1" dirty="0" smtClean="0">
                <a:solidFill>
                  <a:srgbClr val="7030A0"/>
                </a:solidFill>
              </a:rPr>
              <a:t>Let’s try to understand cloud computing with OO concept.</a:t>
            </a:r>
          </a:p>
          <a:p>
            <a:endParaRPr lang="en-US" sz="2400" dirty="0" smtClean="0"/>
          </a:p>
          <a:p>
            <a:pPr>
              <a:buNone/>
            </a:pPr>
            <a:endParaRPr lang="en-US"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solidFill>
                  <a:srgbClr val="FF0000"/>
                </a:solidFill>
              </a:rPr>
              <a:t>Lecture 1</a:t>
            </a:r>
            <a:endParaRPr lang="en-US" sz="3600" dirty="0">
              <a:solidFill>
                <a:srgbClr val="FF0000"/>
              </a:solidFill>
            </a:endParaRPr>
          </a:p>
        </p:txBody>
      </p:sp>
      <p:sp>
        <p:nvSpPr>
          <p:cNvPr id="3" name="Subtitle 2"/>
          <p:cNvSpPr>
            <a:spLocks noGrp="1"/>
          </p:cNvSpPr>
          <p:nvPr>
            <p:ph type="subTitle" idx="1"/>
          </p:nvPr>
        </p:nvSpPr>
        <p:spPr/>
        <p:txBody>
          <a:bodyPr/>
          <a:lstStyle/>
          <a:p>
            <a:r>
              <a:rPr lang="en-US" b="1" dirty="0" smtClean="0">
                <a:solidFill>
                  <a:srgbClr val="7030A0"/>
                </a:solidFill>
              </a:rPr>
              <a:t>Introduction to Cloud Computing </a:t>
            </a:r>
            <a:endParaRPr lang="en-US" b="1" dirty="0">
              <a:solidFill>
                <a:srgbClr val="7030A0"/>
              </a:solidFill>
            </a:endParaRPr>
          </a:p>
        </p:txBody>
      </p:sp>
      <p:sp>
        <p:nvSpPr>
          <p:cNvPr id="4" name="Slide Number Placeholder 3"/>
          <p:cNvSpPr>
            <a:spLocks noGrp="1"/>
          </p:cNvSpPr>
          <p:nvPr>
            <p:ph type="sldNum" sz="quarter" idx="12"/>
          </p:nvPr>
        </p:nvSpPr>
        <p:spPr/>
        <p:txBody>
          <a:bodyPr/>
          <a:lstStyle/>
          <a:p>
            <a:fld id="{EFAA8057-F031-4AB2-A1ED-132BEC282CD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3"/>
          <p:cNvSpPr>
            <a:spLocks noGrp="1"/>
          </p:cNvSpPr>
          <p:nvPr>
            <p:ph type="title"/>
          </p:nvPr>
        </p:nvSpPr>
        <p:spPr/>
        <p:txBody>
          <a:bodyPr/>
          <a:lstStyle/>
          <a:p>
            <a:r>
              <a:rPr lang="en-US" sz="3600" b="1" dirty="0" smtClean="0">
                <a:solidFill>
                  <a:srgbClr val="FF0000"/>
                </a:solidFill>
              </a:rPr>
              <a:t>Continue…</a:t>
            </a:r>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Perpetua" pitchFamily="18" charset="0"/>
            </a:endParaRPr>
          </a:p>
        </p:txBody>
      </p:sp>
      <p:graphicFrame>
        <p:nvGraphicFramePr>
          <p:cNvPr id="1026" name="Object 1"/>
          <p:cNvGraphicFramePr>
            <a:graphicFrameLocks noChangeAspect="1"/>
          </p:cNvGraphicFramePr>
          <p:nvPr/>
        </p:nvGraphicFramePr>
        <p:xfrm>
          <a:off x="609600" y="1447800"/>
          <a:ext cx="8001000" cy="4876800"/>
        </p:xfrm>
        <a:graphic>
          <a:graphicData uri="http://schemas.openxmlformats.org/presentationml/2006/ole">
            <p:oleObj spid="_x0000_s1026" name="Visio" r:id="rId3" imgW="7603859" imgH="4630761" progId="Visio.Drawing.11">
              <p:embed/>
            </p:oleObj>
          </a:graphicData>
        </a:graphic>
      </p:graphicFrame>
      <p:sp>
        <p:nvSpPr>
          <p:cNvPr id="6" name="Slide Number Placeholder 5"/>
          <p:cNvSpPr>
            <a:spLocks noGrp="1"/>
          </p:cNvSpPr>
          <p:nvPr>
            <p:ph type="sldNum" sz="quarter" idx="12"/>
          </p:nvPr>
        </p:nvSpPr>
        <p:spPr/>
        <p:txBody>
          <a:bodyPr/>
          <a:lstStyle/>
          <a:p>
            <a:fld id="{C45897AD-434C-4A06-B402-B4E648770899}"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57200" y="292100"/>
            <a:ext cx="8382000" cy="1384300"/>
          </a:xfrm>
        </p:spPr>
        <p:txBody>
          <a:bodyPr>
            <a:normAutofit/>
          </a:bodyPr>
          <a:lstStyle/>
          <a:p>
            <a:r>
              <a:rPr lang="en-US" altLang="zh-CN" sz="3600" b="1" dirty="0" smtClean="0">
                <a:solidFill>
                  <a:srgbClr val="C00000"/>
                </a:solidFill>
              </a:rPr>
              <a:t>Architecture of cloud computing system</a:t>
            </a:r>
          </a:p>
        </p:txBody>
      </p:sp>
      <p:pic>
        <p:nvPicPr>
          <p:cNvPr id="152579" name="Picture 3"/>
          <p:cNvPicPr>
            <a:picLocks noGrp="1" noChangeAspect="1" noChangeArrowheads="1"/>
          </p:cNvPicPr>
          <p:nvPr>
            <p:ph type="body" idx="1"/>
          </p:nvPr>
        </p:nvPicPr>
        <p:blipFill>
          <a:blip r:embed="rId3">
            <a:extLst>
              <a:ext uri="{28A0092B-C50C-407E-A947-70E740481C1C}">
                <a14:useLocalDpi xmlns="" xmlns:a14="http://schemas.microsoft.com/office/drawing/2010/main" val="0"/>
              </a:ext>
            </a:extLst>
          </a:blip>
          <a:srcRect/>
          <a:stretch>
            <a:fillRect/>
          </a:stretch>
        </p:blipFill>
        <p:spPr/>
      </p:pic>
    </p:spTree>
    <p:extLst>
      <p:ext uri="{BB962C8B-B14F-4D97-AF65-F5344CB8AC3E}">
        <p14:creationId xmlns="" xmlns:p14="http://schemas.microsoft.com/office/powerpoint/2010/main" val="4221449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smtClean="0">
                <a:solidFill>
                  <a:srgbClr val="FF0000"/>
                </a:solidFill>
              </a:rPr>
              <a:t>Cloud Computing Technology</a:t>
            </a:r>
            <a:endParaRPr lang="en-US" sz="3600" b="1" dirty="0">
              <a:solidFill>
                <a:srgbClr val="FF0000"/>
              </a:solidFill>
            </a:endParaRPr>
          </a:p>
        </p:txBody>
      </p:sp>
      <p:pic>
        <p:nvPicPr>
          <p:cNvPr id="22530" name="Picture 1"/>
          <p:cNvPicPr>
            <a:picLocks noChangeAspect="1" noChangeArrowheads="1"/>
          </p:cNvPicPr>
          <p:nvPr/>
        </p:nvPicPr>
        <p:blipFill>
          <a:blip r:embed="rId2"/>
          <a:srcRect/>
          <a:stretch>
            <a:fillRect/>
          </a:stretch>
        </p:blipFill>
        <p:spPr bwMode="auto">
          <a:xfrm>
            <a:off x="1447800" y="1752600"/>
            <a:ext cx="4800600" cy="4648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425058-043D-4B76-8E13-17CB75179A59}" type="slidenum">
              <a:rPr lang="en-US" smtClean="0"/>
              <a:pPr/>
              <a:t>22</a:t>
            </a:fld>
            <a:endParaRPr lang="en-US"/>
          </a:p>
        </p:txBody>
      </p:sp>
      <p:sp>
        <p:nvSpPr>
          <p:cNvPr id="6" name="Rectangle 5"/>
          <p:cNvSpPr/>
          <p:nvPr/>
        </p:nvSpPr>
        <p:spPr>
          <a:xfrm>
            <a:off x="1219200" y="838200"/>
            <a:ext cx="6934200" cy="646331"/>
          </a:xfrm>
          <a:prstGeom prst="rect">
            <a:avLst/>
          </a:prstGeom>
        </p:spPr>
        <p:txBody>
          <a:bodyPr wrap="square">
            <a:spAutoFit/>
          </a:bodyPr>
          <a:lstStyle/>
          <a:p>
            <a:r>
              <a:rPr lang="en-US" b="1" i="1" dirty="0" smtClean="0">
                <a:solidFill>
                  <a:srgbClr val="002060"/>
                </a:solidFill>
              </a:rPr>
              <a:t>Cloud computing isn’t so much a technology as it is the combination of many preexisting technologies.</a:t>
            </a:r>
            <a:endParaRPr lang="en-US" b="1" i="1"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smtClean="0">
                <a:solidFill>
                  <a:srgbClr val="FF0000"/>
                </a:solidFill>
              </a:rPr>
              <a:t>Let’s see !!!</a:t>
            </a:r>
            <a:endParaRPr lang="en-US" sz="3600" b="1" dirty="0">
              <a:solidFill>
                <a:srgbClr val="FF0000"/>
              </a:solidFill>
            </a:endParaRPr>
          </a:p>
        </p:txBody>
      </p:sp>
      <p:sp>
        <p:nvSpPr>
          <p:cNvPr id="4" name="Content Placeholder 3"/>
          <p:cNvSpPr>
            <a:spLocks noGrp="1"/>
          </p:cNvSpPr>
          <p:nvPr>
            <p:ph idx="1"/>
          </p:nvPr>
        </p:nvSpPr>
        <p:spPr/>
        <p:txBody>
          <a:bodyPr>
            <a:normAutofit/>
          </a:bodyPr>
          <a:lstStyle/>
          <a:p>
            <a:r>
              <a:rPr lang="en-US" sz="2400" i="1" dirty="0" smtClean="0"/>
              <a:t>The “</a:t>
            </a:r>
            <a:r>
              <a:rPr lang="en-US" sz="2400" b="1" i="1" u="sng" dirty="0" smtClean="0">
                <a:solidFill>
                  <a:srgbClr val="7030A0"/>
                </a:solidFill>
              </a:rPr>
              <a:t>Cloud Computing</a:t>
            </a:r>
            <a:r>
              <a:rPr lang="en-US" sz="2400" i="1" dirty="0" smtClean="0"/>
              <a:t>” as referring to </a:t>
            </a:r>
            <a:r>
              <a:rPr lang="en-US" sz="2400" b="1" i="1" dirty="0" smtClean="0">
                <a:solidFill>
                  <a:srgbClr val="7030A0"/>
                </a:solidFill>
              </a:rPr>
              <a:t>a seamless component-based architecture </a:t>
            </a:r>
            <a:r>
              <a:rPr lang="en-US" sz="2400" i="1" dirty="0" smtClean="0"/>
              <a:t>that can deliver an integrated, orchestrated and rich suite of both </a:t>
            </a:r>
            <a:r>
              <a:rPr lang="en-US" sz="2400" b="1" i="1" dirty="0" smtClean="0">
                <a:solidFill>
                  <a:schemeClr val="accent6">
                    <a:lumMod val="75000"/>
                  </a:schemeClr>
                </a:solidFill>
              </a:rPr>
              <a:t>loosely and tightly coupled </a:t>
            </a:r>
            <a:r>
              <a:rPr lang="en-US" sz="2400" i="1" dirty="0" smtClean="0"/>
              <a:t>on-demand information technology functions and services, </a:t>
            </a:r>
            <a:r>
              <a:rPr lang="en-US" sz="2400" b="1" i="1" dirty="0" smtClean="0">
                <a:solidFill>
                  <a:schemeClr val="accent2">
                    <a:lumMod val="75000"/>
                  </a:schemeClr>
                </a:solidFill>
              </a:rPr>
              <a:t>significantly reduce overhead and total cost of ownership and services</a:t>
            </a:r>
            <a:r>
              <a:rPr lang="en-US" sz="2400" i="1" dirty="0" smtClean="0"/>
              <a:t>, and at the same time empower the end-user in terms of control</a:t>
            </a:r>
            <a:endParaRPr lang="en-US" sz="2400" i="1" dirty="0"/>
          </a:p>
        </p:txBody>
      </p:sp>
      <p:sp>
        <p:nvSpPr>
          <p:cNvPr id="5" name="Slide Number Placeholder 4"/>
          <p:cNvSpPr>
            <a:spLocks noGrp="1"/>
          </p:cNvSpPr>
          <p:nvPr>
            <p:ph type="sldNum" sz="quarter" idx="12"/>
          </p:nvPr>
        </p:nvSpPr>
        <p:spPr/>
        <p:txBody>
          <a:bodyPr/>
          <a:lstStyle/>
          <a:p>
            <a:fld id="{EFAA8057-F031-4AB2-A1ED-132BEC282CD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Features of Cloud Computing</a:t>
            </a:r>
            <a:endParaRPr lang="en-US" sz="3600" b="1" dirty="0">
              <a:solidFill>
                <a:srgbClr val="FF0000"/>
              </a:solidFill>
            </a:endParaRPr>
          </a:p>
        </p:txBody>
      </p:sp>
      <p:sp>
        <p:nvSpPr>
          <p:cNvPr id="5" name="Slide Number Placeholder 4"/>
          <p:cNvSpPr>
            <a:spLocks noGrp="1"/>
          </p:cNvSpPr>
          <p:nvPr>
            <p:ph type="sldNum" sz="quarter" idx="12"/>
          </p:nvPr>
        </p:nvSpPr>
        <p:spPr/>
        <p:txBody>
          <a:bodyPr/>
          <a:lstStyle/>
          <a:p>
            <a:fld id="{48425058-043D-4B76-8E13-17CB75179A59}" type="slidenum">
              <a:rPr lang="en-US" smtClean="0"/>
              <a:pPr/>
              <a:t>24</a:t>
            </a:fld>
            <a:endParaRPr lang="en-US"/>
          </a:p>
        </p:txBody>
      </p:sp>
      <p:sp>
        <p:nvSpPr>
          <p:cNvPr id="3" name="Content Placeholder 2"/>
          <p:cNvSpPr>
            <a:spLocks noGrp="1"/>
          </p:cNvSpPr>
          <p:nvPr>
            <p:ph idx="4294967295"/>
          </p:nvPr>
        </p:nvSpPr>
        <p:spPr>
          <a:xfrm>
            <a:off x="457200" y="1600200"/>
            <a:ext cx="7772400" cy="4525963"/>
          </a:xfrm>
        </p:spPr>
        <p:txBody>
          <a:bodyPr>
            <a:normAutofit/>
          </a:bodyPr>
          <a:lstStyle/>
          <a:p>
            <a:r>
              <a:rPr lang="en-US" sz="2400" dirty="0" smtClean="0"/>
              <a:t>Scalability</a:t>
            </a:r>
          </a:p>
          <a:p>
            <a:r>
              <a:rPr lang="en-US" sz="2400" dirty="0" smtClean="0"/>
              <a:t>Low Risk</a:t>
            </a:r>
          </a:p>
          <a:p>
            <a:r>
              <a:rPr lang="en-US" sz="2400" dirty="0" smtClean="0"/>
              <a:t>Reliability </a:t>
            </a:r>
            <a:r>
              <a:rPr lang="en-US" sz="2400" dirty="0"/>
              <a:t>and </a:t>
            </a:r>
            <a:r>
              <a:rPr lang="en-US" sz="2400" dirty="0" smtClean="0"/>
              <a:t>Survivability</a:t>
            </a:r>
          </a:p>
          <a:p>
            <a:r>
              <a:rPr lang="en-US" sz="2400" dirty="0" smtClean="0"/>
              <a:t>Availability</a:t>
            </a:r>
          </a:p>
          <a:p>
            <a:r>
              <a:rPr lang="en-US" sz="2400" dirty="0" smtClean="0"/>
              <a:t>Low Cost</a:t>
            </a:r>
          </a:p>
          <a:p>
            <a:r>
              <a:rPr lang="en-US" sz="2400" dirty="0" smtClean="0"/>
              <a:t>Ubiquitous Network</a:t>
            </a:r>
          </a:p>
          <a:p>
            <a:endParaRPr lang="en-US" sz="2400" dirty="0" smtClean="0"/>
          </a:p>
          <a:p>
            <a:endParaRPr lang="en-US" dirty="0" smtClean="0"/>
          </a:p>
          <a:p>
            <a:endParaRPr lang="en-US" dirty="0"/>
          </a:p>
          <a:p>
            <a:pPr>
              <a:buNone/>
            </a:pPr>
            <a:endParaRPr lang="en-US" dirty="0"/>
          </a:p>
        </p:txBody>
      </p:sp>
      <p:sp>
        <p:nvSpPr>
          <p:cNvPr id="6" name="Rectangle 5"/>
          <p:cNvSpPr/>
          <p:nvPr/>
        </p:nvSpPr>
        <p:spPr>
          <a:xfrm>
            <a:off x="533400" y="4495800"/>
            <a:ext cx="8001000" cy="1200329"/>
          </a:xfrm>
          <a:prstGeom prst="rect">
            <a:avLst/>
          </a:prstGeom>
        </p:spPr>
        <p:txBody>
          <a:bodyPr wrap="square">
            <a:spAutoFit/>
          </a:bodyPr>
          <a:lstStyle/>
          <a:p>
            <a:r>
              <a:rPr lang="en-US" b="1" i="1" dirty="0" smtClean="0">
                <a:solidFill>
                  <a:schemeClr val="accent2">
                    <a:lumMod val="75000"/>
                  </a:schemeClr>
                </a:solidFill>
              </a:rPr>
              <a:t>Some more identified advantages of cloud computing are server consolidation, hardware abstraction via virtualization, better resource management and utilization, service reliability and availability, improved security and cost effectiveness.</a:t>
            </a:r>
            <a:endParaRPr lang="en-US" b="1"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What is server consolidation?</a:t>
            </a:r>
            <a:endParaRPr lang="en-US" sz="3600" b="1" dirty="0">
              <a:solidFill>
                <a:srgbClr val="FF0000"/>
              </a:solidFill>
            </a:endParaRPr>
          </a:p>
        </p:txBody>
      </p:sp>
      <p:sp>
        <p:nvSpPr>
          <p:cNvPr id="3" name="Rectangle 2"/>
          <p:cNvSpPr/>
          <p:nvPr/>
        </p:nvSpPr>
        <p:spPr>
          <a:xfrm>
            <a:off x="533400" y="1997839"/>
            <a:ext cx="8305800" cy="3785652"/>
          </a:xfrm>
          <a:prstGeom prst="rect">
            <a:avLst/>
          </a:prstGeom>
        </p:spPr>
        <p:txBody>
          <a:bodyPr wrap="square">
            <a:spAutoFit/>
          </a:bodyPr>
          <a:lstStyle/>
          <a:p>
            <a:r>
              <a:rPr lang="en-US" sz="2400" b="1" u="sng" dirty="0" smtClean="0">
                <a:solidFill>
                  <a:srgbClr val="7030A0"/>
                </a:solidFill>
              </a:rPr>
              <a:t>Server consolidation </a:t>
            </a:r>
            <a:r>
              <a:rPr lang="en-US" sz="2400" dirty="0" smtClean="0"/>
              <a:t>is an approach to optimizing computing resources that recognizes individual servers typically have excess capacity during the course of their normal operations. </a:t>
            </a:r>
          </a:p>
          <a:p>
            <a:endParaRPr lang="en-US" sz="2400" dirty="0" smtClean="0"/>
          </a:p>
          <a:p>
            <a:r>
              <a:rPr lang="en-US" sz="2400" dirty="0" smtClean="0"/>
              <a:t>Server consolidation aims to optimize the use of physical resources to minimize underutilization. </a:t>
            </a:r>
          </a:p>
          <a:p>
            <a:endParaRPr lang="en-US" sz="2400" dirty="0" smtClean="0"/>
          </a:p>
          <a:p>
            <a:r>
              <a:rPr lang="en-US" sz="2400" dirty="0" smtClean="0"/>
              <a:t>Server consolidation may entail the introduction of server virtualization technologies as a mechanism for optimizing server capacity. </a:t>
            </a:r>
            <a:endParaRPr lang="en-US" sz="2400"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FF0000"/>
                </a:solidFill>
              </a:rPr>
              <a:t>Example : Scalability</a:t>
            </a:r>
            <a:endParaRPr lang="en-US" sz="3600" b="1" dirty="0">
              <a:solidFill>
                <a:srgbClr val="FF0000"/>
              </a:solidFill>
            </a:endParaRPr>
          </a:p>
        </p:txBody>
      </p:sp>
      <p:pic>
        <p:nvPicPr>
          <p:cNvPr id="26626" name="Picture 2"/>
          <p:cNvPicPr>
            <a:picLocks noChangeAspect="1" noChangeArrowheads="1"/>
          </p:cNvPicPr>
          <p:nvPr/>
        </p:nvPicPr>
        <p:blipFill>
          <a:blip r:embed="rId2"/>
          <a:srcRect/>
          <a:stretch>
            <a:fillRect/>
          </a:stretch>
        </p:blipFill>
        <p:spPr bwMode="auto">
          <a:xfrm>
            <a:off x="2209800" y="1371600"/>
            <a:ext cx="5410200" cy="488632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AA8057-F031-4AB2-A1ED-132BEC282CD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381000" y="228600"/>
            <a:ext cx="8001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Why  do we need cloud computing ?</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b="1" u="sng" dirty="0" smtClean="0">
                <a:solidFill>
                  <a:srgbClr val="7030A0"/>
                </a:solidFill>
              </a:rPr>
              <a:t>Cost</a:t>
            </a:r>
          </a:p>
          <a:p>
            <a:pPr lvl="1" algn="just"/>
            <a:r>
              <a:rPr lang="en-US" sz="2000" u="sng" dirty="0" smtClean="0">
                <a:solidFill>
                  <a:schemeClr val="accent6">
                    <a:lumMod val="50000"/>
                  </a:schemeClr>
                </a:solidFill>
              </a:rPr>
              <a:t>Development cost</a:t>
            </a:r>
            <a:r>
              <a:rPr lang="en-US" sz="2000" u="sng" dirty="0" smtClean="0"/>
              <a:t>:</a:t>
            </a:r>
            <a:r>
              <a:rPr lang="en-US" sz="2000" dirty="0" smtClean="0"/>
              <a:t>  It is the cost that requires making master plan, building infrastructure, buying hardware, buying software, making database, building security mechanism etc.</a:t>
            </a:r>
          </a:p>
          <a:p>
            <a:pPr lvl="1" algn="just"/>
            <a:r>
              <a:rPr lang="en-US" sz="2000" u="sng" dirty="0" smtClean="0">
                <a:solidFill>
                  <a:schemeClr val="accent6">
                    <a:lumMod val="50000"/>
                  </a:schemeClr>
                </a:solidFill>
              </a:rPr>
              <a:t>Operating cost</a:t>
            </a:r>
            <a:r>
              <a:rPr lang="en-US" sz="2000" u="sng" dirty="0" smtClean="0"/>
              <a:t>:</a:t>
            </a:r>
            <a:r>
              <a:rPr lang="en-US" sz="2000" dirty="0" smtClean="0"/>
              <a:t> it is the cost of operating the system. It includes the cost for electricity, cooling system, hiring manpower all the time, paying software license, network cost etc.</a:t>
            </a:r>
          </a:p>
          <a:p>
            <a:pPr lvl="1" algn="just"/>
            <a:r>
              <a:rPr lang="en-US" sz="2000" u="sng" dirty="0" smtClean="0">
                <a:solidFill>
                  <a:schemeClr val="accent6">
                    <a:lumMod val="50000"/>
                  </a:schemeClr>
                </a:solidFill>
              </a:rPr>
              <a:t>Maintenance Cost</a:t>
            </a:r>
            <a:r>
              <a:rPr lang="en-US" sz="2000" dirty="0" smtClean="0"/>
              <a:t>: It is cost of maintaining the system. System life time is large and system is cyclic in most of the system. Software has to be modified, updated, and changed frequently. Hardware has to be replaced, configuration has to be changed.</a:t>
            </a:r>
          </a:p>
          <a:p>
            <a:pPr lvl="2" algn="just"/>
            <a:r>
              <a:rPr lang="en-US" sz="1600" dirty="0" smtClean="0"/>
              <a:t> The cost that is required in these activities belongs to maintenance cost.</a:t>
            </a:r>
          </a:p>
          <a:p>
            <a:pPr lvl="2" algn="just"/>
            <a:r>
              <a:rPr lang="en-US" sz="1600" dirty="0" smtClean="0"/>
              <a:t> It is well known that maintenance cost is more than development cost.</a:t>
            </a:r>
          </a:p>
          <a:p>
            <a:endParaRPr lang="en-US" sz="2400" dirty="0" smtClean="0"/>
          </a:p>
          <a:p>
            <a:endParaRPr lang="en-US"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r>
              <a:rPr lang="en-US" sz="2600" b="1" u="sng" dirty="0" smtClean="0">
                <a:solidFill>
                  <a:srgbClr val="7030A0"/>
                </a:solidFill>
              </a:rPr>
              <a:t>Expertise</a:t>
            </a:r>
          </a:p>
          <a:p>
            <a:pPr lvl="1" algn="just"/>
            <a:r>
              <a:rPr lang="en-US" sz="2200" dirty="0" smtClean="0"/>
              <a:t>Experts from different domains are required to be involved in design, development, implementation and maintenance of any system. The experts are not only involved in design and development phase.</a:t>
            </a:r>
          </a:p>
          <a:p>
            <a:pPr lvl="1" algn="just"/>
            <a:r>
              <a:rPr lang="en-US" sz="2200" dirty="0" smtClean="0"/>
              <a:t>It is required throughout the life cycle of system.</a:t>
            </a:r>
          </a:p>
          <a:p>
            <a:pPr lvl="1" algn="just"/>
            <a:r>
              <a:rPr lang="en-US" sz="2400" dirty="0" smtClean="0"/>
              <a:t>There is a big problem in managing all these experts; especially in the developing countries it is next to impossible but the cloud computing has the capacity to manage all the required expertise. </a:t>
            </a:r>
            <a:endParaRPr lang="en-US" sz="2200" dirty="0" smtClean="0"/>
          </a:p>
          <a:p>
            <a:pPr algn="just"/>
            <a:r>
              <a:rPr lang="en-US" sz="2600" b="1" u="sng" dirty="0" smtClean="0">
                <a:solidFill>
                  <a:srgbClr val="7030A0"/>
                </a:solidFill>
              </a:rPr>
              <a:t>Maintenance</a:t>
            </a:r>
          </a:p>
          <a:p>
            <a:pPr lvl="1" algn="just"/>
            <a:r>
              <a:rPr lang="en-US" sz="2400" dirty="0" smtClean="0"/>
              <a:t>In any complex system there are huge involvements of software, hardware, networking, security etc.</a:t>
            </a:r>
          </a:p>
          <a:p>
            <a:pPr lvl="1" algn="just"/>
            <a:r>
              <a:rPr lang="en-US" sz="2400" dirty="0" smtClean="0"/>
              <a:t>As per the cyclic nature of system life cycle, the replacement and updating of all these software and hardware are very much required and moreover maintaining datacenter in every city is very big challenges. </a:t>
            </a:r>
            <a:endParaRPr lang="en-US" sz="2200" dirty="0" smtClean="0"/>
          </a:p>
          <a:p>
            <a:endParaRPr lang="en-US"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sz="4000" b="1" dirty="0" smtClean="0">
                <a:solidFill>
                  <a:srgbClr val="C00000"/>
                </a:solidFill>
              </a:rPr>
              <a:t>Course Contents</a:t>
            </a:r>
            <a:br>
              <a:rPr lang="en-US" sz="4000" b="1" dirty="0" smtClean="0">
                <a:solidFill>
                  <a:srgbClr val="C00000"/>
                </a:solidFill>
              </a:rPr>
            </a:br>
            <a:endParaRPr lang="en-US" sz="4000" b="1" dirty="0">
              <a:solidFill>
                <a:srgbClr val="C00000"/>
              </a:solidFill>
            </a:endParaRPr>
          </a:p>
        </p:txBody>
      </p:sp>
      <p:sp>
        <p:nvSpPr>
          <p:cNvPr id="3" name="Content Placeholder 2"/>
          <p:cNvSpPr>
            <a:spLocks noGrp="1"/>
          </p:cNvSpPr>
          <p:nvPr>
            <p:ph idx="1"/>
          </p:nvPr>
        </p:nvSpPr>
        <p:spPr/>
        <p:txBody>
          <a:bodyPr>
            <a:normAutofit fontScale="25000" lnSpcReduction="20000"/>
          </a:bodyPr>
          <a:lstStyle/>
          <a:p>
            <a:pPr lvl="0"/>
            <a:r>
              <a:rPr lang="en-US" sz="9600" b="1" dirty="0" smtClean="0">
                <a:solidFill>
                  <a:srgbClr val="7030A0"/>
                </a:solidFill>
              </a:rPr>
              <a:t>Introduction [6 hrs]</a:t>
            </a:r>
            <a:endParaRPr lang="en-US" sz="9600" dirty="0" smtClean="0">
              <a:solidFill>
                <a:srgbClr val="7030A0"/>
              </a:solidFill>
            </a:endParaRPr>
          </a:p>
          <a:p>
            <a:pPr lvl="1"/>
            <a:r>
              <a:rPr lang="en-US" sz="9600" dirty="0" smtClean="0"/>
              <a:t>Introduction to Cloud Computing</a:t>
            </a:r>
          </a:p>
          <a:p>
            <a:pPr lvl="1"/>
            <a:r>
              <a:rPr lang="en-US" sz="9600" dirty="0" smtClean="0"/>
              <a:t>The evolution of Cloud Computing</a:t>
            </a:r>
          </a:p>
          <a:p>
            <a:pPr lvl="1"/>
            <a:r>
              <a:rPr lang="en-US" sz="9600" dirty="0" smtClean="0"/>
              <a:t>State of Arts of Cloud Computing</a:t>
            </a:r>
          </a:p>
          <a:p>
            <a:pPr lvl="1"/>
            <a:r>
              <a:rPr lang="en-US" sz="9600" dirty="0" smtClean="0"/>
              <a:t>Features of Cloud Computing</a:t>
            </a:r>
          </a:p>
          <a:p>
            <a:pPr lvl="1"/>
            <a:r>
              <a:rPr lang="en-US" sz="9600" dirty="0" smtClean="0"/>
              <a:t>Challenges of Cloud Computing</a:t>
            </a:r>
          </a:p>
          <a:p>
            <a:pPr lvl="0"/>
            <a:r>
              <a:rPr lang="en-US" sz="9600" b="1" dirty="0" smtClean="0">
                <a:solidFill>
                  <a:srgbClr val="7030A0"/>
                </a:solidFill>
              </a:rPr>
              <a:t>Cloud Service Delivery Model [6 hrs]</a:t>
            </a:r>
            <a:endParaRPr lang="en-US" sz="9600" dirty="0" smtClean="0">
              <a:solidFill>
                <a:srgbClr val="7030A0"/>
              </a:solidFill>
            </a:endParaRPr>
          </a:p>
          <a:p>
            <a:pPr lvl="1"/>
            <a:r>
              <a:rPr lang="en-US" sz="9600" dirty="0" smtClean="0"/>
              <a:t>Introduction to  types of Cloud Services</a:t>
            </a:r>
          </a:p>
          <a:p>
            <a:pPr lvl="1"/>
            <a:r>
              <a:rPr lang="en-US" sz="9600" dirty="0" smtClean="0"/>
              <a:t>Software as a Service (</a:t>
            </a:r>
            <a:r>
              <a:rPr lang="en-US" sz="9600" dirty="0" err="1" smtClean="0"/>
              <a:t>SaaS</a:t>
            </a:r>
            <a:r>
              <a:rPr lang="en-US" sz="9600" dirty="0" smtClean="0"/>
              <a:t>)</a:t>
            </a:r>
          </a:p>
          <a:p>
            <a:pPr lvl="1"/>
            <a:r>
              <a:rPr lang="en-US" sz="9600" dirty="0" smtClean="0"/>
              <a:t>Platform as a Service ( </a:t>
            </a:r>
            <a:r>
              <a:rPr lang="en-US" sz="9600" dirty="0" err="1" smtClean="0"/>
              <a:t>PaaS</a:t>
            </a:r>
            <a:r>
              <a:rPr lang="en-US" sz="9600" dirty="0" smtClean="0"/>
              <a:t>)</a:t>
            </a:r>
          </a:p>
          <a:p>
            <a:pPr lvl="1"/>
            <a:r>
              <a:rPr lang="en-US" sz="9600" dirty="0" smtClean="0"/>
              <a:t>Infrastructure as a Service ( </a:t>
            </a:r>
            <a:r>
              <a:rPr lang="en-US" sz="9600" dirty="0" err="1" smtClean="0"/>
              <a:t>IaaS</a:t>
            </a:r>
            <a:r>
              <a:rPr lang="en-US" sz="9600" dirty="0" smtClean="0"/>
              <a:t>)</a:t>
            </a:r>
          </a:p>
          <a:p>
            <a:pPr lvl="1"/>
            <a:r>
              <a:rPr lang="en-US" sz="9600" dirty="0" smtClean="0"/>
              <a:t>Other Services such as ( </a:t>
            </a:r>
            <a:r>
              <a:rPr lang="en-US" sz="9600" dirty="0" err="1" smtClean="0"/>
              <a:t>DaaS</a:t>
            </a:r>
            <a:r>
              <a:rPr lang="en-US" sz="9600" dirty="0" smtClean="0"/>
              <a:t>, </a:t>
            </a:r>
            <a:r>
              <a:rPr lang="en-US" sz="9600" dirty="0" err="1" smtClean="0"/>
              <a:t>XaaS</a:t>
            </a:r>
            <a:r>
              <a:rPr lang="en-US" sz="9600" dirty="0" smtClean="0"/>
              <a:t> etc)</a:t>
            </a:r>
          </a:p>
          <a:p>
            <a:r>
              <a:rPr lang="en-US" sz="9600" dirty="0" smtClean="0"/>
              <a:t> </a:t>
            </a:r>
          </a:p>
          <a:p>
            <a:r>
              <a:rPr lang="en-US" dirty="0" smtClean="0"/>
              <a:t> </a:t>
            </a:r>
            <a:endParaRPr lang="en-US" sz="2800" dirty="0" smtClean="0"/>
          </a:p>
          <a:p>
            <a:pPr lvl="0"/>
            <a:endParaRPr lang="en-US" sz="2800"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b="1" u="sng" dirty="0" smtClean="0">
                <a:solidFill>
                  <a:srgbClr val="7030A0"/>
                </a:solidFill>
              </a:rPr>
              <a:t>Green ICT</a:t>
            </a:r>
          </a:p>
          <a:p>
            <a:pPr lvl="1" algn="just"/>
            <a:r>
              <a:rPr lang="en-US" sz="2000" dirty="0" smtClean="0"/>
              <a:t>The use of ICT devices is increasing very rapidly. In a system, we can find thousands of PCs, a huge number of sophisticated servers, printers, scanners, digitizers etc in a single organization.</a:t>
            </a:r>
          </a:p>
          <a:p>
            <a:pPr algn="just"/>
            <a:r>
              <a:rPr lang="en-US" sz="2400" i="1" dirty="0" smtClean="0">
                <a:solidFill>
                  <a:srgbClr val="002060"/>
                </a:solidFill>
              </a:rPr>
              <a:t>What is the effect of using such devices in environment? </a:t>
            </a:r>
          </a:p>
          <a:p>
            <a:pPr lvl="1" algn="just"/>
            <a:r>
              <a:rPr lang="en-US" sz="2000" dirty="0" smtClean="0"/>
              <a:t>Each PC in use generates about a ton of carbon dioxide every year.</a:t>
            </a:r>
          </a:p>
          <a:p>
            <a:pPr lvl="1" algn="just"/>
            <a:r>
              <a:rPr lang="en-US" sz="2000" dirty="0" smtClean="0"/>
              <a:t>The energy consumption by each PC is also very high. </a:t>
            </a:r>
          </a:p>
          <a:p>
            <a:pPr lvl="1" algn="just"/>
            <a:r>
              <a:rPr lang="en-US" sz="2000" dirty="0" smtClean="0"/>
              <a:t>These problems promote the global warming which has become one of the big threats for everyone. </a:t>
            </a:r>
            <a:endParaRPr lang="en-US" sz="2000" dirty="0"/>
          </a:p>
        </p:txBody>
      </p:sp>
      <p:sp>
        <p:nvSpPr>
          <p:cNvPr id="5" name="Slide Number Placeholder 4"/>
          <p:cNvSpPr>
            <a:spLocks noGrp="1"/>
          </p:cNvSpPr>
          <p:nvPr>
            <p:ph type="sldNum" sz="quarter" idx="12"/>
          </p:nvPr>
        </p:nvSpPr>
        <p:spPr/>
        <p:txBody>
          <a:bodyPr/>
          <a:lstStyle/>
          <a:p>
            <a:fld id="{48425058-043D-4B76-8E13-17CB75179A59}"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Energy consumption of data centers is becoming a key concern for their owners: energy costs(fuel) continue to rise and </a:t>
            </a:r>
            <a:r>
              <a:rPr lang="en-US" sz="2400" b="1" i="1" dirty="0" smtClean="0">
                <a:solidFill>
                  <a:srgbClr val="7030A0"/>
                </a:solidFill>
              </a:rPr>
              <a:t>Carbon </a:t>
            </a:r>
            <a:r>
              <a:rPr lang="en-US" sz="2400" b="1" i="1" dirty="0" err="1" smtClean="0">
                <a:solidFill>
                  <a:srgbClr val="7030A0"/>
                </a:solidFill>
              </a:rPr>
              <a:t>di</a:t>
            </a:r>
            <a:r>
              <a:rPr lang="en-US" sz="2400" b="1" i="1" dirty="0" smtClean="0">
                <a:solidFill>
                  <a:srgbClr val="7030A0"/>
                </a:solidFill>
              </a:rPr>
              <a:t>-Oxide </a:t>
            </a:r>
            <a:r>
              <a:rPr lang="en-US" sz="2400" dirty="0" smtClean="0"/>
              <a:t>emissions related to this consumption are relevant.</a:t>
            </a:r>
          </a:p>
          <a:p>
            <a:r>
              <a:rPr lang="en-US" sz="2400" dirty="0" smtClean="0"/>
              <a:t>In 2007, Gartner [1] estimated that the </a:t>
            </a:r>
            <a:r>
              <a:rPr lang="en-US" sz="2400" dirty="0" smtClean="0"/>
              <a:t>global impact </a:t>
            </a:r>
            <a:r>
              <a:rPr lang="en-US" sz="2400" dirty="0" smtClean="0"/>
              <a:t>of the ICT sector (considering PCs, servers, cooling</a:t>
            </a:r>
            <a:r>
              <a:rPr lang="en-US" sz="2400" dirty="0" smtClean="0"/>
              <a:t>, fixed </a:t>
            </a:r>
            <a:r>
              <a:rPr lang="en-US" sz="2400" dirty="0" smtClean="0"/>
              <a:t>and mobile telephony, local area network, </a:t>
            </a:r>
            <a:r>
              <a:rPr lang="en-US" sz="2400" dirty="0" smtClean="0"/>
              <a:t>office telecommunications </a:t>
            </a:r>
            <a:r>
              <a:rPr lang="en-US" sz="2400" dirty="0" smtClean="0"/>
              <a:t>and printers) is 2% of the global </a:t>
            </a:r>
            <a:r>
              <a:rPr lang="en-US" sz="2400" dirty="0" smtClean="0"/>
              <a:t>CO2 emissions</a:t>
            </a:r>
            <a:r>
              <a:rPr lang="en-US" sz="2400" dirty="0" smtClean="0"/>
              <a:t>, which is approximately the same as fuel </a:t>
            </a:r>
            <a:r>
              <a:rPr lang="en-US" sz="2400" dirty="0" smtClean="0"/>
              <a:t>consumption from </a:t>
            </a:r>
            <a:r>
              <a:rPr lang="en-US" sz="2400" dirty="0" smtClean="0"/>
              <a:t>the airline industry</a:t>
            </a:r>
            <a:r>
              <a:rPr lang="en-US" sz="2400" dirty="0" smtClean="0"/>
              <a:t>.</a:t>
            </a:r>
          </a:p>
          <a:p>
            <a:pPr>
              <a:buNone/>
            </a:pPr>
            <a:r>
              <a:rPr lang="en-US" sz="2400" dirty="0" smtClean="0"/>
              <a:t> </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4294967295"/>
          </p:nvPr>
        </p:nvPicPr>
        <p:blipFill>
          <a:blip r:embed="rId2"/>
          <a:srcRect/>
          <a:stretch>
            <a:fillRect/>
          </a:stretch>
        </p:blipFill>
        <p:spPr bwMode="auto">
          <a:xfrm>
            <a:off x="1447800" y="228600"/>
            <a:ext cx="6229350" cy="4525963"/>
          </a:xfrm>
          <a:prstGeom prst="rect">
            <a:avLst/>
          </a:prstGeom>
          <a:noFill/>
          <a:ln w="9525">
            <a:noFill/>
            <a:miter lim="800000"/>
            <a:headEnd/>
            <a:tailEnd/>
          </a:ln>
          <a:effectLst/>
        </p:spPr>
      </p:pic>
      <p:sp>
        <p:nvSpPr>
          <p:cNvPr id="5" name="Rectangle 4"/>
          <p:cNvSpPr/>
          <p:nvPr/>
        </p:nvSpPr>
        <p:spPr>
          <a:xfrm>
            <a:off x="914400" y="4724400"/>
            <a:ext cx="7924800" cy="1569660"/>
          </a:xfrm>
          <a:prstGeom prst="rect">
            <a:avLst/>
          </a:prstGeom>
        </p:spPr>
        <p:txBody>
          <a:bodyPr wrap="square">
            <a:spAutoFit/>
          </a:bodyPr>
          <a:lstStyle/>
          <a:p>
            <a:r>
              <a:rPr lang="en-US" sz="2400" b="1" dirty="0" smtClean="0">
                <a:solidFill>
                  <a:srgbClr val="7030A0"/>
                </a:solidFill>
              </a:rPr>
              <a:t>Amazon’s monthly expenses distribution. </a:t>
            </a:r>
            <a:endParaRPr lang="en-US" sz="2400" b="1" dirty="0" smtClean="0">
              <a:solidFill>
                <a:srgbClr val="7030A0"/>
              </a:solidFill>
            </a:endParaRPr>
          </a:p>
          <a:p>
            <a:r>
              <a:rPr lang="en-US" sz="2400" dirty="0" smtClean="0"/>
              <a:t>Amazon’s evaluation </a:t>
            </a:r>
            <a:r>
              <a:rPr lang="en-US" sz="2400" dirty="0" smtClean="0"/>
              <a:t>of its data centre expenses showing that server </a:t>
            </a:r>
            <a:r>
              <a:rPr lang="en-US" sz="2400" dirty="0" smtClean="0"/>
              <a:t>costs account </a:t>
            </a:r>
            <a:r>
              <a:rPr lang="en-US" sz="2400" dirty="0" smtClean="0"/>
              <a:t>for 53%, while energy related costs totaling 42%.</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Therefore, </a:t>
            </a:r>
            <a:r>
              <a:rPr lang="en-US" sz="2400" u="sng" dirty="0" smtClean="0">
                <a:solidFill>
                  <a:srgbClr val="C00000"/>
                </a:solidFill>
              </a:rPr>
              <a:t>saving money in the energy budget </a:t>
            </a:r>
            <a:r>
              <a:rPr lang="en-US" sz="2400" dirty="0" smtClean="0"/>
              <a:t>of </a:t>
            </a:r>
            <a:r>
              <a:rPr lang="en-US" sz="2400" dirty="0" smtClean="0"/>
              <a:t>a data </a:t>
            </a:r>
            <a:r>
              <a:rPr lang="en-US" sz="2400" dirty="0" smtClean="0"/>
              <a:t>centre, without sacrificing </a:t>
            </a:r>
            <a:r>
              <a:rPr lang="en-US" sz="2400" u="sng" dirty="0" smtClean="0">
                <a:solidFill>
                  <a:srgbClr val="7030A0"/>
                </a:solidFill>
              </a:rPr>
              <a:t>Service Level </a:t>
            </a:r>
            <a:r>
              <a:rPr lang="en-US" sz="2400" u="sng" dirty="0" smtClean="0">
                <a:solidFill>
                  <a:srgbClr val="7030A0"/>
                </a:solidFill>
              </a:rPr>
              <a:t>Agreements (</a:t>
            </a:r>
            <a:r>
              <a:rPr lang="en-US" sz="2400" u="sng" dirty="0" smtClean="0">
                <a:solidFill>
                  <a:srgbClr val="7030A0"/>
                </a:solidFill>
              </a:rPr>
              <a:t>SLA) </a:t>
            </a:r>
            <a:r>
              <a:rPr lang="en-US" sz="2400" dirty="0" smtClean="0"/>
              <a:t>is an excellent incentive for data centre owners, </a:t>
            </a:r>
            <a:r>
              <a:rPr lang="en-US" sz="2400" dirty="0" smtClean="0"/>
              <a:t>and would </a:t>
            </a:r>
            <a:r>
              <a:rPr lang="en-US" sz="2400" dirty="0" smtClean="0"/>
              <a:t>at the same time be a great success for </a:t>
            </a:r>
            <a:r>
              <a:rPr lang="en-US" sz="2400" b="1" i="1" u="sng" dirty="0" smtClean="0">
                <a:solidFill>
                  <a:srgbClr val="7030A0"/>
                </a:solidFill>
              </a:rPr>
              <a:t>environmental  sustainability.</a:t>
            </a:r>
          </a:p>
          <a:p>
            <a:r>
              <a:rPr lang="en-US" sz="2400" i="1" dirty="0" smtClean="0"/>
              <a:t> </a:t>
            </a:r>
            <a:r>
              <a:rPr lang="en-US" sz="2400" i="1" dirty="0" smtClean="0"/>
              <a:t>This aspect needs to be highlighted</a:t>
            </a:r>
            <a:r>
              <a:rPr lang="en-US" sz="2400" i="1" dirty="0" smtClean="0"/>
              <a:t>, </a:t>
            </a:r>
            <a:r>
              <a:rPr lang="en-US" sz="2400" dirty="0" smtClean="0"/>
              <a:t>since </a:t>
            </a:r>
            <a:r>
              <a:rPr lang="en-US" sz="2400" dirty="0" smtClean="0"/>
              <a:t>it’s absolutely not frequent in </a:t>
            </a:r>
            <a:r>
              <a:rPr lang="en-US" sz="2400" dirty="0" smtClean="0"/>
              <a:t>environment-related problems </a:t>
            </a:r>
            <a:r>
              <a:rPr lang="en-US" sz="2400" dirty="0" smtClean="0"/>
              <a:t>to have a solution satisfying all stake holders.</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FF0000"/>
                </a:solidFill>
              </a:rPr>
              <a:t>Assignment I</a:t>
            </a:r>
            <a:endParaRPr lang="en-US" sz="3600" b="1" dirty="0">
              <a:solidFill>
                <a:srgbClr val="FF0000"/>
              </a:solidFill>
            </a:endParaRPr>
          </a:p>
        </p:txBody>
      </p:sp>
      <p:sp>
        <p:nvSpPr>
          <p:cNvPr id="5" name="Text Placeholder 4"/>
          <p:cNvSpPr>
            <a:spLocks noGrp="1"/>
          </p:cNvSpPr>
          <p:nvPr>
            <p:ph idx="1"/>
          </p:nvPr>
        </p:nvSpPr>
        <p:spPr/>
        <p:txBody>
          <a:bodyPr/>
          <a:lstStyle/>
          <a:p>
            <a:r>
              <a:rPr lang="en-US" i="1" dirty="0" smtClean="0"/>
              <a:t>What is Green ICT and how does cloud support Green ICT?</a:t>
            </a:r>
            <a:endParaRPr lang="en-US" i="1" dirty="0"/>
          </a:p>
        </p:txBody>
      </p:sp>
      <p:sp>
        <p:nvSpPr>
          <p:cNvPr id="6" name="Slide Number Placeholder 5"/>
          <p:cNvSpPr>
            <a:spLocks noGrp="1"/>
          </p:cNvSpPr>
          <p:nvPr>
            <p:ph type="sldNum" sz="quarter" idx="12"/>
          </p:nvPr>
        </p:nvSpPr>
        <p:spPr/>
        <p:txBody>
          <a:bodyPr/>
          <a:lstStyle/>
          <a:p>
            <a:fld id="{EFAA8057-F031-4AB2-A1ED-132BEC282CD3}"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Features of Clouds</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00B050"/>
                </a:solidFill>
              </a:rPr>
              <a:t>Rapid Elasticity:</a:t>
            </a:r>
          </a:p>
          <a:p>
            <a:pPr lvl="1"/>
            <a:r>
              <a:rPr lang="en-US" sz="2000" b="1" u="sng" dirty="0" smtClean="0">
                <a:solidFill>
                  <a:srgbClr val="0070C0"/>
                </a:solidFill>
              </a:rPr>
              <a:t>Elasticity </a:t>
            </a:r>
            <a:r>
              <a:rPr lang="en-US" sz="2000" dirty="0" smtClean="0"/>
              <a:t>is defined as the ability to scale resources both up and down as needed.</a:t>
            </a:r>
          </a:p>
          <a:p>
            <a:pPr lvl="1"/>
            <a:r>
              <a:rPr lang="en-US" sz="2000" dirty="0" smtClean="0"/>
              <a:t>To the consumer, the cloud appears to be infinite, and the consumer can purchase as much or as little computing power as they need. </a:t>
            </a:r>
          </a:p>
          <a:p>
            <a:pPr>
              <a:buNone/>
            </a:pPr>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lstStyle/>
          <a:p>
            <a:r>
              <a:rPr lang="en-US" sz="2400" b="1" u="sng" dirty="0" smtClean="0">
                <a:solidFill>
                  <a:srgbClr val="00B050"/>
                </a:solidFill>
              </a:rPr>
              <a:t>Measured Service: </a:t>
            </a:r>
          </a:p>
          <a:p>
            <a:pPr lvl="1"/>
            <a:r>
              <a:rPr lang="en-US" sz="2000" dirty="0" smtClean="0"/>
              <a:t>In a </a:t>
            </a:r>
            <a:r>
              <a:rPr lang="en-US" sz="2000" b="1" dirty="0" smtClean="0">
                <a:solidFill>
                  <a:srgbClr val="C00000"/>
                </a:solidFill>
              </a:rPr>
              <a:t>measured service</a:t>
            </a:r>
            <a:r>
              <a:rPr lang="en-US" sz="2000" dirty="0" smtClean="0"/>
              <a:t>, aspects of the cloud service are controlled and monitored by the cloud provider.</a:t>
            </a:r>
          </a:p>
          <a:p>
            <a:pPr lvl="1"/>
            <a:r>
              <a:rPr lang="en-US" sz="2000" dirty="0" smtClean="0"/>
              <a:t>This is crucial for billing, access control, resource optimization, capacity planning and other tasks. </a:t>
            </a:r>
          </a:p>
          <a:p>
            <a:pPr>
              <a:buNone/>
            </a:pPr>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C00000"/>
                </a:solidFill>
              </a:rPr>
              <a:t>On-Demand Self-Service:</a:t>
            </a:r>
          </a:p>
          <a:p>
            <a:pPr lvl="1"/>
            <a:r>
              <a:rPr lang="en-US" sz="2400" dirty="0" smtClean="0"/>
              <a:t>The on-demand and self-service aspects of cloud computing mean that a consumer can use cloud services as needed without any human interaction with the cloud provider. </a:t>
            </a:r>
          </a:p>
          <a:p>
            <a:r>
              <a:rPr lang="en-US" sz="2400" b="1" u="sng" dirty="0" smtClean="0">
                <a:solidFill>
                  <a:srgbClr val="00B050"/>
                </a:solidFill>
              </a:rPr>
              <a:t>Ubiquitous Network Access: </a:t>
            </a:r>
          </a:p>
          <a:p>
            <a:pPr lvl="1"/>
            <a:r>
              <a:rPr lang="en-US" sz="2400" dirty="0" smtClean="0"/>
              <a:t>Ubiquitous network access means that the cloud provider’s capabilities are available over the network and can be accessed through standard mechanisms by both thick and thin clients.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fontScale="92500"/>
          </a:bodyPr>
          <a:lstStyle/>
          <a:p>
            <a:r>
              <a:rPr lang="en-US" sz="2600" b="1" u="sng" dirty="0" smtClean="0">
                <a:solidFill>
                  <a:srgbClr val="00B050"/>
                </a:solidFill>
              </a:rPr>
              <a:t>Resource Pooling: </a:t>
            </a:r>
          </a:p>
          <a:p>
            <a:pPr lvl="1"/>
            <a:r>
              <a:rPr lang="en-US" sz="2200" b="1" dirty="0" smtClean="0">
                <a:solidFill>
                  <a:srgbClr val="C00000"/>
                </a:solidFill>
              </a:rPr>
              <a:t>Resource pooling </a:t>
            </a:r>
            <a:r>
              <a:rPr lang="en-US" sz="2200" dirty="0" smtClean="0"/>
              <a:t>allows a cloud provider to serve its consumers via a multi-tenant model.</a:t>
            </a:r>
          </a:p>
          <a:p>
            <a:pPr lvl="1"/>
            <a:r>
              <a:rPr lang="en-US" sz="2200" dirty="0" smtClean="0"/>
              <a:t>Physical and virtual resources are assigned and reassigned according to consumer demand. </a:t>
            </a:r>
          </a:p>
          <a:p>
            <a:pPr lvl="1"/>
            <a:r>
              <a:rPr lang="en-US" sz="2200" dirty="0" smtClean="0"/>
              <a:t>There is a sense of location independence in that the customer generally has no control or knowledge over the exact location of the provided resources but may be able to specify location at a higher level of abstraction (e.g., country, state, or datacenter). </a:t>
            </a:r>
          </a:p>
          <a:p>
            <a:r>
              <a:rPr lang="en-US" sz="2600" b="1" i="1" u="sng" dirty="0" smtClean="0">
                <a:solidFill>
                  <a:srgbClr val="7030A0"/>
                </a:solidFill>
              </a:rPr>
              <a:t>Multi-tenancy</a:t>
            </a:r>
            <a:r>
              <a:rPr lang="en-US" sz="2600" i="1" dirty="0" smtClean="0"/>
              <a:t> </a:t>
            </a:r>
            <a:r>
              <a:rPr lang="en-US" sz="2600" i="1" dirty="0" smtClean="0"/>
              <a:t>refers to a principle </a:t>
            </a:r>
            <a:r>
              <a:rPr lang="en-US" sz="2600" i="1" dirty="0" smtClean="0"/>
              <a:t>in software architecture where </a:t>
            </a:r>
            <a:r>
              <a:rPr lang="en-US" sz="2600" i="1" dirty="0" smtClean="0"/>
              <a:t>a single instance of the </a:t>
            </a:r>
            <a:r>
              <a:rPr lang="en-US" sz="2600" i="1" dirty="0" smtClean="0"/>
              <a:t>software </a:t>
            </a:r>
            <a:r>
              <a:rPr lang="en-US" sz="2600" i="1" dirty="0" smtClean="0"/>
              <a:t>runs on a server, serving multiple client-organizations (tenants).</a:t>
            </a:r>
            <a:endParaRPr lang="en-US" sz="2600" i="1"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Benefits of Cloud Computing</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600" b="1" u="sng" dirty="0" smtClean="0">
                <a:solidFill>
                  <a:srgbClr val="C00000"/>
                </a:solidFill>
              </a:rPr>
              <a:t>Significant Cost Reduction:</a:t>
            </a:r>
          </a:p>
          <a:p>
            <a:pPr lvl="1"/>
            <a:r>
              <a:rPr lang="en-US" sz="2200" dirty="0" smtClean="0"/>
              <a:t>Available at a fraction of the cost of traditional IT services; upfront capital expenditures eliminated; dramatically reduced IT administrative burden </a:t>
            </a:r>
          </a:p>
          <a:p>
            <a:r>
              <a:rPr lang="en-US" sz="2600" b="1" u="sng" dirty="0" smtClean="0">
                <a:solidFill>
                  <a:srgbClr val="00B050"/>
                </a:solidFill>
              </a:rPr>
              <a:t>Increased Flexibility:</a:t>
            </a:r>
          </a:p>
          <a:p>
            <a:pPr lvl="1"/>
            <a:r>
              <a:rPr lang="en-US" sz="2200" dirty="0" smtClean="0"/>
              <a:t> On-demand computing across technologies, business solutions and large ecosystems of providers; reduced new solution implementation times.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Course Contents…</a:t>
            </a:r>
            <a:endParaRPr lang="en-US" sz="3600" b="1" dirty="0">
              <a:solidFill>
                <a:srgbClr val="C00000"/>
              </a:solidFill>
            </a:endParaRPr>
          </a:p>
        </p:txBody>
      </p:sp>
      <p:sp>
        <p:nvSpPr>
          <p:cNvPr id="3" name="Content Placeholder 2"/>
          <p:cNvSpPr>
            <a:spLocks noGrp="1"/>
          </p:cNvSpPr>
          <p:nvPr>
            <p:ph idx="1"/>
          </p:nvPr>
        </p:nvSpPr>
        <p:spPr/>
        <p:txBody>
          <a:bodyPr>
            <a:normAutofit fontScale="25000" lnSpcReduction="20000"/>
          </a:bodyPr>
          <a:lstStyle/>
          <a:p>
            <a:pPr lvl="0"/>
            <a:r>
              <a:rPr lang="en-US" sz="9600" b="1" dirty="0" smtClean="0">
                <a:solidFill>
                  <a:srgbClr val="7030A0"/>
                </a:solidFill>
              </a:rPr>
              <a:t>Cloud Deployment Model [6 hrs]</a:t>
            </a:r>
            <a:endParaRPr lang="en-US" sz="9600" dirty="0" smtClean="0">
              <a:solidFill>
                <a:srgbClr val="7030A0"/>
              </a:solidFill>
            </a:endParaRPr>
          </a:p>
          <a:p>
            <a:pPr lvl="1"/>
            <a:r>
              <a:rPr lang="en-US" sz="9600" dirty="0" smtClean="0"/>
              <a:t>Introduction to Cloud Types</a:t>
            </a:r>
          </a:p>
          <a:p>
            <a:pPr lvl="1"/>
            <a:r>
              <a:rPr lang="en-US" sz="9600" dirty="0" smtClean="0"/>
              <a:t>Private Cloud</a:t>
            </a:r>
          </a:p>
          <a:p>
            <a:pPr lvl="1"/>
            <a:r>
              <a:rPr lang="en-US" sz="9600" dirty="0" smtClean="0"/>
              <a:t>Public Cloud</a:t>
            </a:r>
          </a:p>
          <a:p>
            <a:pPr lvl="1"/>
            <a:r>
              <a:rPr lang="en-US" sz="9600" dirty="0" smtClean="0"/>
              <a:t>Hybrid Cloud</a:t>
            </a:r>
          </a:p>
          <a:p>
            <a:pPr lvl="1"/>
            <a:r>
              <a:rPr lang="en-US" sz="9600" dirty="0" smtClean="0"/>
              <a:t>Community Cloud</a:t>
            </a:r>
          </a:p>
          <a:p>
            <a:r>
              <a:rPr lang="en-US" sz="9600" dirty="0" smtClean="0"/>
              <a:t> </a:t>
            </a:r>
            <a:r>
              <a:rPr lang="en-US" sz="9600" b="1" dirty="0" smtClean="0">
                <a:solidFill>
                  <a:srgbClr val="7030A0"/>
                </a:solidFill>
              </a:rPr>
              <a:t>Cloud Technologies[9 hrs]</a:t>
            </a:r>
            <a:endParaRPr lang="en-US" sz="9600" dirty="0" smtClean="0">
              <a:solidFill>
                <a:srgbClr val="7030A0"/>
              </a:solidFill>
            </a:endParaRPr>
          </a:p>
          <a:p>
            <a:pPr lvl="1"/>
            <a:r>
              <a:rPr lang="en-US" sz="9600" dirty="0" smtClean="0"/>
              <a:t>Introduction to Cloud Technology</a:t>
            </a:r>
          </a:p>
          <a:p>
            <a:pPr lvl="1"/>
            <a:r>
              <a:rPr lang="en-US" sz="9600" dirty="0" smtClean="0"/>
              <a:t>Virtualization</a:t>
            </a:r>
          </a:p>
          <a:p>
            <a:pPr lvl="1"/>
            <a:r>
              <a:rPr lang="en-US" sz="9600" dirty="0" smtClean="0"/>
              <a:t>Service Oriented Architecture(SOA)</a:t>
            </a:r>
          </a:p>
          <a:p>
            <a:pPr lvl="1"/>
            <a:r>
              <a:rPr lang="en-US" sz="9600" dirty="0" smtClean="0"/>
              <a:t>Cluster Computing</a:t>
            </a:r>
          </a:p>
          <a:p>
            <a:pPr lvl="1"/>
            <a:r>
              <a:rPr lang="en-US" sz="9600" dirty="0" smtClean="0"/>
              <a:t>Grid Computing</a:t>
            </a:r>
          </a:p>
          <a:p>
            <a:pPr lvl="1"/>
            <a:r>
              <a:rPr lang="en-US" sz="9600" dirty="0" smtClean="0"/>
              <a:t>Distributed Computing</a:t>
            </a:r>
          </a:p>
          <a:p>
            <a:r>
              <a:rPr lang="en-US" dirty="0" smtClean="0"/>
              <a:t> </a:t>
            </a: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Continue…</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00B050"/>
                </a:solidFill>
              </a:rPr>
              <a:t>Access anywhere: </a:t>
            </a:r>
          </a:p>
          <a:p>
            <a:pPr lvl="1"/>
            <a:r>
              <a:rPr lang="en-US" sz="2400" dirty="0" smtClean="0"/>
              <a:t>From a single computer or network. </a:t>
            </a:r>
          </a:p>
          <a:p>
            <a:pPr lvl="1"/>
            <a:r>
              <a:rPr lang="en-US" sz="2400" dirty="0" smtClean="0"/>
              <a:t>Use different computer or move to portable devices, and applications and documents follow. </a:t>
            </a:r>
          </a:p>
          <a:p>
            <a:r>
              <a:rPr lang="en-US" sz="2400" b="1" u="sng" dirty="0" smtClean="0">
                <a:solidFill>
                  <a:srgbClr val="C00000"/>
                </a:solidFill>
              </a:rPr>
              <a:t>Elastic scalability and pay-as-you-go:</a:t>
            </a:r>
          </a:p>
          <a:p>
            <a:pPr lvl="1"/>
            <a:r>
              <a:rPr lang="en-US" sz="2400" dirty="0" smtClean="0"/>
              <a:t> Add and subtract capacity as your needs change. </a:t>
            </a:r>
          </a:p>
          <a:p>
            <a:pPr lvl="1"/>
            <a:r>
              <a:rPr lang="en-US" sz="2400" dirty="0" smtClean="0"/>
              <a:t>Pay for only what you use. </a:t>
            </a:r>
          </a:p>
          <a:p>
            <a:r>
              <a:rPr lang="en-US" sz="2400" b="1" u="sng" dirty="0" smtClean="0">
                <a:solidFill>
                  <a:srgbClr val="7030A0"/>
                </a:solidFill>
              </a:rPr>
              <a:t>Easy to implement: </a:t>
            </a:r>
          </a:p>
          <a:p>
            <a:pPr lvl="1"/>
            <a:r>
              <a:rPr lang="en-US" sz="2400" dirty="0" smtClean="0"/>
              <a:t>No need to purchase hardware, software licenses or implementation services.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Continue…</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7030A0"/>
                </a:solidFill>
              </a:rPr>
              <a:t>Service quality: </a:t>
            </a:r>
          </a:p>
          <a:p>
            <a:pPr lvl="1"/>
            <a:r>
              <a:rPr lang="en-US" sz="2400" dirty="0" smtClean="0"/>
              <a:t>Reliable services, large storage and computing capacity, and 24/7 service and up-time. </a:t>
            </a:r>
          </a:p>
          <a:p>
            <a:r>
              <a:rPr lang="en-US" sz="2400" b="1" u="sng" dirty="0" smtClean="0">
                <a:solidFill>
                  <a:srgbClr val="C00000"/>
                </a:solidFill>
              </a:rPr>
              <a:t>Delegate non-critical applications: </a:t>
            </a:r>
          </a:p>
          <a:p>
            <a:pPr lvl="1"/>
            <a:r>
              <a:rPr lang="en-US" sz="2400" dirty="0" smtClean="0"/>
              <a:t>Outsource non-critical applications to service providers and focus agency IT resources on business-critical applications. </a:t>
            </a:r>
          </a:p>
          <a:p>
            <a:r>
              <a:rPr lang="en-US" sz="2400" b="1" u="sng" dirty="0" smtClean="0">
                <a:solidFill>
                  <a:srgbClr val="00B050"/>
                </a:solidFill>
              </a:rPr>
              <a:t>Always the latest software: </a:t>
            </a:r>
          </a:p>
          <a:p>
            <a:pPr lvl="1"/>
            <a:r>
              <a:rPr lang="en-US" sz="2400" dirty="0" smtClean="0"/>
              <a:t>Updates are automatic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Issues in Cloud Computing</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 </a:t>
            </a:r>
            <a:r>
              <a:rPr lang="en-US" sz="2400" dirty="0" smtClean="0"/>
              <a:t>Security </a:t>
            </a:r>
          </a:p>
          <a:p>
            <a:r>
              <a:rPr lang="en-US" sz="2400" dirty="0" smtClean="0"/>
              <a:t> Performance </a:t>
            </a:r>
          </a:p>
          <a:p>
            <a:r>
              <a:rPr lang="en-US" sz="2400" dirty="0" smtClean="0"/>
              <a:t> Availability </a:t>
            </a:r>
          </a:p>
          <a:p>
            <a:r>
              <a:rPr lang="en-US" sz="2400" dirty="0" smtClean="0"/>
              <a:t> Hard to integrate </a:t>
            </a:r>
          </a:p>
          <a:p>
            <a:r>
              <a:rPr lang="en-US" sz="2400" dirty="0" smtClean="0"/>
              <a:t> Ability to customize </a:t>
            </a:r>
          </a:p>
          <a:p>
            <a:r>
              <a:rPr lang="en-US" sz="2400" dirty="0" smtClean="0"/>
              <a:t> Higher cost </a:t>
            </a:r>
          </a:p>
          <a:p>
            <a:r>
              <a:rPr lang="en-US" sz="2400" dirty="0" smtClean="0"/>
              <a:t> Regulatory requirements </a:t>
            </a:r>
          </a:p>
          <a:p>
            <a:r>
              <a:rPr lang="en-US" sz="2400" dirty="0" smtClean="0"/>
              <a:t> Not enough major suppliers </a:t>
            </a:r>
          </a:p>
          <a:p>
            <a:endParaRPr lang="en-US" sz="2400"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54855" y="567148"/>
            <a:ext cx="7772400" cy="1106477"/>
          </a:xfrm>
        </p:spPr>
        <p:txBody>
          <a:bodyPr>
            <a:normAutofit/>
          </a:bodyPr>
          <a:lstStyle/>
          <a:p>
            <a:pPr algn="ctr" eaLnBrk="1" fontAlgn="auto" hangingPunct="1">
              <a:spcAft>
                <a:spcPts val="0"/>
              </a:spcAft>
              <a:defRPr/>
            </a:pPr>
            <a:r>
              <a:rPr lang="en-US" sz="3600" dirty="0" smtClean="0">
                <a:solidFill>
                  <a:srgbClr val="FF0000"/>
                </a:solidFill>
              </a:rPr>
              <a:t>What is Cloud Computing?</a:t>
            </a:r>
          </a:p>
        </p:txBody>
      </p:sp>
      <p:sp>
        <p:nvSpPr>
          <p:cNvPr id="9219" name="Rectangle 2"/>
          <p:cNvSpPr>
            <a:spLocks noChangeArrowheads="1"/>
          </p:cNvSpPr>
          <p:nvPr/>
        </p:nvSpPr>
        <p:spPr bwMode="auto">
          <a:xfrm>
            <a:off x="555625" y="1990725"/>
            <a:ext cx="7951788" cy="4308475"/>
          </a:xfrm>
          <a:prstGeom prst="rect">
            <a:avLst/>
          </a:prstGeom>
          <a:noFill/>
          <a:ln w="9525">
            <a:noFill/>
            <a:miter lim="800000"/>
            <a:headEnd/>
            <a:tailEnd/>
          </a:ln>
        </p:spPr>
        <p:txBody>
          <a:bodyPr>
            <a:spAutoFit/>
          </a:bodyPr>
          <a:lstStyle/>
          <a:p>
            <a:r>
              <a:rPr lang="en-US" sz="2400" i="1" dirty="0"/>
              <a:t>Essential Characteristics include:</a:t>
            </a:r>
          </a:p>
          <a:p>
            <a:pPr lvl="1">
              <a:buFont typeface="Arial" charset="0"/>
              <a:buChar char="•"/>
            </a:pPr>
            <a:r>
              <a:rPr lang="en-US" sz="2400" i="1" dirty="0"/>
              <a:t>On-demand self-service</a:t>
            </a:r>
          </a:p>
          <a:p>
            <a:pPr lvl="1">
              <a:buFont typeface="Arial" charset="0"/>
              <a:buChar char="•"/>
            </a:pPr>
            <a:r>
              <a:rPr lang="en-US" sz="2400" i="1" dirty="0"/>
              <a:t>Ubiquitous network access</a:t>
            </a:r>
          </a:p>
          <a:p>
            <a:pPr lvl="1">
              <a:buFont typeface="Arial" charset="0"/>
              <a:buChar char="•"/>
            </a:pPr>
            <a:r>
              <a:rPr lang="en-US" sz="2400" i="1" dirty="0"/>
              <a:t>Location independent resource pooling</a:t>
            </a:r>
          </a:p>
          <a:p>
            <a:pPr lvl="1">
              <a:buFont typeface="Arial" charset="0"/>
              <a:buChar char="•"/>
            </a:pPr>
            <a:r>
              <a:rPr lang="en-US" sz="2400" i="1" dirty="0"/>
              <a:t>Rapid Elasticity</a:t>
            </a:r>
          </a:p>
          <a:p>
            <a:pPr lvl="1">
              <a:buFont typeface="Arial" charset="0"/>
              <a:buChar char="•"/>
            </a:pPr>
            <a:r>
              <a:rPr lang="en-US" sz="2400" i="1" dirty="0"/>
              <a:t>Measured Service</a:t>
            </a:r>
          </a:p>
          <a:p>
            <a:pPr lvl="1"/>
            <a:endParaRPr lang="en-US" i="1" dirty="0"/>
          </a:p>
          <a:p>
            <a:r>
              <a:rPr lang="en-US" sz="2400" i="1" dirty="0"/>
              <a:t>Delivery Models include:</a:t>
            </a:r>
          </a:p>
          <a:p>
            <a:pPr lvl="1">
              <a:buFont typeface="Arial" charset="0"/>
              <a:buChar char="•"/>
            </a:pPr>
            <a:r>
              <a:rPr lang="en-US" sz="2400" i="1" dirty="0"/>
              <a:t>Cloud Software as a Service (</a:t>
            </a:r>
            <a:r>
              <a:rPr lang="en-US" sz="2400" i="1" dirty="0" err="1"/>
              <a:t>SaaS</a:t>
            </a:r>
            <a:r>
              <a:rPr lang="en-US" sz="2400" i="1" dirty="0"/>
              <a:t>)</a:t>
            </a:r>
          </a:p>
          <a:p>
            <a:pPr lvl="1">
              <a:buFont typeface="Arial" charset="0"/>
              <a:buChar char="•"/>
            </a:pPr>
            <a:r>
              <a:rPr lang="en-US" sz="2400" i="1" dirty="0"/>
              <a:t>Cloud Platform as a Service (</a:t>
            </a:r>
            <a:r>
              <a:rPr lang="en-US" sz="2400" i="1" dirty="0" err="1"/>
              <a:t>PaaS</a:t>
            </a:r>
            <a:r>
              <a:rPr lang="en-US" sz="2400" i="1" dirty="0"/>
              <a:t>)</a:t>
            </a:r>
          </a:p>
          <a:p>
            <a:pPr lvl="1">
              <a:buFont typeface="Arial" charset="0"/>
              <a:buChar char="•"/>
            </a:pPr>
            <a:r>
              <a:rPr lang="en-US" sz="2400" i="1" dirty="0"/>
              <a:t>Cloud Infrastructure as a Service (</a:t>
            </a:r>
            <a:r>
              <a:rPr lang="en-US" sz="2400" i="1" dirty="0" err="1"/>
              <a:t>IaaS</a:t>
            </a:r>
            <a:r>
              <a:rPr lang="en-US" sz="2400" i="1" dirty="0"/>
              <a:t>)</a:t>
            </a:r>
          </a:p>
          <a:p>
            <a:pPr lvl="1"/>
            <a:r>
              <a:rPr lang="en-US" sz="1000" dirty="0"/>
              <a:t>(Peter </a:t>
            </a:r>
            <a:r>
              <a:rPr lang="en-US" sz="1000" dirty="0" err="1"/>
              <a:t>Mell</a:t>
            </a:r>
            <a:r>
              <a:rPr lang="en-US" sz="1000" dirty="0"/>
              <a:t> and Tim </a:t>
            </a:r>
            <a:r>
              <a:rPr lang="en-US" sz="1000" dirty="0" err="1"/>
              <a:t>Grance</a:t>
            </a:r>
            <a:r>
              <a:rPr lang="en-US" sz="1000" dirty="0"/>
              <a:t>, NIST) </a:t>
            </a:r>
          </a:p>
        </p:txBody>
      </p:sp>
      <p:sp>
        <p:nvSpPr>
          <p:cNvPr id="4" name="Slide Number Placeholder 3"/>
          <p:cNvSpPr>
            <a:spLocks noGrp="1"/>
          </p:cNvSpPr>
          <p:nvPr>
            <p:ph type="sldNum" sz="quarter" idx="12"/>
          </p:nvPr>
        </p:nvSpPr>
        <p:spPr/>
        <p:txBody>
          <a:bodyPr/>
          <a:lstStyle/>
          <a:p>
            <a:fld id="{EFAA8057-F031-4AB2-A1ED-132BEC282CD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609600" y="381000"/>
            <a:ext cx="80010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0" y="304800"/>
            <a:ext cx="9144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solidFill>
                  <a:srgbClr val="FF0000"/>
                </a:solidFill>
              </a:rPr>
              <a:t>Let’s see more on Cloud!!!</a:t>
            </a:r>
            <a:endParaRPr lang="en-US" sz="3600" dirty="0">
              <a:solidFill>
                <a:srgbClr val="FF0000"/>
              </a:solidFill>
            </a:endParaRP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EFAA8057-F031-4AB2-A1ED-132BEC282CD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28600"/>
            <a:ext cx="8229600" cy="1066800"/>
          </a:xfrm>
        </p:spPr>
        <p:txBody>
          <a:bodyPr>
            <a:normAutofit/>
          </a:bodyPr>
          <a:lstStyle/>
          <a:p>
            <a:pPr fontAlgn="auto">
              <a:spcAft>
                <a:spcPts val="0"/>
              </a:spcAft>
              <a:defRPr/>
            </a:pPr>
            <a:r>
              <a:rPr lang="en-US" sz="3600" dirty="0" smtClean="0">
                <a:solidFill>
                  <a:srgbClr val="FF0000"/>
                </a:solidFill>
              </a:rPr>
              <a:t>Who is providing the Cloud</a:t>
            </a:r>
          </a:p>
        </p:txBody>
      </p:sp>
      <p:pic>
        <p:nvPicPr>
          <p:cNvPr id="38915" name="Picture 2" descr="http://www.stanford.edu/group/idk2ceo2007/images/ibm-logo.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2133600"/>
            <a:ext cx="2209800" cy="1196975"/>
          </a:xfrm>
          <a:prstGeom prst="rect">
            <a:avLst/>
          </a:prstGeom>
          <a:noFill/>
          <a:ln w="9525">
            <a:noFill/>
            <a:miter lim="800000"/>
            <a:headEnd/>
            <a:tailEnd/>
          </a:ln>
        </p:spPr>
      </p:pic>
      <p:pic>
        <p:nvPicPr>
          <p:cNvPr id="38916" name="Picture 4" descr="http://www.troopers08.org/content/e7/e195/microsoft-logo.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048000" y="1192213"/>
            <a:ext cx="2362200" cy="1169987"/>
          </a:xfrm>
          <a:prstGeom prst="rect">
            <a:avLst/>
          </a:prstGeom>
          <a:solidFill>
            <a:schemeClr val="tx1"/>
          </a:solidFill>
          <a:ln w="9525">
            <a:noFill/>
            <a:miter lim="800000"/>
            <a:headEnd/>
            <a:tailEnd/>
          </a:ln>
        </p:spPr>
      </p:pic>
      <p:pic>
        <p:nvPicPr>
          <p:cNvPr id="38917" name="Picture 6" descr="http://francisanderson.files.wordpress.com/2008/01/1_google_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85800" y="3124200"/>
            <a:ext cx="3352800" cy="2363788"/>
          </a:xfrm>
          <a:prstGeom prst="rect">
            <a:avLst/>
          </a:prstGeom>
          <a:noFill/>
          <a:ln w="9525">
            <a:noFill/>
            <a:miter lim="800000"/>
            <a:headEnd/>
            <a:tailEnd/>
          </a:ln>
        </p:spPr>
      </p:pic>
      <p:pic>
        <p:nvPicPr>
          <p:cNvPr id="38918" name="Picture 8" descr="http://mediamemo.allthingsd.com/files/2009/01/yahoo-logo.jp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85800" y="5181600"/>
            <a:ext cx="1787525" cy="1400175"/>
          </a:xfrm>
          <a:prstGeom prst="rect">
            <a:avLst/>
          </a:prstGeom>
          <a:noFill/>
          <a:ln w="9525">
            <a:noFill/>
            <a:miter lim="800000"/>
            <a:headEnd/>
            <a:tailEnd/>
          </a:ln>
        </p:spPr>
      </p:pic>
      <p:pic>
        <p:nvPicPr>
          <p:cNvPr id="38919" name="Picture 10" descr="http://www.contingenz.com/images/Amazon%20Logo.jpg"/>
          <p:cNvPicPr>
            <a:picLocks noChangeAspect="1" noChangeArrowheads="1"/>
          </p:cNvPicPr>
          <p:nvPr/>
        </p:nvPicPr>
        <p:blipFill>
          <a:blip r:embed="rId7"/>
          <a:srcRect/>
          <a:stretch>
            <a:fillRect/>
          </a:stretch>
        </p:blipFill>
        <p:spPr bwMode="auto">
          <a:xfrm>
            <a:off x="2676525" y="5638800"/>
            <a:ext cx="3419475" cy="1003300"/>
          </a:xfrm>
          <a:prstGeom prst="rect">
            <a:avLst/>
          </a:prstGeom>
          <a:noFill/>
          <a:ln w="9525">
            <a:noFill/>
            <a:miter lim="800000"/>
            <a:headEnd/>
            <a:tailEnd/>
          </a:ln>
        </p:spPr>
      </p:pic>
      <p:pic>
        <p:nvPicPr>
          <p:cNvPr id="38920" name="Picture 12" descr="http://haochen.files.wordpress.com/2008/05/ebay-logo.jpg"/>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410200" y="1828800"/>
            <a:ext cx="2078038" cy="1143000"/>
          </a:xfrm>
          <a:prstGeom prst="rect">
            <a:avLst/>
          </a:prstGeom>
          <a:noFill/>
          <a:ln w="9525">
            <a:noFill/>
            <a:miter lim="800000"/>
            <a:headEnd/>
            <a:tailEnd/>
          </a:ln>
        </p:spPr>
      </p:pic>
      <p:pic>
        <p:nvPicPr>
          <p:cNvPr id="38921" name="Picture 14" descr="http://techdigest.tv/dell-logo.jpg"/>
          <p:cNvPicPr>
            <a:picLocks noChangeAspect="1" noChangeArrowheads="1"/>
          </p:cNvPicPr>
          <p:nvPr/>
        </p:nvPicPr>
        <p:blipFill>
          <a:blip r:embed="rId9"/>
          <a:srcRect/>
          <a:stretch>
            <a:fillRect/>
          </a:stretch>
        </p:blipFill>
        <p:spPr bwMode="auto">
          <a:xfrm>
            <a:off x="3819525" y="2514600"/>
            <a:ext cx="1362075" cy="1387475"/>
          </a:xfrm>
          <a:prstGeom prst="rect">
            <a:avLst/>
          </a:prstGeom>
          <a:noFill/>
          <a:ln w="9525">
            <a:noFill/>
            <a:miter lim="800000"/>
            <a:headEnd/>
            <a:tailEnd/>
          </a:ln>
        </p:spPr>
      </p:pic>
      <p:pic>
        <p:nvPicPr>
          <p:cNvPr id="38922" name="Picture 16" descr="http://www.engineering.cornell.edu/diversity/office-diversity-programs/summer-programs/highschool-programs/catalyst/images/hp_logo_1.jpg"/>
          <p:cNvPicPr>
            <a:picLocks noChangeAspect="1" noChangeArrowheads="1"/>
          </p:cNvPicPr>
          <p:nvPr/>
        </p:nvPicPr>
        <p:blipFill>
          <a:blip r:embed="rId10"/>
          <a:srcRect/>
          <a:stretch>
            <a:fillRect/>
          </a:stretch>
        </p:blipFill>
        <p:spPr bwMode="auto">
          <a:xfrm>
            <a:off x="4343400" y="4038600"/>
            <a:ext cx="1928813" cy="1219200"/>
          </a:xfrm>
          <a:prstGeom prst="rect">
            <a:avLst/>
          </a:prstGeom>
          <a:noFill/>
          <a:ln w="9525">
            <a:noFill/>
            <a:miter lim="800000"/>
            <a:headEnd/>
            <a:tailEnd/>
          </a:ln>
        </p:spPr>
      </p:pic>
      <p:pic>
        <p:nvPicPr>
          <p:cNvPr id="38923" name="Picture 18" descr="http://www.sustainablelifemedia.com/files/SB08SpeakerLogos/SunLogo.png"/>
          <p:cNvPicPr>
            <a:picLocks noChangeAspect="1" noChangeArrowheads="1"/>
          </p:cNvPicPr>
          <p:nvPr/>
        </p:nvPicPr>
        <p:blipFill>
          <a:blip r:embed="rId11"/>
          <a:srcRect/>
          <a:stretch>
            <a:fillRect/>
          </a:stretch>
        </p:blipFill>
        <p:spPr bwMode="auto">
          <a:xfrm>
            <a:off x="6324600" y="3429000"/>
            <a:ext cx="2362200" cy="1047750"/>
          </a:xfrm>
          <a:prstGeom prst="rect">
            <a:avLst/>
          </a:prstGeom>
          <a:noFill/>
          <a:ln w="9525">
            <a:noFill/>
            <a:miter lim="800000"/>
            <a:headEnd/>
            <a:tailEnd/>
          </a:ln>
        </p:spPr>
      </p:pic>
      <p:pic>
        <p:nvPicPr>
          <p:cNvPr id="38924" name="Picture 20" descr="http://blog.tmcnet.com/blog/tom-keating/images/cisco-logo.gif"/>
          <p:cNvPicPr>
            <a:picLocks noChangeAspect="1" noChangeArrowheads="1"/>
          </p:cNvPicPr>
          <p:nvPr/>
        </p:nvPicPr>
        <p:blipFill>
          <a:blip r:embed="rId12"/>
          <a:srcRect/>
          <a:stretch>
            <a:fillRect/>
          </a:stretch>
        </p:blipFill>
        <p:spPr bwMode="auto">
          <a:xfrm>
            <a:off x="7315200" y="5486400"/>
            <a:ext cx="1577975" cy="1146175"/>
          </a:xfrm>
          <a:prstGeom prst="rect">
            <a:avLst/>
          </a:prstGeom>
          <a:noFill/>
          <a:ln w="9525">
            <a:noFill/>
            <a:miter lim="800000"/>
            <a:headEnd/>
            <a:tailEnd/>
          </a:ln>
        </p:spPr>
      </p:pic>
      <p:pic>
        <p:nvPicPr>
          <p:cNvPr id="38925" name="Picture 14" descr="http://www.ewh.ieee.org/r9/colombia/cas/images/intel-logo.jpg"/>
          <p:cNvPicPr>
            <a:picLocks noChangeAspect="1" noChangeArrowheads="1"/>
          </p:cNvPicPr>
          <p:nvPr/>
        </p:nvPicPr>
        <p:blipFill>
          <a:blip r:embed="rId13"/>
          <a:srcRect/>
          <a:stretch>
            <a:fillRect/>
          </a:stretch>
        </p:blipFill>
        <p:spPr bwMode="auto">
          <a:xfrm>
            <a:off x="7543800" y="1905000"/>
            <a:ext cx="1233488" cy="838200"/>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EFAA8057-F031-4AB2-A1ED-132BEC282CD3}"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38915"/>
                                        </p:tgtEl>
                                        <p:attrNameLst>
                                          <p:attrName>style.visibility</p:attrName>
                                        </p:attrNameLst>
                                      </p:cBhvr>
                                      <p:to>
                                        <p:strVal val="visible"/>
                                      </p:to>
                                    </p:set>
                                    <p:anim calcmode="lin" valueType="num">
                                      <p:cBhvr>
                                        <p:cTn id="7" dur="1000" fill="hold"/>
                                        <p:tgtEl>
                                          <p:spTgt spid="38915"/>
                                        </p:tgtEl>
                                        <p:attrNameLst>
                                          <p:attrName>ppt_w</p:attrName>
                                        </p:attrNameLst>
                                      </p:cBhvr>
                                      <p:tavLst>
                                        <p:tav tm="0">
                                          <p:val>
                                            <p:fltVal val="0"/>
                                          </p:val>
                                        </p:tav>
                                        <p:tav tm="100000">
                                          <p:val>
                                            <p:strVal val="#ppt_w"/>
                                          </p:val>
                                        </p:tav>
                                      </p:tavLst>
                                    </p:anim>
                                    <p:anim calcmode="lin" valueType="num">
                                      <p:cBhvr>
                                        <p:cTn id="8" dur="1000" fill="hold"/>
                                        <p:tgtEl>
                                          <p:spTgt spid="38915"/>
                                        </p:tgtEl>
                                        <p:attrNameLst>
                                          <p:attrName>ppt_h</p:attrName>
                                        </p:attrNameLst>
                                      </p:cBhvr>
                                      <p:tavLst>
                                        <p:tav tm="0">
                                          <p:val>
                                            <p:fltVal val="0"/>
                                          </p:val>
                                        </p:tav>
                                        <p:tav tm="100000">
                                          <p:val>
                                            <p:strVal val="#ppt_h"/>
                                          </p:val>
                                        </p:tav>
                                      </p:tavLst>
                                    </p:anim>
                                    <p:anim calcmode="lin" valueType="num">
                                      <p:cBhvr>
                                        <p:cTn id="9" dur="1000" fill="hold"/>
                                        <p:tgtEl>
                                          <p:spTgt spid="38915"/>
                                        </p:tgtEl>
                                        <p:attrNameLst>
                                          <p:attrName>style.rotation</p:attrName>
                                        </p:attrNameLst>
                                      </p:cBhvr>
                                      <p:tavLst>
                                        <p:tav tm="0">
                                          <p:val>
                                            <p:fltVal val="90"/>
                                          </p:val>
                                        </p:tav>
                                        <p:tav tm="100000">
                                          <p:val>
                                            <p:fltVal val="0"/>
                                          </p:val>
                                        </p:tav>
                                      </p:tavLst>
                                    </p:anim>
                                    <p:animEffect transition="in" filter="fade">
                                      <p:cBhvr>
                                        <p:cTn id="10" dur="1000"/>
                                        <p:tgtEl>
                                          <p:spTgt spid="38915"/>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38916"/>
                                        </p:tgtEl>
                                        <p:attrNameLst>
                                          <p:attrName>style.visibility</p:attrName>
                                        </p:attrNameLst>
                                      </p:cBhvr>
                                      <p:to>
                                        <p:strVal val="visible"/>
                                      </p:to>
                                    </p:set>
                                    <p:anim calcmode="lin" valueType="num">
                                      <p:cBhvr>
                                        <p:cTn id="13" dur="1000" fill="hold"/>
                                        <p:tgtEl>
                                          <p:spTgt spid="38916"/>
                                        </p:tgtEl>
                                        <p:attrNameLst>
                                          <p:attrName>ppt_w</p:attrName>
                                        </p:attrNameLst>
                                      </p:cBhvr>
                                      <p:tavLst>
                                        <p:tav tm="0">
                                          <p:val>
                                            <p:fltVal val="0"/>
                                          </p:val>
                                        </p:tav>
                                        <p:tav tm="100000">
                                          <p:val>
                                            <p:strVal val="#ppt_w"/>
                                          </p:val>
                                        </p:tav>
                                      </p:tavLst>
                                    </p:anim>
                                    <p:anim calcmode="lin" valueType="num">
                                      <p:cBhvr>
                                        <p:cTn id="14" dur="1000" fill="hold"/>
                                        <p:tgtEl>
                                          <p:spTgt spid="38916"/>
                                        </p:tgtEl>
                                        <p:attrNameLst>
                                          <p:attrName>ppt_h</p:attrName>
                                        </p:attrNameLst>
                                      </p:cBhvr>
                                      <p:tavLst>
                                        <p:tav tm="0">
                                          <p:val>
                                            <p:fltVal val="0"/>
                                          </p:val>
                                        </p:tav>
                                        <p:tav tm="100000">
                                          <p:val>
                                            <p:strVal val="#ppt_h"/>
                                          </p:val>
                                        </p:tav>
                                      </p:tavLst>
                                    </p:anim>
                                    <p:anim calcmode="lin" valueType="num">
                                      <p:cBhvr>
                                        <p:cTn id="15" dur="1000" fill="hold"/>
                                        <p:tgtEl>
                                          <p:spTgt spid="38916"/>
                                        </p:tgtEl>
                                        <p:attrNameLst>
                                          <p:attrName>style.rotation</p:attrName>
                                        </p:attrNameLst>
                                      </p:cBhvr>
                                      <p:tavLst>
                                        <p:tav tm="0">
                                          <p:val>
                                            <p:fltVal val="90"/>
                                          </p:val>
                                        </p:tav>
                                        <p:tav tm="100000">
                                          <p:val>
                                            <p:fltVal val="0"/>
                                          </p:val>
                                        </p:tav>
                                      </p:tavLst>
                                    </p:anim>
                                    <p:animEffect transition="in" filter="fade">
                                      <p:cBhvr>
                                        <p:cTn id="16" dur="1000"/>
                                        <p:tgtEl>
                                          <p:spTgt spid="38916"/>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38921"/>
                                        </p:tgtEl>
                                        <p:attrNameLst>
                                          <p:attrName>style.visibility</p:attrName>
                                        </p:attrNameLst>
                                      </p:cBhvr>
                                      <p:to>
                                        <p:strVal val="visible"/>
                                      </p:to>
                                    </p:set>
                                    <p:anim calcmode="lin" valueType="num">
                                      <p:cBhvr>
                                        <p:cTn id="19" dur="1000" fill="hold"/>
                                        <p:tgtEl>
                                          <p:spTgt spid="38921"/>
                                        </p:tgtEl>
                                        <p:attrNameLst>
                                          <p:attrName>ppt_w</p:attrName>
                                        </p:attrNameLst>
                                      </p:cBhvr>
                                      <p:tavLst>
                                        <p:tav tm="0">
                                          <p:val>
                                            <p:fltVal val="0"/>
                                          </p:val>
                                        </p:tav>
                                        <p:tav tm="100000">
                                          <p:val>
                                            <p:strVal val="#ppt_w"/>
                                          </p:val>
                                        </p:tav>
                                      </p:tavLst>
                                    </p:anim>
                                    <p:anim calcmode="lin" valueType="num">
                                      <p:cBhvr>
                                        <p:cTn id="20" dur="1000" fill="hold"/>
                                        <p:tgtEl>
                                          <p:spTgt spid="38921"/>
                                        </p:tgtEl>
                                        <p:attrNameLst>
                                          <p:attrName>ppt_h</p:attrName>
                                        </p:attrNameLst>
                                      </p:cBhvr>
                                      <p:tavLst>
                                        <p:tav tm="0">
                                          <p:val>
                                            <p:fltVal val="0"/>
                                          </p:val>
                                        </p:tav>
                                        <p:tav tm="100000">
                                          <p:val>
                                            <p:strVal val="#ppt_h"/>
                                          </p:val>
                                        </p:tav>
                                      </p:tavLst>
                                    </p:anim>
                                    <p:anim calcmode="lin" valueType="num">
                                      <p:cBhvr>
                                        <p:cTn id="21" dur="1000" fill="hold"/>
                                        <p:tgtEl>
                                          <p:spTgt spid="38921"/>
                                        </p:tgtEl>
                                        <p:attrNameLst>
                                          <p:attrName>style.rotation</p:attrName>
                                        </p:attrNameLst>
                                      </p:cBhvr>
                                      <p:tavLst>
                                        <p:tav tm="0">
                                          <p:val>
                                            <p:fltVal val="90"/>
                                          </p:val>
                                        </p:tav>
                                        <p:tav tm="100000">
                                          <p:val>
                                            <p:fltVal val="0"/>
                                          </p:val>
                                        </p:tav>
                                      </p:tavLst>
                                    </p:anim>
                                    <p:animEffect transition="in" filter="fade">
                                      <p:cBhvr>
                                        <p:cTn id="22" dur="1000"/>
                                        <p:tgtEl>
                                          <p:spTgt spid="38921"/>
                                        </p:tgtEl>
                                      </p:cBhvr>
                                    </p:animEffect>
                                  </p:childTnLst>
                                </p:cTn>
                              </p:par>
                            </p:childTnLst>
                          </p:cTn>
                        </p:par>
                        <p:par>
                          <p:cTn id="23" fill="hold">
                            <p:stCondLst>
                              <p:cond delay="1000"/>
                            </p:stCondLst>
                            <p:childTnLst>
                              <p:par>
                                <p:cTn id="24" presetID="31" presetClass="entr" presetSubtype="0" fill="hold" nodeType="afterEffect">
                                  <p:stCondLst>
                                    <p:cond delay="0"/>
                                  </p:stCondLst>
                                  <p:iterate type="lt">
                                    <p:tmPct val="5000"/>
                                  </p:iterate>
                                  <p:childTnLst>
                                    <p:set>
                                      <p:cBhvr>
                                        <p:cTn id="25" dur="1" fill="hold">
                                          <p:stCondLst>
                                            <p:cond delay="0"/>
                                          </p:stCondLst>
                                        </p:cTn>
                                        <p:tgtEl>
                                          <p:spTgt spid="38920"/>
                                        </p:tgtEl>
                                        <p:attrNameLst>
                                          <p:attrName>style.visibility</p:attrName>
                                        </p:attrNameLst>
                                      </p:cBhvr>
                                      <p:to>
                                        <p:strVal val="visible"/>
                                      </p:to>
                                    </p:set>
                                    <p:anim calcmode="lin" valueType="num">
                                      <p:cBhvr>
                                        <p:cTn id="26" dur="1000" fill="hold"/>
                                        <p:tgtEl>
                                          <p:spTgt spid="38920"/>
                                        </p:tgtEl>
                                        <p:attrNameLst>
                                          <p:attrName>ppt_w</p:attrName>
                                        </p:attrNameLst>
                                      </p:cBhvr>
                                      <p:tavLst>
                                        <p:tav tm="0">
                                          <p:val>
                                            <p:fltVal val="0"/>
                                          </p:val>
                                        </p:tav>
                                        <p:tav tm="100000">
                                          <p:val>
                                            <p:strVal val="#ppt_w"/>
                                          </p:val>
                                        </p:tav>
                                      </p:tavLst>
                                    </p:anim>
                                    <p:anim calcmode="lin" valueType="num">
                                      <p:cBhvr>
                                        <p:cTn id="27" dur="1000" fill="hold"/>
                                        <p:tgtEl>
                                          <p:spTgt spid="38920"/>
                                        </p:tgtEl>
                                        <p:attrNameLst>
                                          <p:attrName>ppt_h</p:attrName>
                                        </p:attrNameLst>
                                      </p:cBhvr>
                                      <p:tavLst>
                                        <p:tav tm="0">
                                          <p:val>
                                            <p:fltVal val="0"/>
                                          </p:val>
                                        </p:tav>
                                        <p:tav tm="100000">
                                          <p:val>
                                            <p:strVal val="#ppt_h"/>
                                          </p:val>
                                        </p:tav>
                                      </p:tavLst>
                                    </p:anim>
                                    <p:anim calcmode="lin" valueType="num">
                                      <p:cBhvr>
                                        <p:cTn id="28" dur="1000" fill="hold"/>
                                        <p:tgtEl>
                                          <p:spTgt spid="38920"/>
                                        </p:tgtEl>
                                        <p:attrNameLst>
                                          <p:attrName>style.rotation</p:attrName>
                                        </p:attrNameLst>
                                      </p:cBhvr>
                                      <p:tavLst>
                                        <p:tav tm="0">
                                          <p:val>
                                            <p:fltVal val="90"/>
                                          </p:val>
                                        </p:tav>
                                        <p:tav tm="100000">
                                          <p:val>
                                            <p:fltVal val="0"/>
                                          </p:val>
                                        </p:tav>
                                      </p:tavLst>
                                    </p:anim>
                                    <p:animEffect transition="in" filter="fade">
                                      <p:cBhvr>
                                        <p:cTn id="29" dur="1000"/>
                                        <p:tgtEl>
                                          <p:spTgt spid="38920"/>
                                        </p:tgtEl>
                                      </p:cBhvr>
                                    </p:animEffect>
                                  </p:childTnLst>
                                </p:cTn>
                              </p:par>
                            </p:childTnLst>
                          </p:cTn>
                        </p:par>
                        <p:par>
                          <p:cTn id="30" fill="hold">
                            <p:stCondLst>
                              <p:cond delay="2000"/>
                            </p:stCondLst>
                            <p:childTnLst>
                              <p:par>
                                <p:cTn id="31" presetID="31" presetClass="entr" presetSubtype="0" fill="hold" nodeType="afterEffect">
                                  <p:stCondLst>
                                    <p:cond delay="0"/>
                                  </p:stCondLst>
                                  <p:iterate type="lt">
                                    <p:tmPct val="5000"/>
                                  </p:iterate>
                                  <p:childTnLst>
                                    <p:set>
                                      <p:cBhvr>
                                        <p:cTn id="32" dur="1" fill="hold">
                                          <p:stCondLst>
                                            <p:cond delay="0"/>
                                          </p:stCondLst>
                                        </p:cTn>
                                        <p:tgtEl>
                                          <p:spTgt spid="38925"/>
                                        </p:tgtEl>
                                        <p:attrNameLst>
                                          <p:attrName>style.visibility</p:attrName>
                                        </p:attrNameLst>
                                      </p:cBhvr>
                                      <p:to>
                                        <p:strVal val="visible"/>
                                      </p:to>
                                    </p:set>
                                    <p:anim calcmode="lin" valueType="num">
                                      <p:cBhvr>
                                        <p:cTn id="33" dur="1000" fill="hold"/>
                                        <p:tgtEl>
                                          <p:spTgt spid="38925"/>
                                        </p:tgtEl>
                                        <p:attrNameLst>
                                          <p:attrName>ppt_w</p:attrName>
                                        </p:attrNameLst>
                                      </p:cBhvr>
                                      <p:tavLst>
                                        <p:tav tm="0">
                                          <p:val>
                                            <p:fltVal val="0"/>
                                          </p:val>
                                        </p:tav>
                                        <p:tav tm="100000">
                                          <p:val>
                                            <p:strVal val="#ppt_w"/>
                                          </p:val>
                                        </p:tav>
                                      </p:tavLst>
                                    </p:anim>
                                    <p:anim calcmode="lin" valueType="num">
                                      <p:cBhvr>
                                        <p:cTn id="34" dur="1000" fill="hold"/>
                                        <p:tgtEl>
                                          <p:spTgt spid="38925"/>
                                        </p:tgtEl>
                                        <p:attrNameLst>
                                          <p:attrName>ppt_h</p:attrName>
                                        </p:attrNameLst>
                                      </p:cBhvr>
                                      <p:tavLst>
                                        <p:tav tm="0">
                                          <p:val>
                                            <p:fltVal val="0"/>
                                          </p:val>
                                        </p:tav>
                                        <p:tav tm="100000">
                                          <p:val>
                                            <p:strVal val="#ppt_h"/>
                                          </p:val>
                                        </p:tav>
                                      </p:tavLst>
                                    </p:anim>
                                    <p:anim calcmode="lin" valueType="num">
                                      <p:cBhvr>
                                        <p:cTn id="35" dur="1000" fill="hold"/>
                                        <p:tgtEl>
                                          <p:spTgt spid="38925"/>
                                        </p:tgtEl>
                                        <p:attrNameLst>
                                          <p:attrName>style.rotation</p:attrName>
                                        </p:attrNameLst>
                                      </p:cBhvr>
                                      <p:tavLst>
                                        <p:tav tm="0">
                                          <p:val>
                                            <p:fltVal val="90"/>
                                          </p:val>
                                        </p:tav>
                                        <p:tav tm="100000">
                                          <p:val>
                                            <p:fltVal val="0"/>
                                          </p:val>
                                        </p:tav>
                                      </p:tavLst>
                                    </p:anim>
                                    <p:animEffect transition="in" filter="fade">
                                      <p:cBhvr>
                                        <p:cTn id="36" dur="1000"/>
                                        <p:tgtEl>
                                          <p:spTgt spid="38925"/>
                                        </p:tgtEl>
                                      </p:cBhvr>
                                    </p:animEffect>
                                  </p:childTnLst>
                                </p:cTn>
                              </p:par>
                              <p:par>
                                <p:cTn id="37" presetID="31" presetClass="entr" presetSubtype="0" fill="hold" nodeType="withEffect">
                                  <p:stCondLst>
                                    <p:cond delay="0"/>
                                  </p:stCondLst>
                                  <p:iterate type="lt">
                                    <p:tmPct val="5000"/>
                                  </p:iterate>
                                  <p:childTnLst>
                                    <p:set>
                                      <p:cBhvr>
                                        <p:cTn id="38" dur="1" fill="hold">
                                          <p:stCondLst>
                                            <p:cond delay="0"/>
                                          </p:stCondLst>
                                        </p:cTn>
                                        <p:tgtEl>
                                          <p:spTgt spid="38923"/>
                                        </p:tgtEl>
                                        <p:attrNameLst>
                                          <p:attrName>style.visibility</p:attrName>
                                        </p:attrNameLst>
                                      </p:cBhvr>
                                      <p:to>
                                        <p:strVal val="visible"/>
                                      </p:to>
                                    </p:set>
                                    <p:anim calcmode="lin" valueType="num">
                                      <p:cBhvr>
                                        <p:cTn id="39" dur="1000" fill="hold"/>
                                        <p:tgtEl>
                                          <p:spTgt spid="38923"/>
                                        </p:tgtEl>
                                        <p:attrNameLst>
                                          <p:attrName>ppt_w</p:attrName>
                                        </p:attrNameLst>
                                      </p:cBhvr>
                                      <p:tavLst>
                                        <p:tav tm="0">
                                          <p:val>
                                            <p:fltVal val="0"/>
                                          </p:val>
                                        </p:tav>
                                        <p:tav tm="100000">
                                          <p:val>
                                            <p:strVal val="#ppt_w"/>
                                          </p:val>
                                        </p:tav>
                                      </p:tavLst>
                                    </p:anim>
                                    <p:anim calcmode="lin" valueType="num">
                                      <p:cBhvr>
                                        <p:cTn id="40" dur="1000" fill="hold"/>
                                        <p:tgtEl>
                                          <p:spTgt spid="38923"/>
                                        </p:tgtEl>
                                        <p:attrNameLst>
                                          <p:attrName>ppt_h</p:attrName>
                                        </p:attrNameLst>
                                      </p:cBhvr>
                                      <p:tavLst>
                                        <p:tav tm="0">
                                          <p:val>
                                            <p:fltVal val="0"/>
                                          </p:val>
                                        </p:tav>
                                        <p:tav tm="100000">
                                          <p:val>
                                            <p:strVal val="#ppt_h"/>
                                          </p:val>
                                        </p:tav>
                                      </p:tavLst>
                                    </p:anim>
                                    <p:anim calcmode="lin" valueType="num">
                                      <p:cBhvr>
                                        <p:cTn id="41" dur="1000" fill="hold"/>
                                        <p:tgtEl>
                                          <p:spTgt spid="38923"/>
                                        </p:tgtEl>
                                        <p:attrNameLst>
                                          <p:attrName>style.rotation</p:attrName>
                                        </p:attrNameLst>
                                      </p:cBhvr>
                                      <p:tavLst>
                                        <p:tav tm="0">
                                          <p:val>
                                            <p:fltVal val="90"/>
                                          </p:val>
                                        </p:tav>
                                        <p:tav tm="100000">
                                          <p:val>
                                            <p:fltVal val="0"/>
                                          </p:val>
                                        </p:tav>
                                      </p:tavLst>
                                    </p:anim>
                                    <p:animEffect transition="in" filter="fade">
                                      <p:cBhvr>
                                        <p:cTn id="42" dur="1000"/>
                                        <p:tgtEl>
                                          <p:spTgt spid="38923"/>
                                        </p:tgtEl>
                                      </p:cBhvr>
                                    </p:animEffect>
                                  </p:childTnLst>
                                </p:cTn>
                              </p:par>
                              <p:par>
                                <p:cTn id="43" presetID="31" presetClass="entr" presetSubtype="0" fill="hold" nodeType="withEffect">
                                  <p:stCondLst>
                                    <p:cond delay="0"/>
                                  </p:stCondLst>
                                  <p:iterate type="lt">
                                    <p:tmPct val="5000"/>
                                  </p:iterate>
                                  <p:childTnLst>
                                    <p:set>
                                      <p:cBhvr>
                                        <p:cTn id="44" dur="1" fill="hold">
                                          <p:stCondLst>
                                            <p:cond delay="0"/>
                                          </p:stCondLst>
                                        </p:cTn>
                                        <p:tgtEl>
                                          <p:spTgt spid="38924"/>
                                        </p:tgtEl>
                                        <p:attrNameLst>
                                          <p:attrName>style.visibility</p:attrName>
                                        </p:attrNameLst>
                                      </p:cBhvr>
                                      <p:to>
                                        <p:strVal val="visible"/>
                                      </p:to>
                                    </p:set>
                                    <p:anim calcmode="lin" valueType="num">
                                      <p:cBhvr>
                                        <p:cTn id="45" dur="1000" fill="hold"/>
                                        <p:tgtEl>
                                          <p:spTgt spid="38924"/>
                                        </p:tgtEl>
                                        <p:attrNameLst>
                                          <p:attrName>ppt_w</p:attrName>
                                        </p:attrNameLst>
                                      </p:cBhvr>
                                      <p:tavLst>
                                        <p:tav tm="0">
                                          <p:val>
                                            <p:fltVal val="0"/>
                                          </p:val>
                                        </p:tav>
                                        <p:tav tm="100000">
                                          <p:val>
                                            <p:strVal val="#ppt_w"/>
                                          </p:val>
                                        </p:tav>
                                      </p:tavLst>
                                    </p:anim>
                                    <p:anim calcmode="lin" valueType="num">
                                      <p:cBhvr>
                                        <p:cTn id="46" dur="1000" fill="hold"/>
                                        <p:tgtEl>
                                          <p:spTgt spid="38924"/>
                                        </p:tgtEl>
                                        <p:attrNameLst>
                                          <p:attrName>ppt_h</p:attrName>
                                        </p:attrNameLst>
                                      </p:cBhvr>
                                      <p:tavLst>
                                        <p:tav tm="0">
                                          <p:val>
                                            <p:fltVal val="0"/>
                                          </p:val>
                                        </p:tav>
                                        <p:tav tm="100000">
                                          <p:val>
                                            <p:strVal val="#ppt_h"/>
                                          </p:val>
                                        </p:tav>
                                      </p:tavLst>
                                    </p:anim>
                                    <p:anim calcmode="lin" valueType="num">
                                      <p:cBhvr>
                                        <p:cTn id="47" dur="1000" fill="hold"/>
                                        <p:tgtEl>
                                          <p:spTgt spid="38924"/>
                                        </p:tgtEl>
                                        <p:attrNameLst>
                                          <p:attrName>style.rotation</p:attrName>
                                        </p:attrNameLst>
                                      </p:cBhvr>
                                      <p:tavLst>
                                        <p:tav tm="0">
                                          <p:val>
                                            <p:fltVal val="90"/>
                                          </p:val>
                                        </p:tav>
                                        <p:tav tm="100000">
                                          <p:val>
                                            <p:fltVal val="0"/>
                                          </p:val>
                                        </p:tav>
                                      </p:tavLst>
                                    </p:anim>
                                    <p:animEffect transition="in" filter="fade">
                                      <p:cBhvr>
                                        <p:cTn id="48" dur="1000"/>
                                        <p:tgtEl>
                                          <p:spTgt spid="38924"/>
                                        </p:tgtEl>
                                      </p:cBhvr>
                                    </p:animEffect>
                                  </p:childTnLst>
                                </p:cTn>
                              </p:par>
                              <p:par>
                                <p:cTn id="49" presetID="31" presetClass="entr" presetSubtype="0" fill="hold" nodeType="withEffect">
                                  <p:stCondLst>
                                    <p:cond delay="0"/>
                                  </p:stCondLst>
                                  <p:iterate type="lt">
                                    <p:tmPct val="5000"/>
                                  </p:iterate>
                                  <p:childTnLst>
                                    <p:set>
                                      <p:cBhvr>
                                        <p:cTn id="50" dur="1" fill="hold">
                                          <p:stCondLst>
                                            <p:cond delay="0"/>
                                          </p:stCondLst>
                                        </p:cTn>
                                        <p:tgtEl>
                                          <p:spTgt spid="38919"/>
                                        </p:tgtEl>
                                        <p:attrNameLst>
                                          <p:attrName>style.visibility</p:attrName>
                                        </p:attrNameLst>
                                      </p:cBhvr>
                                      <p:to>
                                        <p:strVal val="visible"/>
                                      </p:to>
                                    </p:set>
                                    <p:anim calcmode="lin" valueType="num">
                                      <p:cBhvr>
                                        <p:cTn id="51" dur="1000" fill="hold"/>
                                        <p:tgtEl>
                                          <p:spTgt spid="38919"/>
                                        </p:tgtEl>
                                        <p:attrNameLst>
                                          <p:attrName>ppt_w</p:attrName>
                                        </p:attrNameLst>
                                      </p:cBhvr>
                                      <p:tavLst>
                                        <p:tav tm="0">
                                          <p:val>
                                            <p:fltVal val="0"/>
                                          </p:val>
                                        </p:tav>
                                        <p:tav tm="100000">
                                          <p:val>
                                            <p:strVal val="#ppt_w"/>
                                          </p:val>
                                        </p:tav>
                                      </p:tavLst>
                                    </p:anim>
                                    <p:anim calcmode="lin" valueType="num">
                                      <p:cBhvr>
                                        <p:cTn id="52" dur="1000" fill="hold"/>
                                        <p:tgtEl>
                                          <p:spTgt spid="38919"/>
                                        </p:tgtEl>
                                        <p:attrNameLst>
                                          <p:attrName>ppt_h</p:attrName>
                                        </p:attrNameLst>
                                      </p:cBhvr>
                                      <p:tavLst>
                                        <p:tav tm="0">
                                          <p:val>
                                            <p:fltVal val="0"/>
                                          </p:val>
                                        </p:tav>
                                        <p:tav tm="100000">
                                          <p:val>
                                            <p:strVal val="#ppt_h"/>
                                          </p:val>
                                        </p:tav>
                                      </p:tavLst>
                                    </p:anim>
                                    <p:anim calcmode="lin" valueType="num">
                                      <p:cBhvr>
                                        <p:cTn id="53" dur="1000" fill="hold"/>
                                        <p:tgtEl>
                                          <p:spTgt spid="38919"/>
                                        </p:tgtEl>
                                        <p:attrNameLst>
                                          <p:attrName>style.rotation</p:attrName>
                                        </p:attrNameLst>
                                      </p:cBhvr>
                                      <p:tavLst>
                                        <p:tav tm="0">
                                          <p:val>
                                            <p:fltVal val="90"/>
                                          </p:val>
                                        </p:tav>
                                        <p:tav tm="100000">
                                          <p:val>
                                            <p:fltVal val="0"/>
                                          </p:val>
                                        </p:tav>
                                      </p:tavLst>
                                    </p:anim>
                                    <p:animEffect transition="in" filter="fade">
                                      <p:cBhvr>
                                        <p:cTn id="54" dur="1000"/>
                                        <p:tgtEl>
                                          <p:spTgt spid="38919"/>
                                        </p:tgtEl>
                                      </p:cBhvr>
                                    </p:animEffect>
                                  </p:childTnLst>
                                </p:cTn>
                              </p:par>
                            </p:childTnLst>
                          </p:cTn>
                        </p:par>
                        <p:par>
                          <p:cTn id="55" fill="hold">
                            <p:stCondLst>
                              <p:cond delay="3000"/>
                            </p:stCondLst>
                            <p:childTnLst>
                              <p:par>
                                <p:cTn id="56" presetID="31" presetClass="entr" presetSubtype="0" fill="hold" nodeType="afterEffect">
                                  <p:stCondLst>
                                    <p:cond delay="0"/>
                                  </p:stCondLst>
                                  <p:iterate type="lt">
                                    <p:tmPct val="5000"/>
                                  </p:iterate>
                                  <p:childTnLst>
                                    <p:set>
                                      <p:cBhvr>
                                        <p:cTn id="57" dur="1" fill="hold">
                                          <p:stCondLst>
                                            <p:cond delay="0"/>
                                          </p:stCondLst>
                                        </p:cTn>
                                        <p:tgtEl>
                                          <p:spTgt spid="38918"/>
                                        </p:tgtEl>
                                        <p:attrNameLst>
                                          <p:attrName>style.visibility</p:attrName>
                                        </p:attrNameLst>
                                      </p:cBhvr>
                                      <p:to>
                                        <p:strVal val="visible"/>
                                      </p:to>
                                    </p:set>
                                    <p:anim calcmode="lin" valueType="num">
                                      <p:cBhvr>
                                        <p:cTn id="58" dur="1000" fill="hold"/>
                                        <p:tgtEl>
                                          <p:spTgt spid="38918"/>
                                        </p:tgtEl>
                                        <p:attrNameLst>
                                          <p:attrName>ppt_w</p:attrName>
                                        </p:attrNameLst>
                                      </p:cBhvr>
                                      <p:tavLst>
                                        <p:tav tm="0">
                                          <p:val>
                                            <p:fltVal val="0"/>
                                          </p:val>
                                        </p:tav>
                                        <p:tav tm="100000">
                                          <p:val>
                                            <p:strVal val="#ppt_w"/>
                                          </p:val>
                                        </p:tav>
                                      </p:tavLst>
                                    </p:anim>
                                    <p:anim calcmode="lin" valueType="num">
                                      <p:cBhvr>
                                        <p:cTn id="59" dur="1000" fill="hold"/>
                                        <p:tgtEl>
                                          <p:spTgt spid="38918"/>
                                        </p:tgtEl>
                                        <p:attrNameLst>
                                          <p:attrName>ppt_h</p:attrName>
                                        </p:attrNameLst>
                                      </p:cBhvr>
                                      <p:tavLst>
                                        <p:tav tm="0">
                                          <p:val>
                                            <p:fltVal val="0"/>
                                          </p:val>
                                        </p:tav>
                                        <p:tav tm="100000">
                                          <p:val>
                                            <p:strVal val="#ppt_h"/>
                                          </p:val>
                                        </p:tav>
                                      </p:tavLst>
                                    </p:anim>
                                    <p:anim calcmode="lin" valueType="num">
                                      <p:cBhvr>
                                        <p:cTn id="60" dur="1000" fill="hold"/>
                                        <p:tgtEl>
                                          <p:spTgt spid="38918"/>
                                        </p:tgtEl>
                                        <p:attrNameLst>
                                          <p:attrName>style.rotation</p:attrName>
                                        </p:attrNameLst>
                                      </p:cBhvr>
                                      <p:tavLst>
                                        <p:tav tm="0">
                                          <p:val>
                                            <p:fltVal val="90"/>
                                          </p:val>
                                        </p:tav>
                                        <p:tav tm="100000">
                                          <p:val>
                                            <p:fltVal val="0"/>
                                          </p:val>
                                        </p:tav>
                                      </p:tavLst>
                                    </p:anim>
                                    <p:animEffect transition="in" filter="fade">
                                      <p:cBhvr>
                                        <p:cTn id="61" dur="1000"/>
                                        <p:tgtEl>
                                          <p:spTgt spid="38918"/>
                                        </p:tgtEl>
                                      </p:cBhvr>
                                    </p:animEffect>
                                  </p:childTnLst>
                                </p:cTn>
                              </p:par>
                              <p:par>
                                <p:cTn id="62" presetID="31" presetClass="entr" presetSubtype="0" fill="hold" nodeType="withEffect">
                                  <p:stCondLst>
                                    <p:cond delay="0"/>
                                  </p:stCondLst>
                                  <p:iterate type="lt">
                                    <p:tmPct val="5000"/>
                                  </p:iterate>
                                  <p:childTnLst>
                                    <p:set>
                                      <p:cBhvr>
                                        <p:cTn id="63" dur="1" fill="hold">
                                          <p:stCondLst>
                                            <p:cond delay="0"/>
                                          </p:stCondLst>
                                        </p:cTn>
                                        <p:tgtEl>
                                          <p:spTgt spid="38917"/>
                                        </p:tgtEl>
                                        <p:attrNameLst>
                                          <p:attrName>style.visibility</p:attrName>
                                        </p:attrNameLst>
                                      </p:cBhvr>
                                      <p:to>
                                        <p:strVal val="visible"/>
                                      </p:to>
                                    </p:set>
                                    <p:anim calcmode="lin" valueType="num">
                                      <p:cBhvr>
                                        <p:cTn id="64" dur="1000" fill="hold"/>
                                        <p:tgtEl>
                                          <p:spTgt spid="38917"/>
                                        </p:tgtEl>
                                        <p:attrNameLst>
                                          <p:attrName>ppt_w</p:attrName>
                                        </p:attrNameLst>
                                      </p:cBhvr>
                                      <p:tavLst>
                                        <p:tav tm="0">
                                          <p:val>
                                            <p:fltVal val="0"/>
                                          </p:val>
                                        </p:tav>
                                        <p:tav tm="100000">
                                          <p:val>
                                            <p:strVal val="#ppt_w"/>
                                          </p:val>
                                        </p:tav>
                                      </p:tavLst>
                                    </p:anim>
                                    <p:anim calcmode="lin" valueType="num">
                                      <p:cBhvr>
                                        <p:cTn id="65" dur="1000" fill="hold"/>
                                        <p:tgtEl>
                                          <p:spTgt spid="38917"/>
                                        </p:tgtEl>
                                        <p:attrNameLst>
                                          <p:attrName>ppt_h</p:attrName>
                                        </p:attrNameLst>
                                      </p:cBhvr>
                                      <p:tavLst>
                                        <p:tav tm="0">
                                          <p:val>
                                            <p:fltVal val="0"/>
                                          </p:val>
                                        </p:tav>
                                        <p:tav tm="100000">
                                          <p:val>
                                            <p:strVal val="#ppt_h"/>
                                          </p:val>
                                        </p:tav>
                                      </p:tavLst>
                                    </p:anim>
                                    <p:anim calcmode="lin" valueType="num">
                                      <p:cBhvr>
                                        <p:cTn id="66" dur="1000" fill="hold"/>
                                        <p:tgtEl>
                                          <p:spTgt spid="38917"/>
                                        </p:tgtEl>
                                        <p:attrNameLst>
                                          <p:attrName>style.rotation</p:attrName>
                                        </p:attrNameLst>
                                      </p:cBhvr>
                                      <p:tavLst>
                                        <p:tav tm="0">
                                          <p:val>
                                            <p:fltVal val="90"/>
                                          </p:val>
                                        </p:tav>
                                        <p:tav tm="100000">
                                          <p:val>
                                            <p:fltVal val="0"/>
                                          </p:val>
                                        </p:tav>
                                      </p:tavLst>
                                    </p:anim>
                                    <p:animEffect transition="in" filter="fade">
                                      <p:cBhvr>
                                        <p:cTn id="67" dur="1000"/>
                                        <p:tgtEl>
                                          <p:spTgt spid="38917"/>
                                        </p:tgtEl>
                                      </p:cBhvr>
                                    </p:animEffect>
                                  </p:childTnLst>
                                </p:cTn>
                              </p:par>
                              <p:par>
                                <p:cTn id="68" presetID="49" presetClass="entr" presetSubtype="0" decel="100000" fill="hold" nodeType="withEffect">
                                  <p:stCondLst>
                                    <p:cond delay="0"/>
                                  </p:stCondLst>
                                  <p:childTnLst>
                                    <p:set>
                                      <p:cBhvr>
                                        <p:cTn id="69" dur="1" fill="hold">
                                          <p:stCondLst>
                                            <p:cond delay="0"/>
                                          </p:stCondLst>
                                        </p:cTn>
                                        <p:tgtEl>
                                          <p:spTgt spid="38922"/>
                                        </p:tgtEl>
                                        <p:attrNameLst>
                                          <p:attrName>style.visibility</p:attrName>
                                        </p:attrNameLst>
                                      </p:cBhvr>
                                      <p:to>
                                        <p:strVal val="visible"/>
                                      </p:to>
                                    </p:set>
                                    <p:anim calcmode="lin" valueType="num">
                                      <p:cBhvr>
                                        <p:cTn id="70" dur="1000" fill="hold"/>
                                        <p:tgtEl>
                                          <p:spTgt spid="38922"/>
                                        </p:tgtEl>
                                        <p:attrNameLst>
                                          <p:attrName>ppt_w</p:attrName>
                                        </p:attrNameLst>
                                      </p:cBhvr>
                                      <p:tavLst>
                                        <p:tav tm="0">
                                          <p:val>
                                            <p:fltVal val="0"/>
                                          </p:val>
                                        </p:tav>
                                        <p:tav tm="100000">
                                          <p:val>
                                            <p:strVal val="#ppt_w"/>
                                          </p:val>
                                        </p:tav>
                                      </p:tavLst>
                                    </p:anim>
                                    <p:anim calcmode="lin" valueType="num">
                                      <p:cBhvr>
                                        <p:cTn id="71" dur="1000" fill="hold"/>
                                        <p:tgtEl>
                                          <p:spTgt spid="38922"/>
                                        </p:tgtEl>
                                        <p:attrNameLst>
                                          <p:attrName>ppt_h</p:attrName>
                                        </p:attrNameLst>
                                      </p:cBhvr>
                                      <p:tavLst>
                                        <p:tav tm="0">
                                          <p:val>
                                            <p:fltVal val="0"/>
                                          </p:val>
                                        </p:tav>
                                        <p:tav tm="100000">
                                          <p:val>
                                            <p:strVal val="#ppt_h"/>
                                          </p:val>
                                        </p:tav>
                                      </p:tavLst>
                                    </p:anim>
                                    <p:anim calcmode="lin" valueType="num">
                                      <p:cBhvr>
                                        <p:cTn id="72" dur="1000" fill="hold"/>
                                        <p:tgtEl>
                                          <p:spTgt spid="38922"/>
                                        </p:tgtEl>
                                        <p:attrNameLst>
                                          <p:attrName>style.rotation</p:attrName>
                                        </p:attrNameLst>
                                      </p:cBhvr>
                                      <p:tavLst>
                                        <p:tav tm="0">
                                          <p:val>
                                            <p:fltVal val="360"/>
                                          </p:val>
                                        </p:tav>
                                        <p:tav tm="100000">
                                          <p:val>
                                            <p:fltVal val="0"/>
                                          </p:val>
                                        </p:tav>
                                      </p:tavLst>
                                    </p:anim>
                                    <p:animEffect transition="in" filter="fade">
                                      <p:cBhvr>
                                        <p:cTn id="73" dur="10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0"/>
            <a:ext cx="8763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 name="Rectangle 1"/>
          <p:cNvSpPr>
            <a:spLocks noGrp="1"/>
          </p:cNvSpPr>
          <p:nvPr>
            <p:ph type="title"/>
          </p:nvPr>
        </p:nvSpPr>
        <p:spPr>
          <a:xfrm>
            <a:off x="2362200" y="2514600"/>
            <a:ext cx="5105400" cy="1162050"/>
          </a:xfrm>
        </p:spPr>
        <p:txBody>
          <a:bodyPr>
            <a:normAutofit/>
          </a:bodyPr>
          <a:lstStyle>
            <a:extLst/>
          </a:lstStyle>
          <a:p>
            <a:pPr fontAlgn="auto">
              <a:spcAft>
                <a:spcPts val="0"/>
              </a:spcAft>
              <a:defRPr/>
            </a:pPr>
            <a:r>
              <a:rPr lang="en-US" sz="3600" b="1" i="1" dirty="0" smtClean="0">
                <a:solidFill>
                  <a:srgbClr val="FF0000"/>
                </a:solidFill>
              </a:rPr>
              <a:t>The Cost Comparison</a:t>
            </a:r>
            <a:endParaRPr lang="en-US" sz="3600" b="1" i="1" dirty="0">
              <a:solidFill>
                <a:srgbClr val="FF0000"/>
              </a:solidFill>
            </a:endParaRPr>
          </a:p>
        </p:txBody>
      </p:sp>
      <p:sp>
        <p:nvSpPr>
          <p:cNvPr id="4" name="Slide Number Placeholder 3"/>
          <p:cNvSpPr>
            <a:spLocks noGrp="1"/>
          </p:cNvSpPr>
          <p:nvPr>
            <p:ph type="sldNum" sz="quarter" idx="12"/>
          </p:nvPr>
        </p:nvSpPr>
        <p:spPr/>
        <p:txBody>
          <a:bodyPr/>
          <a:lstStyle/>
          <a:p>
            <a:fld id="{EFAA8057-F031-4AB2-A1ED-132BEC282CD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04800"/>
            <a:ext cx="8229600" cy="533400"/>
          </a:xfrm>
        </p:spPr>
        <p:txBody>
          <a:bodyPr>
            <a:noAutofit/>
          </a:bodyPr>
          <a:lstStyle/>
          <a:p>
            <a:pPr fontAlgn="auto">
              <a:spcAft>
                <a:spcPts val="0"/>
              </a:spcAft>
              <a:defRPr/>
            </a:pPr>
            <a:r>
              <a:rPr lang="en-US" sz="3600" dirty="0" smtClean="0">
                <a:solidFill>
                  <a:srgbClr val="FF0000"/>
                </a:solidFill>
              </a:rPr>
              <a:t>Traditional Data Center</a:t>
            </a:r>
          </a:p>
        </p:txBody>
      </p:sp>
      <p:pic>
        <p:nvPicPr>
          <p:cNvPr id="32771" name="Picture 2" descr="http://images.businessweek.com/ss/06/07/top_brands/image/bmw.jpg"/>
          <p:cNvPicPr>
            <a:picLocks noChangeAspect="1" noChangeArrowheads="1"/>
          </p:cNvPicPr>
          <p:nvPr/>
        </p:nvPicPr>
        <p:blipFill>
          <a:blip r:embed="rId3"/>
          <a:srcRect/>
          <a:stretch>
            <a:fillRect/>
          </a:stretch>
        </p:blipFill>
        <p:spPr bwMode="auto">
          <a:xfrm>
            <a:off x="1143000" y="990600"/>
            <a:ext cx="6667500" cy="4286250"/>
          </a:xfrm>
          <a:prstGeom prst="rect">
            <a:avLst/>
          </a:prstGeom>
          <a:noFill/>
          <a:ln w="9525">
            <a:noFill/>
            <a:miter lim="800000"/>
            <a:headEnd/>
            <a:tailEnd/>
          </a:ln>
        </p:spPr>
      </p:pic>
      <p:sp>
        <p:nvSpPr>
          <p:cNvPr id="32772" name="TextBox 4"/>
          <p:cNvSpPr txBox="1">
            <a:spLocks noChangeArrowheads="1"/>
          </p:cNvSpPr>
          <p:nvPr/>
        </p:nvSpPr>
        <p:spPr bwMode="auto">
          <a:xfrm>
            <a:off x="3717925" y="5816600"/>
            <a:ext cx="2149475" cy="584200"/>
          </a:xfrm>
          <a:prstGeom prst="rect">
            <a:avLst/>
          </a:prstGeom>
          <a:noFill/>
          <a:ln w="9525">
            <a:noFill/>
            <a:miter lim="800000"/>
            <a:headEnd/>
            <a:tailEnd/>
          </a:ln>
        </p:spPr>
        <p:txBody>
          <a:bodyPr wrap="none">
            <a:spAutoFit/>
          </a:bodyPr>
          <a:lstStyle/>
          <a:p>
            <a:r>
              <a:rPr lang="en-US" sz="3200" b="1">
                <a:latin typeface="Calibri" pitchFamily="34" charset="0"/>
              </a:rPr>
              <a:t>Buy the Car</a:t>
            </a:r>
          </a:p>
        </p:txBody>
      </p:sp>
      <p:pic>
        <p:nvPicPr>
          <p:cNvPr id="52228"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1371600"/>
            <a:ext cx="3136900" cy="3136900"/>
          </a:xfrm>
          <a:prstGeom prst="rect">
            <a:avLst/>
          </a:prstGeom>
          <a:noFill/>
          <a:ln w="9525">
            <a:noFill/>
            <a:miter lim="800000"/>
            <a:headEnd/>
            <a:tailEnd/>
          </a:ln>
        </p:spPr>
      </p:pic>
      <p:pic>
        <p:nvPicPr>
          <p:cNvPr id="7"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91200" y="914400"/>
            <a:ext cx="3136900" cy="3136900"/>
          </a:xfrm>
          <a:prstGeom prst="rect">
            <a:avLst/>
          </a:prstGeom>
          <a:noFill/>
          <a:ln w="9525">
            <a:noFill/>
            <a:miter lim="800000"/>
            <a:headEnd/>
            <a:tailEnd/>
          </a:ln>
        </p:spPr>
      </p:pic>
      <p:pic>
        <p:nvPicPr>
          <p:cNvPr id="8"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3400" y="3581400"/>
            <a:ext cx="3136900" cy="3136900"/>
          </a:xfrm>
          <a:prstGeom prst="rect">
            <a:avLst/>
          </a:prstGeom>
          <a:noFill/>
          <a:ln w="9525">
            <a:noFill/>
            <a:miter lim="800000"/>
            <a:headEnd/>
            <a:tailEnd/>
          </a:ln>
        </p:spPr>
      </p:pic>
      <p:pic>
        <p:nvPicPr>
          <p:cNvPr id="9"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07100" y="1905000"/>
            <a:ext cx="3136900" cy="3136900"/>
          </a:xfrm>
          <a:prstGeom prst="rect">
            <a:avLst/>
          </a:prstGeom>
          <a:noFill/>
          <a:ln w="9525">
            <a:noFill/>
            <a:miter lim="800000"/>
            <a:headEnd/>
            <a:tailEnd/>
          </a:ln>
        </p:spPr>
      </p:pic>
      <p:pic>
        <p:nvPicPr>
          <p:cNvPr id="10"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3048000"/>
            <a:ext cx="3136900" cy="3136900"/>
          </a:xfrm>
          <a:prstGeom prst="rect">
            <a:avLst/>
          </a:prstGeom>
          <a:noFill/>
          <a:ln w="9525">
            <a:noFill/>
            <a:miter lim="800000"/>
            <a:headEnd/>
            <a:tailEnd/>
          </a:ln>
        </p:spPr>
      </p:pic>
      <p:pic>
        <p:nvPicPr>
          <p:cNvPr id="11" name="Picture 4" descr="http://blog.kir.com/archives/images/money.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34000" y="3352800"/>
            <a:ext cx="3136900" cy="31369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EFAA8057-F031-4AB2-A1ED-132BEC282CD3}"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2228"/>
                                        </p:tgtEl>
                                        <p:attrNameLst>
                                          <p:attrName>style.visibility</p:attrName>
                                        </p:attrNameLst>
                                      </p:cBhvr>
                                      <p:to>
                                        <p:strVal val="visible"/>
                                      </p:to>
                                    </p:set>
                                    <p:anim calcmode="lin" valueType="num">
                                      <p:cBhvr>
                                        <p:cTn id="7" dur="1000" fill="hold"/>
                                        <p:tgtEl>
                                          <p:spTgt spid="52228"/>
                                        </p:tgtEl>
                                        <p:attrNameLst>
                                          <p:attrName>ppt_w</p:attrName>
                                        </p:attrNameLst>
                                      </p:cBhvr>
                                      <p:tavLst>
                                        <p:tav tm="0">
                                          <p:val>
                                            <p:fltVal val="0"/>
                                          </p:val>
                                        </p:tav>
                                        <p:tav tm="100000">
                                          <p:val>
                                            <p:strVal val="#ppt_w"/>
                                          </p:val>
                                        </p:tav>
                                      </p:tavLst>
                                    </p:anim>
                                    <p:anim calcmode="lin" valueType="num">
                                      <p:cBhvr>
                                        <p:cTn id="8" dur="1000" fill="hold"/>
                                        <p:tgtEl>
                                          <p:spTgt spid="52228"/>
                                        </p:tgtEl>
                                        <p:attrNameLst>
                                          <p:attrName>ppt_h</p:attrName>
                                        </p:attrNameLst>
                                      </p:cBhvr>
                                      <p:tavLst>
                                        <p:tav tm="0">
                                          <p:val>
                                            <p:fltVal val="0"/>
                                          </p:val>
                                        </p:tav>
                                        <p:tav tm="100000">
                                          <p:val>
                                            <p:strVal val="#ppt_h"/>
                                          </p:val>
                                        </p:tav>
                                      </p:tavLst>
                                    </p:anim>
                                    <p:anim calcmode="lin" valueType="num">
                                      <p:cBhvr>
                                        <p:cTn id="9" dur="1000" fill="hold"/>
                                        <p:tgtEl>
                                          <p:spTgt spid="52228"/>
                                        </p:tgtEl>
                                        <p:attrNameLst>
                                          <p:attrName>style.rotation</p:attrName>
                                        </p:attrNameLst>
                                      </p:cBhvr>
                                      <p:tavLst>
                                        <p:tav tm="0">
                                          <p:val>
                                            <p:fltVal val="90"/>
                                          </p:val>
                                        </p:tav>
                                        <p:tav tm="100000">
                                          <p:val>
                                            <p:fltVal val="0"/>
                                          </p:val>
                                        </p:tav>
                                      </p:tavLst>
                                    </p:anim>
                                    <p:animEffect transition="in" filter="fade">
                                      <p:cBhvr>
                                        <p:cTn id="10" dur="1000"/>
                                        <p:tgtEl>
                                          <p:spTgt spid="52228"/>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Course Contents…</a:t>
            </a:r>
            <a:endParaRPr lang="en-US" dirty="0"/>
          </a:p>
        </p:txBody>
      </p:sp>
      <p:sp>
        <p:nvSpPr>
          <p:cNvPr id="3" name="Content Placeholder 2"/>
          <p:cNvSpPr>
            <a:spLocks noGrp="1"/>
          </p:cNvSpPr>
          <p:nvPr>
            <p:ph idx="1"/>
          </p:nvPr>
        </p:nvSpPr>
        <p:spPr/>
        <p:txBody>
          <a:bodyPr>
            <a:normAutofit fontScale="25000" lnSpcReduction="20000"/>
          </a:bodyPr>
          <a:lstStyle/>
          <a:p>
            <a:pPr lvl="0"/>
            <a:r>
              <a:rPr lang="en-US" sz="9600" b="1" dirty="0" smtClean="0">
                <a:solidFill>
                  <a:srgbClr val="7030A0"/>
                </a:solidFill>
              </a:rPr>
              <a:t>Cloud Security[6 hrs]</a:t>
            </a:r>
            <a:endParaRPr lang="en-US" sz="9600" dirty="0" smtClean="0">
              <a:solidFill>
                <a:srgbClr val="7030A0"/>
              </a:solidFill>
            </a:endParaRPr>
          </a:p>
          <a:p>
            <a:pPr lvl="1"/>
            <a:r>
              <a:rPr lang="en-US" sz="9600" dirty="0" smtClean="0"/>
              <a:t>Introduction to Information Security</a:t>
            </a:r>
          </a:p>
          <a:p>
            <a:pPr lvl="1"/>
            <a:r>
              <a:rPr lang="en-US" sz="9600" dirty="0" smtClean="0"/>
              <a:t>Cloud Security</a:t>
            </a:r>
          </a:p>
          <a:p>
            <a:pPr lvl="2"/>
            <a:r>
              <a:rPr lang="en-US" sz="9600" dirty="0" smtClean="0"/>
              <a:t>Infrastructure Security</a:t>
            </a:r>
          </a:p>
          <a:p>
            <a:pPr lvl="2"/>
            <a:r>
              <a:rPr lang="en-US" sz="9600" dirty="0" smtClean="0"/>
              <a:t>Data Security and Storage</a:t>
            </a:r>
          </a:p>
          <a:p>
            <a:pPr lvl="1"/>
            <a:r>
              <a:rPr lang="en-US" sz="9600" dirty="0" smtClean="0"/>
              <a:t>Security Management in Cloud</a:t>
            </a:r>
          </a:p>
          <a:p>
            <a:pPr lvl="1"/>
            <a:r>
              <a:rPr lang="en-US" sz="9600" dirty="0" smtClean="0"/>
              <a:t>Security -As -A Service </a:t>
            </a:r>
          </a:p>
          <a:p>
            <a:pPr lvl="0"/>
            <a:r>
              <a:rPr lang="en-US" sz="9600" b="1" dirty="0" smtClean="0">
                <a:solidFill>
                  <a:srgbClr val="7030A0"/>
                </a:solidFill>
              </a:rPr>
              <a:t>Cloud Performance[6 hrs]</a:t>
            </a:r>
            <a:endParaRPr lang="en-US" sz="9600" dirty="0" smtClean="0">
              <a:solidFill>
                <a:srgbClr val="7030A0"/>
              </a:solidFill>
            </a:endParaRPr>
          </a:p>
          <a:p>
            <a:pPr lvl="1"/>
            <a:r>
              <a:rPr lang="en-US" sz="9600" dirty="0" smtClean="0"/>
              <a:t>Service Availability</a:t>
            </a:r>
          </a:p>
          <a:p>
            <a:pPr lvl="1"/>
            <a:r>
              <a:rPr lang="en-US" sz="9600" dirty="0" smtClean="0"/>
              <a:t>Reliability</a:t>
            </a:r>
          </a:p>
          <a:p>
            <a:pPr lvl="1"/>
            <a:r>
              <a:rPr lang="en-US" sz="9600" dirty="0" smtClean="0"/>
              <a:t>Fault Tolerance</a:t>
            </a:r>
          </a:p>
          <a:p>
            <a:pPr>
              <a:buNone/>
            </a:pPr>
            <a:r>
              <a:rPr lang="en-US" sz="9600" dirty="0" smtClean="0"/>
              <a:t> </a:t>
            </a:r>
            <a:r>
              <a:rPr lang="en-US" sz="9600" b="1" dirty="0" smtClean="0">
                <a:solidFill>
                  <a:srgbClr val="7030A0"/>
                </a:solidFill>
              </a:rPr>
              <a:t>Case Study and Paper Reading[ 6 hrs]</a:t>
            </a:r>
            <a:endParaRPr lang="en-US" sz="9600"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http://dragonlair.anu.edu.au/images/calendar-icon.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62400" y="533400"/>
            <a:ext cx="1371600" cy="133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698" name="Title 1"/>
          <p:cNvSpPr>
            <a:spLocks noGrp="1"/>
          </p:cNvSpPr>
          <p:nvPr>
            <p:ph type="title"/>
          </p:nvPr>
        </p:nvSpPr>
        <p:spPr>
          <a:xfrm>
            <a:off x="457200" y="457200"/>
            <a:ext cx="8229600" cy="1066800"/>
          </a:xfrm>
        </p:spPr>
        <p:txBody>
          <a:bodyPr/>
          <a:lstStyle/>
          <a:p>
            <a:pPr fontAlgn="auto">
              <a:spcAft>
                <a:spcPts val="0"/>
              </a:spcAft>
              <a:defRPr/>
            </a:pPr>
            <a:r>
              <a:rPr lang="en-US" smtClean="0">
                <a:solidFill>
                  <a:schemeClr val="tx2">
                    <a:satMod val="200000"/>
                  </a:schemeClr>
                </a:solidFill>
              </a:rPr>
              <a:t>SaaS</a:t>
            </a:r>
          </a:p>
        </p:txBody>
      </p:sp>
      <p:pic>
        <p:nvPicPr>
          <p:cNvPr id="29699" name="Picture 2" descr="http://www.myride.com/images/vehicle/2009/Ford/Flex/oem/09FordFlex_17_HR_(400x300).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524000" y="304800"/>
            <a:ext cx="6629400" cy="4972050"/>
          </a:xfrm>
          <a:prstGeom prst="rect">
            <a:avLst/>
          </a:prstGeom>
          <a:ln>
            <a:noFill/>
          </a:ln>
          <a:effectLst>
            <a:softEdge rad="112500"/>
          </a:effectLst>
        </p:spPr>
      </p:pic>
      <p:sp>
        <p:nvSpPr>
          <p:cNvPr id="33797" name="TextBox 4"/>
          <p:cNvSpPr txBox="1">
            <a:spLocks noChangeArrowheads="1"/>
          </p:cNvSpPr>
          <p:nvPr/>
        </p:nvSpPr>
        <p:spPr bwMode="auto">
          <a:xfrm>
            <a:off x="3717925" y="5816600"/>
            <a:ext cx="2398713" cy="584200"/>
          </a:xfrm>
          <a:prstGeom prst="rect">
            <a:avLst/>
          </a:prstGeom>
          <a:noFill/>
          <a:ln w="9525">
            <a:noFill/>
            <a:miter lim="800000"/>
            <a:headEnd/>
            <a:tailEnd/>
          </a:ln>
        </p:spPr>
        <p:txBody>
          <a:bodyPr wrap="none">
            <a:spAutoFit/>
          </a:bodyPr>
          <a:lstStyle/>
          <a:p>
            <a:r>
              <a:rPr lang="en-US" sz="3200" b="1">
                <a:latin typeface="Calibri" pitchFamily="34" charset="0"/>
              </a:rPr>
              <a:t>Leasing a Car</a:t>
            </a:r>
          </a:p>
        </p:txBody>
      </p:sp>
      <p:pic>
        <p:nvPicPr>
          <p:cNvPr id="54276" name="Picture 4" descr="http://www.gm-volt.com/wp-content/uploads/2007/05/money.gif"/>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29200" y="1600200"/>
            <a:ext cx="2298700" cy="3354387"/>
          </a:xfrm>
          <a:prstGeom prst="rect">
            <a:avLst/>
          </a:prstGeom>
          <a:ln>
            <a:noFill/>
          </a:ln>
          <a:effectLst>
            <a:softEdge rad="112500"/>
          </a:effectLst>
        </p:spPr>
      </p:pic>
      <p:sp>
        <p:nvSpPr>
          <p:cNvPr id="7" name="Slide Number Placeholder 6"/>
          <p:cNvSpPr>
            <a:spLocks noGrp="1"/>
          </p:cNvSpPr>
          <p:nvPr>
            <p:ph type="sldNum" sz="quarter" idx="12"/>
          </p:nvPr>
        </p:nvSpPr>
        <p:spPr/>
        <p:txBody>
          <a:bodyPr/>
          <a:lstStyle/>
          <a:p>
            <a:fld id="{EFAA8057-F031-4AB2-A1ED-132BEC282CD3}"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p:cTn id="7" dur="1000" fill="hold"/>
                                        <p:tgtEl>
                                          <p:spTgt spid="54276"/>
                                        </p:tgtEl>
                                        <p:attrNameLst>
                                          <p:attrName>ppt_w</p:attrName>
                                        </p:attrNameLst>
                                      </p:cBhvr>
                                      <p:tavLst>
                                        <p:tav tm="0">
                                          <p:val>
                                            <p:strVal val="#ppt_w*0.70"/>
                                          </p:val>
                                        </p:tav>
                                        <p:tav tm="100000">
                                          <p:val>
                                            <p:strVal val="#ppt_w"/>
                                          </p:val>
                                        </p:tav>
                                      </p:tavLst>
                                    </p:anim>
                                    <p:anim calcmode="lin" valueType="num">
                                      <p:cBhvr>
                                        <p:cTn id="8" dur="1000" fill="hold"/>
                                        <p:tgtEl>
                                          <p:spTgt spid="54276"/>
                                        </p:tgtEl>
                                        <p:attrNameLst>
                                          <p:attrName>ppt_h</p:attrName>
                                        </p:attrNameLst>
                                      </p:cBhvr>
                                      <p:tavLst>
                                        <p:tav tm="0">
                                          <p:val>
                                            <p:strVal val="#ppt_h"/>
                                          </p:val>
                                        </p:tav>
                                        <p:tav tm="100000">
                                          <p:val>
                                            <p:strVal val="#ppt_h"/>
                                          </p:val>
                                        </p:tav>
                                      </p:tavLst>
                                    </p:anim>
                                    <p:animEffect transition="in" filter="fade">
                                      <p:cBhvr>
                                        <p:cTn id="9" dur="1000"/>
                                        <p:tgtEl>
                                          <p:spTgt spid="54276"/>
                                        </p:tgtEl>
                                      </p:cBhvr>
                                    </p:animEffect>
                                  </p:childTnLst>
                                </p:cTn>
                              </p:par>
                              <p:par>
                                <p:cTn id="10" presetID="55" presetClass="entr" presetSubtype="0" fill="hold" nodeType="withEffect">
                                  <p:stCondLst>
                                    <p:cond delay="0"/>
                                  </p:stCondLst>
                                  <p:childTnLst>
                                    <p:set>
                                      <p:cBhvr>
                                        <p:cTn id="11" dur="1" fill="hold">
                                          <p:stCondLst>
                                            <p:cond delay="0"/>
                                          </p:stCondLst>
                                        </p:cTn>
                                        <p:tgtEl>
                                          <p:spTgt spid="54278"/>
                                        </p:tgtEl>
                                        <p:attrNameLst>
                                          <p:attrName>style.visibility</p:attrName>
                                        </p:attrNameLst>
                                      </p:cBhvr>
                                      <p:to>
                                        <p:strVal val="visible"/>
                                      </p:to>
                                    </p:set>
                                    <p:anim calcmode="lin" valueType="num">
                                      <p:cBhvr>
                                        <p:cTn id="12" dur="1000" fill="hold"/>
                                        <p:tgtEl>
                                          <p:spTgt spid="54278"/>
                                        </p:tgtEl>
                                        <p:attrNameLst>
                                          <p:attrName>ppt_w</p:attrName>
                                        </p:attrNameLst>
                                      </p:cBhvr>
                                      <p:tavLst>
                                        <p:tav tm="0">
                                          <p:val>
                                            <p:strVal val="#ppt_w*0.70"/>
                                          </p:val>
                                        </p:tav>
                                        <p:tav tm="100000">
                                          <p:val>
                                            <p:strVal val="#ppt_w"/>
                                          </p:val>
                                        </p:tav>
                                      </p:tavLst>
                                    </p:anim>
                                    <p:anim calcmode="lin" valueType="num">
                                      <p:cBhvr>
                                        <p:cTn id="13" dur="1000" fill="hold"/>
                                        <p:tgtEl>
                                          <p:spTgt spid="54278"/>
                                        </p:tgtEl>
                                        <p:attrNameLst>
                                          <p:attrName>ppt_h</p:attrName>
                                        </p:attrNameLst>
                                      </p:cBhvr>
                                      <p:tavLst>
                                        <p:tav tm="0">
                                          <p:val>
                                            <p:strVal val="#ppt_h"/>
                                          </p:val>
                                        </p:tav>
                                        <p:tav tm="100000">
                                          <p:val>
                                            <p:strVal val="#ppt_h"/>
                                          </p:val>
                                        </p:tav>
                                      </p:tavLst>
                                    </p:anim>
                                    <p:animEffect transition="in" filter="fade">
                                      <p:cBhvr>
                                        <p:cTn id="14" dur="1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457200"/>
            <a:ext cx="8229600" cy="1066800"/>
          </a:xfrm>
        </p:spPr>
        <p:txBody>
          <a:bodyPr>
            <a:normAutofit/>
          </a:bodyPr>
          <a:lstStyle/>
          <a:p>
            <a:pPr fontAlgn="auto">
              <a:spcAft>
                <a:spcPts val="0"/>
              </a:spcAft>
              <a:defRPr/>
            </a:pPr>
            <a:r>
              <a:rPr lang="en-US" sz="3600" dirty="0" smtClean="0">
                <a:solidFill>
                  <a:srgbClr val="FF0000"/>
                </a:solidFill>
              </a:rPr>
              <a:t>Cloud</a:t>
            </a:r>
          </a:p>
        </p:txBody>
      </p:sp>
      <p:pic>
        <p:nvPicPr>
          <p:cNvPr id="34819" name="Picture 5" descr="http://img116.imageshack.us/img116/8043/untitled3vx.jpg"/>
          <p:cNvPicPr>
            <a:picLocks noChangeAspect="1" noChangeArrowheads="1"/>
          </p:cNvPicPr>
          <p:nvPr/>
        </p:nvPicPr>
        <p:blipFill>
          <a:blip r:embed="rId3"/>
          <a:srcRect l="14595" t="14458" r="31351" b="29317"/>
          <a:stretch>
            <a:fillRect/>
          </a:stretch>
        </p:blipFill>
        <p:spPr bwMode="auto">
          <a:xfrm rot="333504">
            <a:off x="1874838" y="1660525"/>
            <a:ext cx="5791200" cy="4054475"/>
          </a:xfrm>
          <a:prstGeom prst="rect">
            <a:avLst/>
          </a:prstGeom>
          <a:noFill/>
          <a:ln w="9525">
            <a:noFill/>
            <a:miter lim="800000"/>
            <a:headEnd/>
            <a:tailEnd/>
          </a:ln>
        </p:spPr>
      </p:pic>
      <p:pic>
        <p:nvPicPr>
          <p:cNvPr id="21511" name="Picture 7" descr="http://shanghaiist.com/attachments/ISpyShanghai.com/taxi%20meter.jpg"/>
          <p:cNvPicPr>
            <a:picLocks noChangeAspect="1" noChangeArrowheads="1"/>
          </p:cNvPicPr>
          <p:nvPr/>
        </p:nvPicPr>
        <p:blipFill>
          <a:blip r:embed="rId4"/>
          <a:srcRect/>
          <a:stretch>
            <a:fillRect/>
          </a:stretch>
        </p:blipFill>
        <p:spPr bwMode="auto">
          <a:xfrm>
            <a:off x="1676400" y="1371600"/>
            <a:ext cx="6248400" cy="4686300"/>
          </a:xfrm>
          <a:prstGeom prst="rect">
            <a:avLst/>
          </a:prstGeom>
          <a:ln>
            <a:noFill/>
          </a:ln>
          <a:effectLst>
            <a:softEdge rad="112500"/>
          </a:effectLst>
        </p:spPr>
      </p:pic>
      <p:sp>
        <p:nvSpPr>
          <p:cNvPr id="6" name="TextBox 5"/>
          <p:cNvSpPr txBox="1">
            <a:spLocks noChangeArrowheads="1"/>
          </p:cNvSpPr>
          <p:nvPr/>
        </p:nvSpPr>
        <p:spPr bwMode="auto">
          <a:xfrm>
            <a:off x="3276600" y="6096000"/>
            <a:ext cx="3441700" cy="646113"/>
          </a:xfrm>
          <a:prstGeom prst="rect">
            <a:avLst/>
          </a:prstGeom>
          <a:noFill/>
          <a:ln w="9525">
            <a:noFill/>
            <a:miter lim="800000"/>
            <a:headEnd/>
            <a:tailEnd/>
          </a:ln>
        </p:spPr>
        <p:txBody>
          <a:bodyPr wrap="none">
            <a:spAutoFit/>
          </a:bodyPr>
          <a:lstStyle/>
          <a:p>
            <a:r>
              <a:rPr lang="en-US" sz="3600" b="1" dirty="0">
                <a:latin typeface="Corbel" pitchFamily="34" charset="0"/>
              </a:rPr>
              <a:t>Pay as you GO</a:t>
            </a:r>
          </a:p>
        </p:txBody>
      </p:sp>
      <p:sp>
        <p:nvSpPr>
          <p:cNvPr id="7" name="Slide Number Placeholder 6"/>
          <p:cNvSpPr>
            <a:spLocks noGrp="1"/>
          </p:cNvSpPr>
          <p:nvPr>
            <p:ph type="sldNum" sz="quarter" idx="12"/>
          </p:nvPr>
        </p:nvSpPr>
        <p:spPr/>
        <p:txBody>
          <a:bodyPr/>
          <a:lstStyle/>
          <a:p>
            <a:fld id="{EFAA8057-F031-4AB2-A1ED-132BEC282CD3}"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fade">
                                      <p:cBhvr>
                                        <p:cTn id="7" dur="2000"/>
                                        <p:tgtEl>
                                          <p:spTgt spid="215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457200"/>
            <a:ext cx="8229600" cy="1066800"/>
          </a:xfrm>
        </p:spPr>
        <p:txBody>
          <a:bodyPr>
            <a:normAutofit/>
          </a:bodyPr>
          <a:lstStyle/>
          <a:p>
            <a:pPr fontAlgn="auto">
              <a:spcAft>
                <a:spcPts val="0"/>
              </a:spcAft>
              <a:defRPr/>
            </a:pPr>
            <a:r>
              <a:rPr lang="en-US" sz="3600" dirty="0" smtClean="0">
                <a:solidFill>
                  <a:srgbClr val="FF0000"/>
                </a:solidFill>
              </a:rPr>
              <a:t>Traditional IT Cost Model</a:t>
            </a:r>
          </a:p>
        </p:txBody>
      </p:sp>
      <p:sp>
        <p:nvSpPr>
          <p:cNvPr id="4" name="Rectangle 30"/>
          <p:cNvSpPr>
            <a:spLocks noChangeArrowheads="1"/>
          </p:cNvSpPr>
          <p:nvPr/>
        </p:nvSpPr>
        <p:spPr bwMode="auto">
          <a:xfrm>
            <a:off x="3095789" y="5618226"/>
            <a:ext cx="1951753"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latin typeface="+mn-lt"/>
                <a:cs typeface="+mn-cs"/>
              </a:rPr>
              <a:t>Growth Scenario</a:t>
            </a:r>
          </a:p>
        </p:txBody>
      </p:sp>
      <p:grpSp>
        <p:nvGrpSpPr>
          <p:cNvPr id="2" name="Group 41"/>
          <p:cNvGrpSpPr>
            <a:grpSpLocks/>
          </p:cNvGrpSpPr>
          <p:nvPr/>
        </p:nvGrpSpPr>
        <p:grpSpPr bwMode="auto">
          <a:xfrm>
            <a:off x="1336675" y="1862138"/>
            <a:ext cx="5470525" cy="3803650"/>
            <a:chOff x="1648868" y="1862138"/>
            <a:chExt cx="5470026" cy="3803650"/>
          </a:xfrm>
        </p:grpSpPr>
        <p:pic>
          <p:nvPicPr>
            <p:cNvPr id="35854" name="Picture 2" descr="chart base"/>
            <p:cNvPicPr>
              <a:picLocks noChangeArrowheads="1"/>
            </p:cNvPicPr>
            <p:nvPr/>
          </p:nvPicPr>
          <p:blipFill>
            <a:blip r:embed="rId3"/>
            <a:srcRect/>
            <a:stretch>
              <a:fillRect/>
            </a:stretch>
          </p:blipFill>
          <p:spPr bwMode="hidden">
            <a:xfrm>
              <a:off x="1648868" y="1862138"/>
              <a:ext cx="5470026" cy="3803650"/>
            </a:xfrm>
            <a:prstGeom prst="rect">
              <a:avLst/>
            </a:prstGeom>
            <a:noFill/>
            <a:ln w="9525">
              <a:noFill/>
              <a:miter lim="800000"/>
              <a:headEnd/>
              <a:tailEnd/>
            </a:ln>
          </p:spPr>
        </p:pic>
        <p:cxnSp>
          <p:nvCxnSpPr>
            <p:cNvPr id="7" name="Straight Connector 6"/>
            <p:cNvCxnSpPr/>
            <p:nvPr/>
          </p:nvCxnSpPr>
          <p:spPr>
            <a:xfrm>
              <a:off x="1990724" y="477316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90724" y="4261104"/>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90724" y="3749040"/>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90724" y="3236976"/>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90724" y="2724912"/>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90724" y="221284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grpSp>
      <p:sp>
        <p:nvSpPr>
          <p:cNvPr id="13" name="Text Box 10"/>
          <p:cNvSpPr txBox="1">
            <a:spLocks noChangeArrowheads="1"/>
          </p:cNvSpPr>
          <p:nvPr/>
        </p:nvSpPr>
        <p:spPr bwMode="auto">
          <a:xfrm>
            <a:off x="584722" y="1963738"/>
            <a:ext cx="883833" cy="553998"/>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C00000"/>
                </a:solidFill>
                <a:effectLst>
                  <a:outerShdw blurRad="76200" dist="38100" dir="5400000" algn="t" rotWithShape="0">
                    <a:srgbClr val="FFFFFF">
                      <a:lumMod val="75000"/>
                      <a:alpha val="71000"/>
                    </a:srgbClr>
                  </a:outerShdw>
                </a:effectLst>
              </a:rPr>
              <a:t>Users</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b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b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IT Costs</a:t>
            </a:r>
          </a:p>
        </p:txBody>
      </p:sp>
      <p:sp>
        <p:nvSpPr>
          <p:cNvPr id="14" name="Text Box 13"/>
          <p:cNvSpPr txBox="1">
            <a:spLocks noChangeArrowheads="1"/>
          </p:cNvSpPr>
          <p:nvPr/>
        </p:nvSpPr>
        <p:spPr bwMode="auto">
          <a:xfrm>
            <a:off x="6134622" y="5548313"/>
            <a:ext cx="552973" cy="3046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Time</a:t>
            </a:r>
          </a:p>
        </p:txBody>
      </p:sp>
      <p:sp>
        <p:nvSpPr>
          <p:cNvPr id="15" name="Freeform 6"/>
          <p:cNvSpPr>
            <a:spLocks/>
          </p:cNvSpPr>
          <p:nvPr/>
        </p:nvSpPr>
        <p:spPr bwMode="auto">
          <a:xfrm>
            <a:off x="1677988" y="2105025"/>
            <a:ext cx="4819650" cy="3305175"/>
          </a:xfrm>
          <a:custGeom>
            <a:avLst/>
            <a:gdLst/>
            <a:ahLst/>
            <a:cxnLst>
              <a:cxn ang="0">
                <a:pos x="0" y="0"/>
              </a:cxn>
              <a:cxn ang="0">
                <a:pos x="0" y="1804"/>
              </a:cxn>
              <a:cxn ang="0">
                <a:pos x="2391" y="1804"/>
              </a:cxn>
            </a:cxnLst>
            <a:rect l="0" t="0" r="r" b="b"/>
            <a:pathLst>
              <a:path w="2391" h="1804">
                <a:moveTo>
                  <a:pt x="0" y="0"/>
                </a:moveTo>
                <a:lnTo>
                  <a:pt x="0" y="1804"/>
                </a:lnTo>
                <a:lnTo>
                  <a:pt x="2391" y="1804"/>
                </a:lnTo>
              </a:path>
            </a:pathLst>
          </a:custGeom>
          <a:noFill/>
          <a:ln w="38100" cmpd="sng">
            <a:solidFill>
              <a:schemeClr val="bg1"/>
            </a:solidFill>
            <a:round/>
            <a:headEnd type="none" w="med" len="med"/>
            <a:tailEnd type="none" w="med" len="med"/>
          </a:ln>
          <a:effectLst>
            <a:outerShdw blurRad="63500" sx="102000" sy="102000" algn="ctr" rotWithShape="0">
              <a:schemeClr val="accent5">
                <a:lumMod val="75000"/>
                <a:alpha val="40000"/>
              </a:schemeClr>
            </a:outerShdw>
          </a:effectLst>
        </p:spPr>
        <p:txBody>
          <a:bodyPr/>
          <a:lstStyle/>
          <a:p>
            <a:endParaRPr lang="en-US">
              <a:solidFill>
                <a:srgbClr val="000000"/>
              </a:solidFill>
              <a:latin typeface="Corbel" pitchFamily="34" charset="0"/>
            </a:endParaRPr>
          </a:p>
        </p:txBody>
      </p:sp>
      <p:sp>
        <p:nvSpPr>
          <p:cNvPr id="16" name="Line 8"/>
          <p:cNvSpPr>
            <a:spLocks noChangeShapeType="1"/>
          </p:cNvSpPr>
          <p:nvPr/>
        </p:nvSpPr>
        <p:spPr bwMode="auto">
          <a:xfrm flipV="1">
            <a:off x="1666875" y="2647950"/>
            <a:ext cx="4743450" cy="1476375"/>
          </a:xfrm>
          <a:prstGeom prst="line">
            <a:avLst/>
          </a:prstGeom>
          <a:ln w="31750">
            <a:solidFill>
              <a:srgbClr val="FF0000"/>
            </a:solidFill>
          </a:ln>
          <a:effectLst>
            <a:outerShdw blurRad="50800" dist="38100" dir="18900000" algn="bl"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50">
              <a:solidFill>
                <a:srgbClr val="000000"/>
              </a:solidFill>
              <a:latin typeface="Helvetica-Light"/>
              <a:cs typeface="Arial"/>
            </a:endParaRPr>
          </a:p>
        </p:txBody>
      </p:sp>
      <p:sp>
        <p:nvSpPr>
          <p:cNvPr id="17" name="Line 11"/>
          <p:cNvSpPr>
            <a:spLocks noChangeShapeType="1"/>
          </p:cNvSpPr>
          <p:nvPr/>
        </p:nvSpPr>
        <p:spPr bwMode="auto">
          <a:xfrm>
            <a:off x="1677988" y="4054475"/>
            <a:ext cx="1189037"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18" name="Line 12"/>
          <p:cNvSpPr>
            <a:spLocks noChangeShapeType="1"/>
          </p:cNvSpPr>
          <p:nvPr/>
        </p:nvSpPr>
        <p:spPr bwMode="auto">
          <a:xfrm>
            <a:off x="2832100" y="3349625"/>
            <a:ext cx="2259013"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19" name="Line 13"/>
          <p:cNvSpPr>
            <a:spLocks noChangeShapeType="1"/>
          </p:cNvSpPr>
          <p:nvPr/>
        </p:nvSpPr>
        <p:spPr bwMode="auto">
          <a:xfrm>
            <a:off x="5059363" y="2646363"/>
            <a:ext cx="1316037"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20" name="Line 16"/>
          <p:cNvSpPr>
            <a:spLocks noChangeShapeType="1"/>
          </p:cNvSpPr>
          <p:nvPr/>
        </p:nvSpPr>
        <p:spPr bwMode="auto">
          <a:xfrm>
            <a:off x="5075238" y="2646363"/>
            <a:ext cx="0" cy="703262"/>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21" name="Line 15"/>
          <p:cNvSpPr>
            <a:spLocks noChangeShapeType="1"/>
          </p:cNvSpPr>
          <p:nvPr/>
        </p:nvSpPr>
        <p:spPr bwMode="auto">
          <a:xfrm>
            <a:off x="2844800" y="3349625"/>
            <a:ext cx="0" cy="70485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22" name="Slide Number Placeholder 21"/>
          <p:cNvSpPr>
            <a:spLocks noGrp="1"/>
          </p:cNvSpPr>
          <p:nvPr>
            <p:ph type="sldNum" sz="quarter" idx="12"/>
          </p:nvPr>
        </p:nvSpPr>
        <p:spPr/>
        <p:txBody>
          <a:bodyPr/>
          <a:lstStyle/>
          <a:p>
            <a:fld id="{EFAA8057-F031-4AB2-A1ED-132BEC282CD3}"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609600"/>
            <a:ext cx="8229600" cy="762000"/>
          </a:xfrm>
        </p:spPr>
        <p:txBody>
          <a:bodyPr>
            <a:normAutofit/>
          </a:bodyPr>
          <a:lstStyle/>
          <a:p>
            <a:pPr fontAlgn="auto">
              <a:spcAft>
                <a:spcPts val="0"/>
              </a:spcAft>
              <a:defRPr/>
            </a:pPr>
            <a:r>
              <a:rPr lang="en-US" sz="3600" dirty="0" smtClean="0">
                <a:solidFill>
                  <a:srgbClr val="FF0000"/>
                </a:solidFill>
              </a:rPr>
              <a:t>Cloud Computing Cost Model</a:t>
            </a:r>
          </a:p>
        </p:txBody>
      </p:sp>
      <p:grpSp>
        <p:nvGrpSpPr>
          <p:cNvPr id="2" name="Group 18"/>
          <p:cNvGrpSpPr>
            <a:grpSpLocks/>
          </p:cNvGrpSpPr>
          <p:nvPr/>
        </p:nvGrpSpPr>
        <p:grpSpPr bwMode="auto">
          <a:xfrm>
            <a:off x="1336675" y="1862138"/>
            <a:ext cx="5470525" cy="3803650"/>
            <a:chOff x="1648868" y="1862138"/>
            <a:chExt cx="5470026" cy="3803650"/>
          </a:xfrm>
        </p:grpSpPr>
        <p:pic>
          <p:nvPicPr>
            <p:cNvPr id="36875" name="Picture 2" descr="chart base"/>
            <p:cNvPicPr>
              <a:picLocks noChangeArrowheads="1"/>
            </p:cNvPicPr>
            <p:nvPr/>
          </p:nvPicPr>
          <p:blipFill>
            <a:blip r:embed="rId3"/>
            <a:srcRect/>
            <a:stretch>
              <a:fillRect/>
            </a:stretch>
          </p:blipFill>
          <p:spPr bwMode="hidden">
            <a:xfrm>
              <a:off x="1648868" y="1862138"/>
              <a:ext cx="5470026" cy="3803650"/>
            </a:xfrm>
            <a:prstGeom prst="rect">
              <a:avLst/>
            </a:prstGeom>
            <a:noFill/>
            <a:ln w="9525">
              <a:noFill/>
              <a:miter lim="800000"/>
              <a:headEnd/>
              <a:tailEnd/>
            </a:ln>
          </p:spPr>
        </p:pic>
        <p:cxnSp>
          <p:nvCxnSpPr>
            <p:cNvPr id="6" name="Straight Connector 5"/>
            <p:cNvCxnSpPr/>
            <p:nvPr/>
          </p:nvCxnSpPr>
          <p:spPr>
            <a:xfrm>
              <a:off x="1990724" y="477316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90724" y="4261104"/>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90724" y="3749040"/>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90724" y="3236976"/>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90724" y="2724912"/>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90724" y="221284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grpSp>
      <p:sp>
        <p:nvSpPr>
          <p:cNvPr id="12" name="Text Box 10"/>
          <p:cNvSpPr txBox="1">
            <a:spLocks noChangeArrowheads="1"/>
          </p:cNvSpPr>
          <p:nvPr/>
        </p:nvSpPr>
        <p:spPr bwMode="auto">
          <a:xfrm>
            <a:off x="584722" y="1963738"/>
            <a:ext cx="883833" cy="553998"/>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C00000"/>
                </a:solidFill>
                <a:effectLst>
                  <a:outerShdw blurRad="76200" dist="38100" dir="5400000" algn="t" rotWithShape="0">
                    <a:srgbClr val="FFFFFF">
                      <a:lumMod val="75000"/>
                      <a:alpha val="71000"/>
                    </a:srgbClr>
                  </a:outerShdw>
                </a:effectLst>
              </a:rPr>
              <a:t>Users</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b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b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IT Costs</a:t>
            </a:r>
          </a:p>
        </p:txBody>
      </p:sp>
      <p:sp>
        <p:nvSpPr>
          <p:cNvPr id="13" name="Text Box 13"/>
          <p:cNvSpPr txBox="1">
            <a:spLocks noChangeArrowheads="1"/>
          </p:cNvSpPr>
          <p:nvPr/>
        </p:nvSpPr>
        <p:spPr bwMode="auto">
          <a:xfrm>
            <a:off x="6134622" y="5548313"/>
            <a:ext cx="552973" cy="3046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Time</a:t>
            </a:r>
          </a:p>
        </p:txBody>
      </p:sp>
      <p:sp>
        <p:nvSpPr>
          <p:cNvPr id="14" name="Text Box 11"/>
          <p:cNvSpPr txBox="1">
            <a:spLocks noChangeArrowheads="1"/>
          </p:cNvSpPr>
          <p:nvPr/>
        </p:nvSpPr>
        <p:spPr bwMode="auto">
          <a:xfrm>
            <a:off x="2884513" y="1547813"/>
            <a:ext cx="2374304"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IT Costs are Variable</a:t>
            </a:r>
          </a:p>
        </p:txBody>
      </p:sp>
      <p:sp>
        <p:nvSpPr>
          <p:cNvPr id="15" name="Rectangle 14"/>
          <p:cNvSpPr>
            <a:spLocks noChangeArrowheads="1"/>
          </p:cNvSpPr>
          <p:nvPr/>
        </p:nvSpPr>
        <p:spPr bwMode="auto">
          <a:xfrm>
            <a:off x="3095789" y="5618226"/>
            <a:ext cx="1951753"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Growth Scenario</a:t>
            </a:r>
          </a:p>
        </p:txBody>
      </p:sp>
      <p:sp>
        <p:nvSpPr>
          <p:cNvPr id="16" name="Line 9"/>
          <p:cNvSpPr>
            <a:spLocks noChangeShapeType="1"/>
          </p:cNvSpPr>
          <p:nvPr/>
        </p:nvSpPr>
        <p:spPr bwMode="auto">
          <a:xfrm flipV="1">
            <a:off x="1666875" y="3048000"/>
            <a:ext cx="4667250" cy="1208088"/>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17" name="Line 17"/>
          <p:cNvSpPr>
            <a:spLocks noChangeShapeType="1"/>
          </p:cNvSpPr>
          <p:nvPr/>
        </p:nvSpPr>
        <p:spPr bwMode="auto">
          <a:xfrm flipV="1">
            <a:off x="1666875" y="2919413"/>
            <a:ext cx="4667250" cy="1208087"/>
          </a:xfrm>
          <a:prstGeom prst="line">
            <a:avLst/>
          </a:prstGeom>
          <a:ln w="31750">
            <a:solidFill>
              <a:srgbClr val="FF0000"/>
            </a:solidFill>
          </a:ln>
          <a:effectLst>
            <a:outerShdw blurRad="50800" dist="38100" dir="18900000" algn="bl"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50">
              <a:solidFill>
                <a:srgbClr val="000000"/>
              </a:solidFill>
              <a:latin typeface="Helvetica-Light"/>
              <a:cs typeface="Arial"/>
            </a:endParaRPr>
          </a:p>
        </p:txBody>
      </p:sp>
      <p:sp>
        <p:nvSpPr>
          <p:cNvPr id="18" name="Freeform 6"/>
          <p:cNvSpPr>
            <a:spLocks/>
          </p:cNvSpPr>
          <p:nvPr/>
        </p:nvSpPr>
        <p:spPr bwMode="auto">
          <a:xfrm>
            <a:off x="1677988" y="2105025"/>
            <a:ext cx="4819650" cy="3305175"/>
          </a:xfrm>
          <a:custGeom>
            <a:avLst/>
            <a:gdLst/>
            <a:ahLst/>
            <a:cxnLst>
              <a:cxn ang="0">
                <a:pos x="0" y="0"/>
              </a:cxn>
              <a:cxn ang="0">
                <a:pos x="0" y="1804"/>
              </a:cxn>
              <a:cxn ang="0">
                <a:pos x="2391" y="1804"/>
              </a:cxn>
            </a:cxnLst>
            <a:rect l="0" t="0" r="r" b="b"/>
            <a:pathLst>
              <a:path w="2391" h="1804">
                <a:moveTo>
                  <a:pt x="0" y="0"/>
                </a:moveTo>
                <a:lnTo>
                  <a:pt x="0" y="1804"/>
                </a:lnTo>
                <a:lnTo>
                  <a:pt x="2391" y="1804"/>
                </a:lnTo>
              </a:path>
            </a:pathLst>
          </a:custGeom>
          <a:noFill/>
          <a:ln w="38100" cmpd="sng">
            <a:solidFill>
              <a:schemeClr val="bg1"/>
            </a:solidFill>
            <a:round/>
            <a:headEnd type="none" w="med" len="med"/>
            <a:tailEnd type="none" w="med" len="med"/>
          </a:ln>
          <a:effectLst>
            <a:outerShdw blurRad="63500" sx="102000" sy="102000" algn="ctr" rotWithShape="0">
              <a:schemeClr val="accent5">
                <a:lumMod val="75000"/>
                <a:alpha val="40000"/>
              </a:schemeClr>
            </a:outerShdw>
          </a:effectLst>
        </p:spPr>
        <p:txBody>
          <a:bodyPr/>
          <a:lstStyle/>
          <a:p>
            <a:endParaRPr lang="en-US">
              <a:solidFill>
                <a:srgbClr val="000000"/>
              </a:solidFill>
              <a:latin typeface="Corbel" pitchFamily="34" charset="0"/>
            </a:endParaRPr>
          </a:p>
        </p:txBody>
      </p:sp>
      <p:sp>
        <p:nvSpPr>
          <p:cNvPr id="19" name="Slide Number Placeholder 18"/>
          <p:cNvSpPr>
            <a:spLocks noGrp="1"/>
          </p:cNvSpPr>
          <p:nvPr>
            <p:ph type="sldNum" sz="quarter" idx="12"/>
          </p:nvPr>
        </p:nvSpPr>
        <p:spPr/>
        <p:txBody>
          <a:bodyPr/>
          <a:lstStyle/>
          <a:p>
            <a:fld id="{EFAA8057-F031-4AB2-A1ED-132BEC282CD3}"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30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3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457200"/>
            <a:ext cx="8229600" cy="1066800"/>
          </a:xfrm>
        </p:spPr>
        <p:txBody>
          <a:bodyPr>
            <a:normAutofit/>
          </a:bodyPr>
          <a:lstStyle/>
          <a:p>
            <a:pPr fontAlgn="auto">
              <a:spcAft>
                <a:spcPts val="0"/>
              </a:spcAft>
              <a:defRPr/>
            </a:pPr>
            <a:r>
              <a:rPr lang="en-US" sz="3600" dirty="0" smtClean="0">
                <a:solidFill>
                  <a:srgbClr val="FF0000"/>
                </a:solidFill>
              </a:rPr>
              <a:t>Traditional IT Cost Model</a:t>
            </a:r>
          </a:p>
        </p:txBody>
      </p:sp>
      <p:grpSp>
        <p:nvGrpSpPr>
          <p:cNvPr id="2" name="Group 25"/>
          <p:cNvGrpSpPr>
            <a:grpSpLocks/>
          </p:cNvGrpSpPr>
          <p:nvPr/>
        </p:nvGrpSpPr>
        <p:grpSpPr bwMode="auto">
          <a:xfrm>
            <a:off x="1336675" y="1862138"/>
            <a:ext cx="5470525" cy="3803650"/>
            <a:chOff x="1648868" y="1862138"/>
            <a:chExt cx="5470026" cy="3803650"/>
          </a:xfrm>
        </p:grpSpPr>
        <p:pic>
          <p:nvPicPr>
            <p:cNvPr id="37905" name="Picture 2" descr="chart base"/>
            <p:cNvPicPr>
              <a:picLocks noChangeArrowheads="1"/>
            </p:cNvPicPr>
            <p:nvPr/>
          </p:nvPicPr>
          <p:blipFill>
            <a:blip r:embed="rId3"/>
            <a:srcRect/>
            <a:stretch>
              <a:fillRect/>
            </a:stretch>
          </p:blipFill>
          <p:spPr bwMode="hidden">
            <a:xfrm>
              <a:off x="1648868" y="1862138"/>
              <a:ext cx="5470026" cy="3803650"/>
            </a:xfrm>
            <a:prstGeom prst="rect">
              <a:avLst/>
            </a:prstGeom>
            <a:noFill/>
            <a:ln w="9525">
              <a:noFill/>
              <a:miter lim="800000"/>
              <a:headEnd/>
              <a:tailEnd/>
            </a:ln>
          </p:spPr>
        </p:pic>
        <p:cxnSp>
          <p:nvCxnSpPr>
            <p:cNvPr id="24" name="Straight Connector 23"/>
            <p:cNvCxnSpPr/>
            <p:nvPr/>
          </p:nvCxnSpPr>
          <p:spPr>
            <a:xfrm>
              <a:off x="1990724" y="477316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90724" y="4261104"/>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90724" y="3749040"/>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90724" y="3236976"/>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90724" y="2724912"/>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90724" y="221284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grpSp>
      <p:sp>
        <p:nvSpPr>
          <p:cNvPr id="30" name="Text Box 10"/>
          <p:cNvSpPr txBox="1">
            <a:spLocks noChangeArrowheads="1"/>
          </p:cNvSpPr>
          <p:nvPr/>
        </p:nvSpPr>
        <p:spPr bwMode="auto">
          <a:xfrm>
            <a:off x="584722" y="1963738"/>
            <a:ext cx="883833" cy="553998"/>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C00000"/>
                </a:solidFill>
                <a:effectLst>
                  <a:outerShdw blurRad="76200" dist="38100" dir="5400000" algn="t" rotWithShape="0">
                    <a:srgbClr val="FFFFFF">
                      <a:lumMod val="75000"/>
                      <a:alpha val="71000"/>
                    </a:srgbClr>
                  </a:outerShdw>
                </a:effectLst>
              </a:rPr>
              <a:t>Users</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b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b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IT Costs</a:t>
            </a:r>
          </a:p>
        </p:txBody>
      </p:sp>
      <p:sp>
        <p:nvSpPr>
          <p:cNvPr id="31" name="Text Box 13"/>
          <p:cNvSpPr txBox="1">
            <a:spLocks noChangeArrowheads="1"/>
          </p:cNvSpPr>
          <p:nvPr/>
        </p:nvSpPr>
        <p:spPr bwMode="auto">
          <a:xfrm>
            <a:off x="6134622" y="5548313"/>
            <a:ext cx="552973" cy="3046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Time</a:t>
            </a:r>
          </a:p>
        </p:txBody>
      </p:sp>
      <p:sp>
        <p:nvSpPr>
          <p:cNvPr id="32" name="Text Box 11"/>
          <p:cNvSpPr txBox="1">
            <a:spLocks noChangeArrowheads="1"/>
          </p:cNvSpPr>
          <p:nvPr/>
        </p:nvSpPr>
        <p:spPr bwMode="auto">
          <a:xfrm>
            <a:off x="2709625" y="1547813"/>
            <a:ext cx="2724080"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IT Costs are Semi-Fixed</a:t>
            </a:r>
          </a:p>
        </p:txBody>
      </p:sp>
      <p:sp>
        <p:nvSpPr>
          <p:cNvPr id="33" name="Rectangle 30"/>
          <p:cNvSpPr>
            <a:spLocks noChangeArrowheads="1"/>
          </p:cNvSpPr>
          <p:nvPr/>
        </p:nvSpPr>
        <p:spPr bwMode="auto">
          <a:xfrm>
            <a:off x="2917214" y="5618226"/>
            <a:ext cx="2308902"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Recession Scenario</a:t>
            </a:r>
          </a:p>
        </p:txBody>
      </p:sp>
      <p:sp>
        <p:nvSpPr>
          <p:cNvPr id="34" name="Line 8"/>
          <p:cNvSpPr>
            <a:spLocks noChangeShapeType="1"/>
          </p:cNvSpPr>
          <p:nvPr/>
        </p:nvSpPr>
        <p:spPr bwMode="auto">
          <a:xfrm>
            <a:off x="1673225" y="3057525"/>
            <a:ext cx="4779963" cy="1271588"/>
          </a:xfrm>
          <a:prstGeom prst="line">
            <a:avLst/>
          </a:prstGeom>
          <a:ln w="31750">
            <a:solidFill>
              <a:srgbClr val="FF0000"/>
            </a:solidFill>
          </a:ln>
          <a:effectLst>
            <a:outerShdw blurRad="50800" dist="38100" dir="18900000" algn="bl"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50">
              <a:solidFill>
                <a:srgbClr val="000000"/>
              </a:solidFill>
              <a:latin typeface="Helvetica-Light"/>
              <a:cs typeface="Arial"/>
            </a:endParaRPr>
          </a:p>
        </p:txBody>
      </p:sp>
      <p:sp>
        <p:nvSpPr>
          <p:cNvPr id="35" name="Line 13"/>
          <p:cNvSpPr>
            <a:spLocks noChangeShapeType="1"/>
          </p:cNvSpPr>
          <p:nvPr/>
        </p:nvSpPr>
        <p:spPr bwMode="auto">
          <a:xfrm>
            <a:off x="2863850" y="2919413"/>
            <a:ext cx="0" cy="90487"/>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36" name="Line 15"/>
          <p:cNvSpPr>
            <a:spLocks noChangeShapeType="1"/>
          </p:cNvSpPr>
          <p:nvPr/>
        </p:nvSpPr>
        <p:spPr bwMode="auto">
          <a:xfrm>
            <a:off x="1673225" y="2919413"/>
            <a:ext cx="1209675"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37" name="Line 16"/>
          <p:cNvSpPr>
            <a:spLocks noChangeShapeType="1"/>
          </p:cNvSpPr>
          <p:nvPr/>
        </p:nvSpPr>
        <p:spPr bwMode="auto">
          <a:xfrm>
            <a:off x="2851150" y="3024188"/>
            <a:ext cx="1209675"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38" name="Line 17"/>
          <p:cNvSpPr>
            <a:spLocks noChangeShapeType="1"/>
          </p:cNvSpPr>
          <p:nvPr/>
        </p:nvSpPr>
        <p:spPr bwMode="auto">
          <a:xfrm>
            <a:off x="4037013" y="3043238"/>
            <a:ext cx="0" cy="90487"/>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39" name="Line 18"/>
          <p:cNvSpPr>
            <a:spLocks noChangeShapeType="1"/>
          </p:cNvSpPr>
          <p:nvPr/>
        </p:nvSpPr>
        <p:spPr bwMode="auto">
          <a:xfrm>
            <a:off x="4019550" y="3148013"/>
            <a:ext cx="1209675"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40" name="Line 19"/>
          <p:cNvSpPr>
            <a:spLocks noChangeShapeType="1"/>
          </p:cNvSpPr>
          <p:nvPr/>
        </p:nvSpPr>
        <p:spPr bwMode="auto">
          <a:xfrm>
            <a:off x="5213350" y="3167063"/>
            <a:ext cx="0" cy="90487"/>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41" name="Line 20"/>
          <p:cNvSpPr>
            <a:spLocks noChangeShapeType="1"/>
          </p:cNvSpPr>
          <p:nvPr/>
        </p:nvSpPr>
        <p:spPr bwMode="auto">
          <a:xfrm>
            <a:off x="5192713" y="3273425"/>
            <a:ext cx="1209675" cy="0"/>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42" name="Freeform 6"/>
          <p:cNvSpPr>
            <a:spLocks/>
          </p:cNvSpPr>
          <p:nvPr/>
        </p:nvSpPr>
        <p:spPr bwMode="auto">
          <a:xfrm>
            <a:off x="1677988" y="2105025"/>
            <a:ext cx="4819650" cy="3305175"/>
          </a:xfrm>
          <a:custGeom>
            <a:avLst/>
            <a:gdLst/>
            <a:ahLst/>
            <a:cxnLst>
              <a:cxn ang="0">
                <a:pos x="0" y="0"/>
              </a:cxn>
              <a:cxn ang="0">
                <a:pos x="0" y="1804"/>
              </a:cxn>
              <a:cxn ang="0">
                <a:pos x="2391" y="1804"/>
              </a:cxn>
            </a:cxnLst>
            <a:rect l="0" t="0" r="r" b="b"/>
            <a:pathLst>
              <a:path w="2391" h="1804">
                <a:moveTo>
                  <a:pt x="0" y="0"/>
                </a:moveTo>
                <a:lnTo>
                  <a:pt x="0" y="1804"/>
                </a:lnTo>
                <a:lnTo>
                  <a:pt x="2391" y="1804"/>
                </a:lnTo>
              </a:path>
            </a:pathLst>
          </a:custGeom>
          <a:noFill/>
          <a:ln w="38100" cmpd="sng">
            <a:solidFill>
              <a:schemeClr val="bg1"/>
            </a:solidFill>
            <a:round/>
            <a:headEnd type="none" w="med" len="med"/>
            <a:tailEnd type="none" w="med" len="med"/>
          </a:ln>
          <a:effectLst>
            <a:outerShdw blurRad="63500" sx="102000" sy="102000" algn="ctr" rotWithShape="0">
              <a:schemeClr val="accent5">
                <a:lumMod val="75000"/>
                <a:alpha val="40000"/>
              </a:schemeClr>
            </a:outerShdw>
          </a:effectLst>
        </p:spPr>
        <p:txBody>
          <a:bodyPr/>
          <a:lstStyle/>
          <a:p>
            <a:endParaRPr lang="en-US">
              <a:solidFill>
                <a:srgbClr val="000000"/>
              </a:solidFill>
              <a:latin typeface="Corbel" pitchFamily="34" charset="0"/>
            </a:endParaRPr>
          </a:p>
        </p:txBody>
      </p:sp>
      <p:sp>
        <p:nvSpPr>
          <p:cNvPr id="43" name="Slide Number Placeholder 42"/>
          <p:cNvSpPr>
            <a:spLocks noGrp="1"/>
          </p:cNvSpPr>
          <p:nvPr>
            <p:ph type="sldNum" sz="quarter" idx="12"/>
          </p:nvPr>
        </p:nvSpPr>
        <p:spPr/>
        <p:txBody>
          <a:bodyPr/>
          <a:lstStyle/>
          <a:p>
            <a:fld id="{EFAA8057-F031-4AB2-A1ED-132BEC282CD3}"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1000"/>
                                        <p:tgtEl>
                                          <p:spTgt spid="34"/>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up)">
                                      <p:cBhvr>
                                        <p:cTn id="14" dur="500"/>
                                        <p:tgtEl>
                                          <p:spTgt spid="3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par>
                          <p:cTn id="27" fill="hold">
                            <p:stCondLst>
                              <p:cond delay="3000"/>
                            </p:stCondLst>
                            <p:childTnLst>
                              <p:par>
                                <p:cTn id="28" presetID="22" presetClass="entr" presetSubtype="1"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609600"/>
            <a:ext cx="8229600" cy="1066800"/>
          </a:xfrm>
        </p:spPr>
        <p:txBody>
          <a:bodyPr>
            <a:normAutofit/>
          </a:bodyPr>
          <a:lstStyle/>
          <a:p>
            <a:pPr fontAlgn="auto">
              <a:spcAft>
                <a:spcPts val="0"/>
              </a:spcAft>
              <a:defRPr/>
            </a:pPr>
            <a:r>
              <a:rPr lang="en-US" sz="3600" dirty="0" smtClean="0">
                <a:solidFill>
                  <a:srgbClr val="FF0000"/>
                </a:solidFill>
              </a:rPr>
              <a:t>Cloud Computing Cost Model</a:t>
            </a:r>
          </a:p>
        </p:txBody>
      </p:sp>
      <p:grpSp>
        <p:nvGrpSpPr>
          <p:cNvPr id="2" name="Group 18"/>
          <p:cNvGrpSpPr>
            <a:grpSpLocks/>
          </p:cNvGrpSpPr>
          <p:nvPr/>
        </p:nvGrpSpPr>
        <p:grpSpPr bwMode="auto">
          <a:xfrm>
            <a:off x="1336675" y="1862138"/>
            <a:ext cx="5470525" cy="3803650"/>
            <a:chOff x="1648868" y="1862138"/>
            <a:chExt cx="5470026" cy="3803650"/>
          </a:xfrm>
        </p:grpSpPr>
        <p:pic>
          <p:nvPicPr>
            <p:cNvPr id="38922" name="Picture 2" descr="chart base"/>
            <p:cNvPicPr>
              <a:picLocks noChangeArrowheads="1"/>
            </p:cNvPicPr>
            <p:nvPr/>
          </p:nvPicPr>
          <p:blipFill>
            <a:blip r:embed="rId3"/>
            <a:srcRect/>
            <a:stretch>
              <a:fillRect/>
            </a:stretch>
          </p:blipFill>
          <p:spPr bwMode="hidden">
            <a:xfrm>
              <a:off x="1648868" y="1862138"/>
              <a:ext cx="5470026" cy="3803650"/>
            </a:xfrm>
            <a:prstGeom prst="rect">
              <a:avLst/>
            </a:prstGeom>
            <a:noFill/>
            <a:ln w="9525">
              <a:noFill/>
              <a:miter lim="800000"/>
              <a:headEnd/>
              <a:tailEnd/>
            </a:ln>
          </p:spPr>
        </p:pic>
        <p:cxnSp>
          <p:nvCxnSpPr>
            <p:cNvPr id="21" name="Straight Connector 20"/>
            <p:cNvCxnSpPr/>
            <p:nvPr/>
          </p:nvCxnSpPr>
          <p:spPr>
            <a:xfrm>
              <a:off x="1990724" y="477316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90724" y="4261104"/>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90724" y="3749040"/>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90724" y="3236976"/>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90724" y="2724912"/>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90724" y="2212848"/>
              <a:ext cx="4754880" cy="0"/>
            </a:xfrm>
            <a:prstGeom prst="line">
              <a:avLst/>
            </a:prstGeom>
            <a:ln w="12700">
              <a:gradFill>
                <a:gsLst>
                  <a:gs pos="0">
                    <a:schemeClr val="bg1">
                      <a:alpha val="82000"/>
                    </a:schemeClr>
                  </a:gs>
                  <a:gs pos="50000">
                    <a:schemeClr val="bg1">
                      <a:alpha val="45000"/>
                    </a:schemeClr>
                  </a:gs>
                  <a:gs pos="100000">
                    <a:schemeClr val="bg1">
                      <a:alpha val="0"/>
                    </a:schemeClr>
                  </a:gs>
                </a:gsLst>
                <a:lin ang="5400000" scaled="0"/>
              </a:gradFill>
              <a:prstDash val="dash"/>
            </a:ln>
          </p:spPr>
          <p:style>
            <a:lnRef idx="1">
              <a:schemeClr val="accent1"/>
            </a:lnRef>
            <a:fillRef idx="0">
              <a:schemeClr val="accent1"/>
            </a:fillRef>
            <a:effectRef idx="0">
              <a:schemeClr val="accent1"/>
            </a:effectRef>
            <a:fontRef idx="minor">
              <a:schemeClr val="tx1"/>
            </a:fontRef>
          </p:style>
        </p:cxnSp>
      </p:grpSp>
      <p:sp>
        <p:nvSpPr>
          <p:cNvPr id="27" name="Text Box 10"/>
          <p:cNvSpPr txBox="1">
            <a:spLocks noChangeArrowheads="1"/>
          </p:cNvSpPr>
          <p:nvPr/>
        </p:nvSpPr>
        <p:spPr bwMode="auto">
          <a:xfrm>
            <a:off x="584722" y="1963738"/>
            <a:ext cx="883833" cy="553998"/>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C00000"/>
                </a:solidFill>
                <a:effectLst>
                  <a:outerShdw blurRad="76200" dist="38100" dir="5400000" algn="t" rotWithShape="0">
                    <a:srgbClr val="FFFFFF">
                      <a:lumMod val="75000"/>
                      <a:alpha val="71000"/>
                    </a:srgbClr>
                  </a:outerShdw>
                </a:effectLst>
              </a:rPr>
              <a:t>Users</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a:t>
            </a: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 </a:t>
            </a:r>
            <a:b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br>
            <a:r>
              <a:rPr lang="en-US" b="1" i="1" spc="-80" dirty="0">
                <a:ln w="3175">
                  <a:solidFill>
                    <a:srgbClr val="808080">
                      <a:alpha val="15000"/>
                    </a:srgbClr>
                  </a:solidFill>
                </a:ln>
                <a:solidFill>
                  <a:srgbClr val="000000"/>
                </a:solidFill>
                <a:effectLst>
                  <a:outerShdw blurRad="76200" dist="38100" dir="5400000" algn="t" rotWithShape="0">
                    <a:srgbClr val="FFFFFF">
                      <a:lumMod val="75000"/>
                      <a:alpha val="71000"/>
                    </a:srgbClr>
                  </a:outerShdw>
                </a:effectLst>
              </a:rPr>
              <a:t>IT Costs</a:t>
            </a:r>
          </a:p>
        </p:txBody>
      </p:sp>
      <p:sp>
        <p:nvSpPr>
          <p:cNvPr id="28" name="Text Box 13"/>
          <p:cNvSpPr txBox="1">
            <a:spLocks noChangeArrowheads="1"/>
          </p:cNvSpPr>
          <p:nvPr/>
        </p:nvSpPr>
        <p:spPr bwMode="auto">
          <a:xfrm>
            <a:off x="6134622" y="5548313"/>
            <a:ext cx="552973" cy="3046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Time</a:t>
            </a:r>
          </a:p>
        </p:txBody>
      </p:sp>
      <p:sp>
        <p:nvSpPr>
          <p:cNvPr id="29" name="Rectangle 30"/>
          <p:cNvSpPr>
            <a:spLocks noChangeArrowheads="1"/>
          </p:cNvSpPr>
          <p:nvPr/>
        </p:nvSpPr>
        <p:spPr bwMode="auto">
          <a:xfrm>
            <a:off x="2917214" y="5618226"/>
            <a:ext cx="2308902" cy="332399"/>
          </a:xfrm>
          <a:prstGeom prst="rect">
            <a:avLst/>
          </a:prstGeom>
          <a:noFill/>
          <a:ln w="9525" algn="ctr">
            <a:noFill/>
            <a:miter lim="800000"/>
            <a:headEnd/>
            <a:tailEnd/>
          </a:ln>
          <a:effectLst/>
        </p:spPr>
        <p:txBody>
          <a:bodyPr wrap="none" lIns="27432" tIns="27432" rIns="27432" bIns="27432">
            <a:spAutoFit/>
          </a:bodyPr>
          <a:lstStyle/>
          <a:p>
            <a:pPr lvl="1" indent="-228600" algn="ctr" fontAlgn="auto">
              <a:lnSpc>
                <a:spcPct val="90000"/>
              </a:lnSpc>
              <a:spcBef>
                <a:spcPts val="0"/>
              </a:spcBef>
              <a:spcAft>
                <a:spcPts val="0"/>
              </a:spcAft>
              <a:buClr>
                <a:srgbClr val="BCE292"/>
              </a:buClr>
              <a:defRPr/>
            </a:pPr>
            <a:r>
              <a:rPr lang="en-US" sz="2000" b="1" i="1" spc="-80" dirty="0">
                <a:ln w="3175">
                  <a:solidFill>
                    <a:srgbClr val="808080">
                      <a:alpha val="15000"/>
                    </a:srgbClr>
                  </a:solidFill>
                </a:ln>
                <a:solidFill>
                  <a:srgbClr val="077EC3"/>
                </a:solidFill>
                <a:effectLst>
                  <a:outerShdw blurRad="76200" dist="38100" dir="5400000" algn="t" rotWithShape="0">
                    <a:srgbClr val="FFFFFF">
                      <a:lumMod val="75000"/>
                      <a:alpha val="71000"/>
                    </a:srgbClr>
                  </a:outerShdw>
                </a:effectLst>
              </a:rPr>
              <a:t>Recession Scenario</a:t>
            </a:r>
          </a:p>
        </p:txBody>
      </p:sp>
      <p:sp>
        <p:nvSpPr>
          <p:cNvPr id="30" name="Line 9"/>
          <p:cNvSpPr>
            <a:spLocks noChangeShapeType="1"/>
          </p:cNvSpPr>
          <p:nvPr/>
        </p:nvSpPr>
        <p:spPr bwMode="auto">
          <a:xfrm>
            <a:off x="1666875" y="2919413"/>
            <a:ext cx="4667250" cy="1208087"/>
          </a:xfrm>
          <a:prstGeom prst="line">
            <a:avLst/>
          </a:prstGeom>
          <a:noFill/>
          <a:ln w="34925">
            <a:solidFill>
              <a:schemeClr val="tx1"/>
            </a:solidFill>
            <a:round/>
            <a:headEnd/>
            <a:tailEnd/>
          </a:ln>
          <a:effectLst>
            <a:outerShdw blurRad="50800" dist="38100" algn="l" rotWithShape="0">
              <a:prstClr val="black">
                <a:alpha val="40000"/>
              </a:prstClr>
            </a:outerShdw>
          </a:effectLst>
        </p:spPr>
        <p:txBody>
          <a:bodyPr/>
          <a:lstStyle/>
          <a:p>
            <a:pPr fontAlgn="auto">
              <a:spcBef>
                <a:spcPts val="0"/>
              </a:spcBef>
              <a:spcAft>
                <a:spcPts val="0"/>
              </a:spcAft>
              <a:defRPr/>
            </a:pPr>
            <a:endParaRPr lang="en-US">
              <a:solidFill>
                <a:srgbClr val="000000"/>
              </a:solidFill>
              <a:latin typeface="+mn-lt"/>
              <a:cs typeface="+mn-cs"/>
            </a:endParaRPr>
          </a:p>
        </p:txBody>
      </p:sp>
      <p:sp>
        <p:nvSpPr>
          <p:cNvPr id="31" name="Line 17"/>
          <p:cNvSpPr>
            <a:spLocks noChangeShapeType="1"/>
          </p:cNvSpPr>
          <p:nvPr/>
        </p:nvSpPr>
        <p:spPr bwMode="auto">
          <a:xfrm>
            <a:off x="1666875" y="3048000"/>
            <a:ext cx="4667250" cy="1208088"/>
          </a:xfrm>
          <a:prstGeom prst="line">
            <a:avLst/>
          </a:prstGeom>
          <a:ln w="31750">
            <a:solidFill>
              <a:srgbClr val="FF0000"/>
            </a:solidFill>
          </a:ln>
          <a:effectLst>
            <a:outerShdw blurRad="50800" dist="38100" dir="18900000" algn="bl"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50">
              <a:solidFill>
                <a:srgbClr val="000000"/>
              </a:solidFill>
              <a:latin typeface="Helvetica-Light"/>
              <a:cs typeface="Arial"/>
            </a:endParaRPr>
          </a:p>
        </p:txBody>
      </p:sp>
      <p:sp>
        <p:nvSpPr>
          <p:cNvPr id="32" name="Freeform 6"/>
          <p:cNvSpPr>
            <a:spLocks/>
          </p:cNvSpPr>
          <p:nvPr/>
        </p:nvSpPr>
        <p:spPr bwMode="auto">
          <a:xfrm>
            <a:off x="1677988" y="2105025"/>
            <a:ext cx="4819650" cy="3305175"/>
          </a:xfrm>
          <a:custGeom>
            <a:avLst/>
            <a:gdLst/>
            <a:ahLst/>
            <a:cxnLst>
              <a:cxn ang="0">
                <a:pos x="0" y="0"/>
              </a:cxn>
              <a:cxn ang="0">
                <a:pos x="0" y="1804"/>
              </a:cxn>
              <a:cxn ang="0">
                <a:pos x="2391" y="1804"/>
              </a:cxn>
            </a:cxnLst>
            <a:rect l="0" t="0" r="r" b="b"/>
            <a:pathLst>
              <a:path w="2391" h="1804">
                <a:moveTo>
                  <a:pt x="0" y="0"/>
                </a:moveTo>
                <a:lnTo>
                  <a:pt x="0" y="1804"/>
                </a:lnTo>
                <a:lnTo>
                  <a:pt x="2391" y="1804"/>
                </a:lnTo>
              </a:path>
            </a:pathLst>
          </a:custGeom>
          <a:noFill/>
          <a:ln w="38100" cmpd="sng">
            <a:solidFill>
              <a:schemeClr val="bg1"/>
            </a:solidFill>
            <a:round/>
            <a:headEnd type="none" w="med" len="med"/>
            <a:tailEnd type="none" w="med" len="med"/>
          </a:ln>
          <a:effectLst>
            <a:outerShdw blurRad="63500" sx="102000" sy="102000" algn="ctr" rotWithShape="0">
              <a:schemeClr val="accent5">
                <a:lumMod val="75000"/>
                <a:alpha val="40000"/>
              </a:schemeClr>
            </a:outerShdw>
          </a:effectLst>
        </p:spPr>
        <p:txBody>
          <a:bodyPr/>
          <a:lstStyle/>
          <a:p>
            <a:endParaRPr lang="en-US">
              <a:solidFill>
                <a:srgbClr val="000000"/>
              </a:solidFill>
              <a:latin typeface="Corbel" pitchFamily="34" charset="0"/>
            </a:endParaRPr>
          </a:p>
        </p:txBody>
      </p:sp>
      <p:sp>
        <p:nvSpPr>
          <p:cNvPr id="17" name="Slide Number Placeholder 16"/>
          <p:cNvSpPr>
            <a:spLocks noGrp="1"/>
          </p:cNvSpPr>
          <p:nvPr>
            <p:ph type="sldNum" sz="quarter" idx="12"/>
          </p:nvPr>
        </p:nvSpPr>
        <p:spPr/>
        <p:txBody>
          <a:bodyPr/>
          <a:lstStyle/>
          <a:p>
            <a:fld id="{EFAA8057-F031-4AB2-A1ED-132BEC282CD3}"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3000"/>
                                        <p:tgtEl>
                                          <p:spTgt spid="31"/>
                                        </p:tgtEl>
                                      </p:cBhvr>
                                    </p:animEffec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3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609600"/>
            <a:ext cx="8229600" cy="1066800"/>
          </a:xfrm>
        </p:spPr>
        <p:txBody>
          <a:bodyPr wrap="square" lIns="91440" tIns="45720" rIns="91440" bIns="45720" numCol="1" anchorCtr="0" compatLnSpc="1">
            <a:prstTxWarp prst="textNoShape">
              <a:avLst/>
            </a:prstTxWarp>
            <a:normAutofit/>
          </a:bodyPr>
          <a:lstStyle/>
          <a:p>
            <a:r>
              <a:rPr lang="en-US" sz="3600" b="1" dirty="0" smtClean="0">
                <a:solidFill>
                  <a:srgbClr val="FF0000"/>
                </a:solidFill>
                <a:effectLst>
                  <a:outerShdw blurRad="38100" dist="38100" dir="2700000" algn="tl">
                    <a:srgbClr val="FFFFFF"/>
                  </a:outerShdw>
                </a:effectLst>
              </a:rPr>
              <a:t>Finally: Cloud Advantages</a:t>
            </a:r>
            <a:endParaRPr lang="en-US" sz="3600" dirty="0" smtClean="0">
              <a:solidFill>
                <a:srgbClr val="FF0000"/>
              </a:solidFill>
              <a:effectLst>
                <a:outerShdw blurRad="38100" dist="38100" dir="2700000" algn="tl">
                  <a:srgbClr val="FFFFFF"/>
                </a:outerShdw>
              </a:effectLst>
            </a:endParaRPr>
          </a:p>
        </p:txBody>
      </p:sp>
      <p:sp>
        <p:nvSpPr>
          <p:cNvPr id="38915" name="Content Placeholder 2"/>
          <p:cNvSpPr>
            <a:spLocks noGrp="1"/>
          </p:cNvSpPr>
          <p:nvPr>
            <p:ph idx="1"/>
          </p:nvPr>
        </p:nvSpPr>
        <p:spPr>
          <a:xfrm>
            <a:off x="457200" y="1905000"/>
            <a:ext cx="8229600" cy="4324350"/>
          </a:xfrm>
        </p:spPr>
        <p:txBody>
          <a:bodyPr>
            <a:normAutofit/>
          </a:bodyPr>
          <a:lstStyle/>
          <a:p>
            <a:pPr>
              <a:lnSpc>
                <a:spcPct val="90000"/>
              </a:lnSpc>
            </a:pPr>
            <a:r>
              <a:rPr lang="en-US" sz="2800" dirty="0" smtClean="0"/>
              <a:t>Lower computer costs</a:t>
            </a:r>
          </a:p>
          <a:p>
            <a:pPr>
              <a:lnSpc>
                <a:spcPct val="90000"/>
              </a:lnSpc>
            </a:pPr>
            <a:endParaRPr lang="en-US" sz="2800" dirty="0" smtClean="0"/>
          </a:p>
          <a:p>
            <a:pPr>
              <a:lnSpc>
                <a:spcPct val="90000"/>
              </a:lnSpc>
            </a:pPr>
            <a:r>
              <a:rPr lang="en-US" sz="2800" dirty="0" smtClean="0"/>
              <a:t>Improved performance</a:t>
            </a:r>
          </a:p>
          <a:p>
            <a:pPr>
              <a:lnSpc>
                <a:spcPct val="90000"/>
              </a:lnSpc>
              <a:buNone/>
            </a:pPr>
            <a:endParaRPr lang="en-US" sz="2800" dirty="0" smtClean="0"/>
          </a:p>
          <a:p>
            <a:pPr>
              <a:lnSpc>
                <a:spcPct val="90000"/>
              </a:lnSpc>
            </a:pPr>
            <a:r>
              <a:rPr lang="en-US" sz="2800" dirty="0" smtClean="0"/>
              <a:t>Unlimited storage capacity</a:t>
            </a:r>
          </a:p>
          <a:p>
            <a:pPr>
              <a:lnSpc>
                <a:spcPct val="90000"/>
              </a:lnSpc>
            </a:pPr>
            <a:endParaRPr lang="en-US" sz="2800" dirty="0" smtClean="0"/>
          </a:p>
          <a:p>
            <a:pPr>
              <a:lnSpc>
                <a:spcPct val="90000"/>
              </a:lnSpc>
            </a:pPr>
            <a:r>
              <a:rPr lang="en-US" sz="2800" dirty="0" smtClean="0"/>
              <a:t>Device independence</a:t>
            </a:r>
          </a:p>
          <a:p>
            <a:pPr>
              <a:lnSpc>
                <a:spcPct val="90000"/>
              </a:lnSpc>
            </a:pPr>
            <a:endParaRPr lang="en-US" sz="2800" dirty="0" smtClean="0"/>
          </a:p>
          <a:p>
            <a:pPr>
              <a:lnSpc>
                <a:spcPct val="90000"/>
              </a:lnSpc>
            </a:pPr>
            <a:r>
              <a:rPr lang="en-US" sz="2800" dirty="0" smtClean="0"/>
              <a:t>Availability</a:t>
            </a:r>
          </a:p>
        </p:txBody>
      </p:sp>
      <p:sp>
        <p:nvSpPr>
          <p:cNvPr id="4" name="Slide Number Placeholder 3"/>
          <p:cNvSpPr>
            <a:spLocks noGrp="1"/>
          </p:cNvSpPr>
          <p:nvPr>
            <p:ph type="sldNum" sz="quarter" idx="12"/>
          </p:nvPr>
        </p:nvSpPr>
        <p:spPr/>
        <p:txBody>
          <a:bodyPr/>
          <a:lstStyle/>
          <a:p>
            <a:fld id="{EFAA8057-F031-4AB2-A1ED-132BEC282CD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81000" y="381000"/>
            <a:ext cx="8229600" cy="838200"/>
          </a:xfrm>
        </p:spPr>
        <p:txBody>
          <a:bodyPr wrap="square" lIns="91440" tIns="45720" rIns="91440" bIns="45720" numCol="1" anchorCtr="0" compatLnSpc="1">
            <a:prstTxWarp prst="textNoShape">
              <a:avLst/>
            </a:prstTxWarp>
            <a:normAutofit/>
          </a:bodyPr>
          <a:lstStyle/>
          <a:p>
            <a:r>
              <a:rPr lang="en-US" sz="3600" b="1" dirty="0" smtClean="0">
                <a:solidFill>
                  <a:srgbClr val="FF0000"/>
                </a:solidFill>
                <a:effectLst>
                  <a:outerShdw blurRad="38100" dist="38100" dir="2700000" algn="tl">
                    <a:srgbClr val="FFFFFF"/>
                  </a:outerShdw>
                </a:effectLst>
              </a:rPr>
              <a:t>Issues…</a:t>
            </a:r>
            <a:endParaRPr lang="en-US" sz="3600" dirty="0" smtClean="0">
              <a:solidFill>
                <a:srgbClr val="FF0000"/>
              </a:solidFill>
              <a:effectLst>
                <a:outerShdw blurRad="38100" dist="38100" dir="2700000" algn="tl">
                  <a:srgbClr val="FFFFFF"/>
                </a:outerShdw>
              </a:effectLst>
            </a:endParaRPr>
          </a:p>
        </p:txBody>
      </p:sp>
      <p:sp>
        <p:nvSpPr>
          <p:cNvPr id="40963" name="Content Placeholder 2"/>
          <p:cNvSpPr>
            <a:spLocks noGrp="1"/>
          </p:cNvSpPr>
          <p:nvPr>
            <p:ph idx="1"/>
          </p:nvPr>
        </p:nvSpPr>
        <p:spPr/>
        <p:txBody>
          <a:bodyPr/>
          <a:lstStyle/>
          <a:p>
            <a:r>
              <a:rPr lang="en-US" dirty="0" smtClean="0"/>
              <a:t>Requires a constant Internet connection</a:t>
            </a:r>
          </a:p>
          <a:p>
            <a:r>
              <a:rPr lang="en-US" dirty="0" smtClean="0"/>
              <a:t>Security &amp; Privacy</a:t>
            </a:r>
          </a:p>
          <a:p>
            <a:r>
              <a:rPr lang="en-US" dirty="0" smtClean="0"/>
              <a:t>Legal Issues</a:t>
            </a:r>
          </a:p>
          <a:p>
            <a:r>
              <a:rPr lang="en-US" dirty="0" smtClean="0"/>
              <a:t>Political Issues</a:t>
            </a:r>
          </a:p>
          <a:p>
            <a:r>
              <a:rPr lang="en-US" dirty="0" smtClean="0"/>
              <a:t>Related Bandwidth Cost</a:t>
            </a:r>
          </a:p>
          <a:p>
            <a:r>
              <a:rPr lang="en-US" dirty="0" smtClean="0"/>
              <a:t>Transparency</a:t>
            </a:r>
          </a:p>
          <a:p>
            <a:endParaRPr lang="en-US" dirty="0" smtClean="0"/>
          </a:p>
          <a:p>
            <a:endParaRPr lang="en-US" dirty="0" smtClean="0"/>
          </a:p>
          <a:p>
            <a:endParaRPr lang="en-US" dirty="0" smtClean="0"/>
          </a:p>
          <a:p>
            <a:endParaRPr lang="en-US" dirty="0" smtClean="0"/>
          </a:p>
        </p:txBody>
      </p:sp>
      <p:pic>
        <p:nvPicPr>
          <p:cNvPr id="40964" name="Picture 2" descr="http://phatlaw.com/plblog/wp-content/uploads/2007/10/storm-cloud-by-chascar.jpg"/>
          <p:cNvPicPr>
            <a:picLocks noChangeAspect="1" noChangeArrowheads="1"/>
          </p:cNvPicPr>
          <p:nvPr/>
        </p:nvPicPr>
        <p:blipFill>
          <a:blip r:embed="rId3"/>
          <a:srcRect/>
          <a:stretch>
            <a:fillRect/>
          </a:stretch>
        </p:blipFill>
        <p:spPr bwMode="auto">
          <a:xfrm>
            <a:off x="5715000" y="3200400"/>
            <a:ext cx="3000375" cy="27066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FAA8057-F031-4AB2-A1ED-132BEC282CD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descr="it_cloud_spending_by_type.jpg"/>
          <p:cNvPicPr>
            <a:picLocks noChangeAspect="1"/>
          </p:cNvPicPr>
          <p:nvPr/>
        </p:nvPicPr>
        <p:blipFill>
          <a:blip r:embed="rId3"/>
          <a:srcRect/>
          <a:stretch>
            <a:fillRect/>
          </a:stretch>
        </p:blipFill>
        <p:spPr bwMode="auto">
          <a:xfrm>
            <a:off x="609600" y="304800"/>
            <a:ext cx="8288338" cy="584041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EFAA8057-F031-4AB2-A1ED-132BEC282CD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09600" y="381000"/>
            <a:ext cx="8229600" cy="685800"/>
          </a:xfrm>
        </p:spPr>
        <p:txBody>
          <a:bodyPr wrap="square" lIns="91440" tIns="45720" rIns="91440" bIns="45720" numCol="1" anchorCtr="0" compatLnSpc="1">
            <a:prstTxWarp prst="textNoShape">
              <a:avLst/>
            </a:prstTxWarp>
            <a:normAutofit/>
          </a:bodyPr>
          <a:lstStyle/>
          <a:p>
            <a:r>
              <a:rPr lang="en-US" sz="3600" dirty="0" smtClean="0">
                <a:solidFill>
                  <a:srgbClr val="FF0000"/>
                </a:solidFill>
                <a:effectLst>
                  <a:outerShdw blurRad="38100" dist="38100" dir="2700000" algn="tl">
                    <a:srgbClr val="FFFFFF"/>
                  </a:outerShdw>
                </a:effectLst>
              </a:rPr>
              <a:t>Google Trends…</a:t>
            </a:r>
          </a:p>
        </p:txBody>
      </p:sp>
      <p:pic>
        <p:nvPicPr>
          <p:cNvPr id="43011" name="Picture 5"/>
          <p:cNvPicPr>
            <a:picLocks noChangeAspect="1" noChangeArrowheads="1"/>
          </p:cNvPicPr>
          <p:nvPr/>
        </p:nvPicPr>
        <p:blipFill>
          <a:blip r:embed="rId3"/>
          <a:srcRect/>
          <a:stretch>
            <a:fillRect/>
          </a:stretch>
        </p:blipFill>
        <p:spPr bwMode="auto">
          <a:xfrm>
            <a:off x="457200" y="2209800"/>
            <a:ext cx="8372475" cy="41338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FAA8057-F031-4AB2-A1ED-132BEC282CD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sz="4000" b="1" dirty="0" smtClean="0">
                <a:solidFill>
                  <a:srgbClr val="C00000"/>
                </a:solidFill>
              </a:rPr>
              <a:t>Text Books</a:t>
            </a:r>
            <a:r>
              <a:rPr lang="en-US" sz="4000" dirty="0" smtClean="0">
                <a:solidFill>
                  <a:srgbClr val="C00000"/>
                </a:solidFill>
              </a:rPr>
              <a:t/>
            </a:r>
            <a:br>
              <a:rPr lang="en-US" sz="4000" dirty="0" smtClean="0">
                <a:solidFill>
                  <a:srgbClr val="C00000"/>
                </a:solidFill>
              </a:rPr>
            </a:br>
            <a:endParaRPr lang="en-US" sz="4000" dirty="0">
              <a:solidFill>
                <a:srgbClr val="C00000"/>
              </a:solidFill>
            </a:endParaRPr>
          </a:p>
        </p:txBody>
      </p:sp>
      <p:sp>
        <p:nvSpPr>
          <p:cNvPr id="3" name="Content Placeholder 2"/>
          <p:cNvSpPr>
            <a:spLocks noGrp="1"/>
          </p:cNvSpPr>
          <p:nvPr>
            <p:ph idx="1"/>
          </p:nvPr>
        </p:nvSpPr>
        <p:spPr/>
        <p:txBody>
          <a:bodyPr>
            <a:normAutofit/>
          </a:bodyPr>
          <a:lstStyle/>
          <a:p>
            <a:pPr lvl="0"/>
            <a:r>
              <a:rPr lang="en-US" sz="2400" dirty="0" err="1" smtClean="0"/>
              <a:t>Furht</a:t>
            </a:r>
            <a:r>
              <a:rPr lang="en-US" sz="2400" dirty="0" smtClean="0"/>
              <a:t> </a:t>
            </a:r>
            <a:r>
              <a:rPr lang="en-US" sz="2400" dirty="0" err="1" smtClean="0"/>
              <a:t>Borko</a:t>
            </a:r>
            <a:r>
              <a:rPr lang="en-US" sz="2400" dirty="0" smtClean="0"/>
              <a:t>, </a:t>
            </a:r>
            <a:r>
              <a:rPr lang="en-US" sz="2400" b="1" i="1" dirty="0" smtClean="0"/>
              <a:t>Handbook of Cloud Computing</a:t>
            </a:r>
            <a:r>
              <a:rPr lang="en-US" sz="2400" dirty="0" smtClean="0"/>
              <a:t>, Springer, 2010, First Edition</a:t>
            </a:r>
          </a:p>
          <a:p>
            <a:pPr lvl="0"/>
            <a:r>
              <a:rPr lang="en-US" sz="2400" dirty="0" smtClean="0"/>
              <a:t>Mather Tim, </a:t>
            </a:r>
            <a:r>
              <a:rPr lang="en-US" sz="2400" dirty="0" err="1" smtClean="0"/>
              <a:t>Kumarswamy</a:t>
            </a:r>
            <a:r>
              <a:rPr lang="en-US" sz="2400" dirty="0" smtClean="0"/>
              <a:t> </a:t>
            </a:r>
            <a:r>
              <a:rPr lang="en-US" sz="2400" dirty="0" err="1" smtClean="0"/>
              <a:t>Subra</a:t>
            </a:r>
            <a:r>
              <a:rPr lang="en-US" sz="2400" dirty="0" smtClean="0"/>
              <a:t>, </a:t>
            </a:r>
            <a:r>
              <a:rPr lang="en-US" sz="2400" dirty="0" err="1" smtClean="0"/>
              <a:t>LAtif</a:t>
            </a:r>
            <a:r>
              <a:rPr lang="en-US" sz="2400" dirty="0" smtClean="0"/>
              <a:t> </a:t>
            </a:r>
            <a:r>
              <a:rPr lang="en-US" sz="2400" dirty="0" err="1" smtClean="0"/>
              <a:t>Sahed</a:t>
            </a:r>
            <a:r>
              <a:rPr lang="en-US" sz="2400" dirty="0" smtClean="0"/>
              <a:t>, </a:t>
            </a:r>
            <a:r>
              <a:rPr lang="en-US" sz="2400" b="1" i="1" dirty="0" smtClean="0"/>
              <a:t>Cloud Security and Privacy</a:t>
            </a:r>
            <a:r>
              <a:rPr lang="en-US" sz="2400" dirty="0" smtClean="0"/>
              <a:t>, </a:t>
            </a:r>
            <a:r>
              <a:rPr lang="en-US" sz="2400" dirty="0" err="1" smtClean="0"/>
              <a:t>O’Rielly</a:t>
            </a:r>
            <a:r>
              <a:rPr lang="en-US" sz="2400" dirty="0" smtClean="0"/>
              <a:t>, 2009, First Edition</a:t>
            </a:r>
          </a:p>
          <a:p>
            <a:endParaRPr lang="en-US" dirty="0" smtClean="0"/>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solidFill>
                  <a:srgbClr val="FF0000"/>
                </a:solidFill>
              </a:rPr>
              <a:t>Conclusion</a:t>
            </a:r>
            <a:endParaRPr lang="en-US" sz="3600" dirty="0">
              <a:solidFill>
                <a:srgbClr val="FF0000"/>
              </a:solidFill>
            </a:endParaRPr>
          </a:p>
        </p:txBody>
      </p:sp>
      <p:sp>
        <p:nvSpPr>
          <p:cNvPr id="7" name="Content Placeholder 6"/>
          <p:cNvSpPr>
            <a:spLocks noGrp="1"/>
          </p:cNvSpPr>
          <p:nvPr>
            <p:ph idx="1"/>
          </p:nvPr>
        </p:nvSpPr>
        <p:spPr/>
        <p:txBody>
          <a:bodyPr/>
          <a:lstStyle/>
          <a:p>
            <a:r>
              <a:rPr lang="en-US" sz="2400" b="1" u="sng" dirty="0" smtClean="0">
                <a:solidFill>
                  <a:srgbClr val="00B050"/>
                </a:solidFill>
              </a:rPr>
              <a:t>Cloud computing </a:t>
            </a:r>
            <a:r>
              <a:rPr lang="en-US" sz="2400" dirty="0" smtClean="0"/>
              <a:t>is an approach to provide all resources as a service</a:t>
            </a:r>
          </a:p>
          <a:p>
            <a:r>
              <a:rPr lang="en-US" sz="2400" dirty="0" smtClean="0"/>
              <a:t>It is an </a:t>
            </a:r>
            <a:r>
              <a:rPr lang="en-US" sz="2400" b="1" u="sng" dirty="0" smtClean="0">
                <a:solidFill>
                  <a:srgbClr val="7030A0"/>
                </a:solidFill>
              </a:rPr>
              <a:t>emerging technology</a:t>
            </a:r>
          </a:p>
          <a:p>
            <a:r>
              <a:rPr lang="en-US" sz="2400" b="1" i="1" dirty="0" smtClean="0">
                <a:solidFill>
                  <a:srgbClr val="C00000"/>
                </a:solidFill>
              </a:rPr>
              <a:t>There are still so many unanswered questions.</a:t>
            </a:r>
          </a:p>
          <a:p>
            <a:pPr>
              <a:buNone/>
            </a:pPr>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i="1" dirty="0" smtClean="0"/>
              <a:t/>
            </a:r>
            <a:br>
              <a:rPr lang="en-US" b="1" i="1" dirty="0" smtClean="0"/>
            </a:br>
            <a:r>
              <a:rPr lang="en-US" sz="4000" b="1" dirty="0" smtClean="0">
                <a:solidFill>
                  <a:srgbClr val="C00000"/>
                </a:solidFill>
              </a:rPr>
              <a:t>Evaluation</a:t>
            </a:r>
            <a:r>
              <a:rPr lang="en-US" sz="4000" dirty="0" smtClean="0">
                <a:solidFill>
                  <a:srgbClr val="C00000"/>
                </a:solidFill>
              </a:rPr>
              <a:t/>
            </a:r>
            <a:br>
              <a:rPr lang="en-US" sz="4000" dirty="0" smtClean="0">
                <a:solidFill>
                  <a:srgbClr val="C00000"/>
                </a:solidFill>
              </a:rPr>
            </a:br>
            <a:endParaRPr lang="en-US" sz="4000" dirty="0">
              <a:solidFill>
                <a:srgbClr val="C00000"/>
              </a:solidFill>
            </a:endParaRPr>
          </a:p>
        </p:txBody>
      </p:sp>
      <p:graphicFrame>
        <p:nvGraphicFramePr>
          <p:cNvPr id="5" name="Table 4"/>
          <p:cNvGraphicFramePr>
            <a:graphicFrameLocks noGrp="1"/>
          </p:cNvGraphicFramePr>
          <p:nvPr/>
        </p:nvGraphicFramePr>
        <p:xfrm>
          <a:off x="609600" y="2133600"/>
          <a:ext cx="8000999" cy="2534412"/>
        </p:xfrm>
        <a:graphic>
          <a:graphicData uri="http://schemas.openxmlformats.org/drawingml/2006/table">
            <a:tbl>
              <a:tblPr/>
              <a:tblGrid>
                <a:gridCol w="1278488"/>
                <a:gridCol w="4055511"/>
                <a:gridCol w="2667000"/>
              </a:tblGrid>
              <a:tr h="685800">
                <a:tc>
                  <a:txBody>
                    <a:bodyPr/>
                    <a:lstStyle/>
                    <a:p>
                      <a:pPr marL="0" marR="0" algn="just">
                        <a:lnSpc>
                          <a:spcPct val="115000"/>
                        </a:lnSpc>
                        <a:spcBef>
                          <a:spcPts val="0"/>
                        </a:spcBef>
                        <a:spcAft>
                          <a:spcPts val="0"/>
                        </a:spcAft>
                      </a:pPr>
                      <a:r>
                        <a:rPr lang="en-US" sz="2400" b="1" dirty="0">
                          <a:latin typeface="Calibri"/>
                          <a:ea typeface="Calibri"/>
                          <a:cs typeface="Mangal"/>
                        </a:rPr>
                        <a:t>S.N.</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1">
                          <a:latin typeface="Calibri"/>
                          <a:ea typeface="Calibri"/>
                          <a:cs typeface="Mangal"/>
                        </a:rPr>
                        <a:t>Items</a:t>
                      </a:r>
                      <a:endParaRPr lang="en-US" sz="24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1" dirty="0">
                          <a:latin typeface="Calibri"/>
                          <a:ea typeface="Calibri"/>
                          <a:cs typeface="Mangal"/>
                        </a:rPr>
                        <a:t>In %</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153">
                <a:tc>
                  <a:txBody>
                    <a:bodyPr/>
                    <a:lstStyle/>
                    <a:p>
                      <a:pPr marL="0" marR="0" algn="just">
                        <a:lnSpc>
                          <a:spcPct val="115000"/>
                        </a:lnSpc>
                        <a:spcBef>
                          <a:spcPts val="0"/>
                        </a:spcBef>
                        <a:spcAft>
                          <a:spcPts val="0"/>
                        </a:spcAft>
                      </a:pPr>
                      <a:r>
                        <a:rPr lang="en-US" sz="2400">
                          <a:latin typeface="Calibri"/>
                          <a:ea typeface="Calibri"/>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Assignment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153">
                <a:tc>
                  <a:txBody>
                    <a:bodyPr/>
                    <a:lstStyle/>
                    <a:p>
                      <a:pPr marL="0" marR="0" algn="just">
                        <a:lnSpc>
                          <a:spcPct val="115000"/>
                        </a:lnSpc>
                        <a:spcBef>
                          <a:spcPts val="0"/>
                        </a:spcBef>
                        <a:spcAft>
                          <a:spcPts val="0"/>
                        </a:spcAft>
                      </a:pPr>
                      <a:r>
                        <a:rPr lang="en-US" sz="2400">
                          <a:latin typeface="Calibri"/>
                          <a:ea typeface="Calibri"/>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Mid Term Exam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153">
                <a:tc>
                  <a:txBody>
                    <a:bodyPr/>
                    <a:lstStyle/>
                    <a:p>
                      <a:pPr marL="0" marR="0" algn="just">
                        <a:lnSpc>
                          <a:spcPct val="115000"/>
                        </a:lnSpc>
                        <a:spcBef>
                          <a:spcPts val="0"/>
                        </a:spcBef>
                        <a:spcAft>
                          <a:spcPts val="0"/>
                        </a:spcAft>
                      </a:pPr>
                      <a:r>
                        <a:rPr lang="en-US" sz="2400">
                          <a:latin typeface="Calibri"/>
                          <a:ea typeface="Calibri"/>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Presentation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153">
                <a:tc>
                  <a:txBody>
                    <a:bodyPr/>
                    <a:lstStyle/>
                    <a:p>
                      <a:pPr marL="0" marR="0" algn="just">
                        <a:lnSpc>
                          <a:spcPct val="115000"/>
                        </a:lnSpc>
                        <a:spcBef>
                          <a:spcPts val="0"/>
                        </a:spcBef>
                        <a:spcAft>
                          <a:spcPts val="0"/>
                        </a:spcAft>
                      </a:pPr>
                      <a:r>
                        <a:rPr lang="en-US" sz="2400">
                          <a:latin typeface="Calibri"/>
                          <a:ea typeface="Calibri"/>
                          <a:cs typeface="Mang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latin typeface="Calibri"/>
                          <a:ea typeface="Calibri"/>
                          <a:cs typeface="Mangal"/>
                        </a:rPr>
                        <a:t>Final Exam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latin typeface="Calibri"/>
                          <a:ea typeface="Calibri"/>
                          <a:cs typeface="Mangal"/>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smtClean="0">
                <a:solidFill>
                  <a:srgbClr val="7030A0"/>
                </a:solidFill>
              </a:rPr>
              <a:t>If not then let’s start…</a:t>
            </a:r>
            <a:endParaRPr lang="en-US" i="1" dirty="0">
              <a:solidFill>
                <a:srgbClr val="7030A0"/>
              </a:solidFill>
            </a:endParaRPr>
          </a:p>
        </p:txBody>
      </p:sp>
      <p:sp>
        <p:nvSpPr>
          <p:cNvPr id="4" name="Text Placeholder 3"/>
          <p:cNvSpPr>
            <a:spLocks noGrp="1"/>
          </p:cNvSpPr>
          <p:nvPr>
            <p:ph type="body" idx="1"/>
          </p:nvPr>
        </p:nvSpPr>
        <p:spPr/>
        <p:txBody>
          <a:bodyPr>
            <a:normAutofit/>
          </a:bodyPr>
          <a:lstStyle/>
          <a:p>
            <a:r>
              <a:rPr lang="en-US" sz="3600" dirty="0" smtClean="0">
                <a:solidFill>
                  <a:srgbClr val="C00000"/>
                </a:solidFill>
              </a:rPr>
              <a:t>Any Query???</a:t>
            </a:r>
            <a:endParaRPr lang="en-US" sz="3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FF0000"/>
                </a:solidFill>
              </a:rPr>
              <a:t>Introduction</a:t>
            </a:r>
          </a:p>
        </p:txBody>
      </p:sp>
      <p:sp>
        <p:nvSpPr>
          <p:cNvPr id="3" name="Content Placeholder 2"/>
          <p:cNvSpPr>
            <a:spLocks noGrp="1"/>
          </p:cNvSpPr>
          <p:nvPr>
            <p:ph sz="quarter" idx="1"/>
          </p:nvPr>
        </p:nvSpPr>
        <p:spPr/>
        <p:txBody>
          <a:bodyPr>
            <a:normAutofit/>
          </a:bodyPr>
          <a:lstStyle/>
          <a:p>
            <a:pPr>
              <a:lnSpc>
                <a:spcPct val="90000"/>
              </a:lnSpc>
            </a:pPr>
            <a:r>
              <a:rPr lang="en-US" sz="2400" dirty="0" smtClean="0"/>
              <a:t>There was a huge expectation from user’s community to get the resources whenever they need. </a:t>
            </a:r>
          </a:p>
          <a:p>
            <a:pPr>
              <a:lnSpc>
                <a:spcPct val="90000"/>
              </a:lnSpc>
            </a:pPr>
            <a:r>
              <a:rPr lang="en-US" sz="2400" dirty="0" smtClean="0"/>
              <a:t>People were expecting the computing facilities and resources on demand. </a:t>
            </a:r>
          </a:p>
          <a:p>
            <a:pPr>
              <a:lnSpc>
                <a:spcPct val="90000"/>
              </a:lnSpc>
            </a:pPr>
            <a:r>
              <a:rPr lang="en-US" sz="2400" dirty="0" smtClean="0"/>
              <a:t>The birth of cloud computing gave the light on it and finally it has become possible to address such expectations. </a:t>
            </a:r>
          </a:p>
          <a:p>
            <a:pPr>
              <a:lnSpc>
                <a:spcPct val="90000"/>
              </a:lnSpc>
            </a:pPr>
            <a:r>
              <a:rPr lang="en-US" sz="2400" b="1" u="sng" dirty="0" smtClean="0">
                <a:solidFill>
                  <a:srgbClr val="7030A0"/>
                </a:solidFill>
              </a:rPr>
              <a:t>Cloud computing </a:t>
            </a:r>
            <a:r>
              <a:rPr lang="en-US" sz="2400" dirty="0" smtClean="0"/>
              <a:t>is a novice approach in which every required resources are provided from one end to the other.</a:t>
            </a:r>
          </a:p>
          <a:p>
            <a:pPr>
              <a:lnSpc>
                <a:spcPct val="90000"/>
              </a:lnSpc>
              <a:buFont typeface="Wingdings 2" pitchFamily="18" charset="2"/>
              <a:buNone/>
            </a:pPr>
            <a:endParaRPr lang="en-US" sz="2400" dirty="0" smtClean="0"/>
          </a:p>
        </p:txBody>
      </p:sp>
      <p:sp>
        <p:nvSpPr>
          <p:cNvPr id="5" name="Slide Number Placeholder 4"/>
          <p:cNvSpPr>
            <a:spLocks noGrp="1"/>
          </p:cNvSpPr>
          <p:nvPr>
            <p:ph type="sldNum" sz="quarter" idx="12"/>
          </p:nvPr>
        </p:nvSpPr>
        <p:spPr/>
        <p:txBody>
          <a:bodyPr/>
          <a:lstStyle/>
          <a:p>
            <a:fld id="{B9B580FF-0DCE-471B-B29F-958815D637CE}" type="slidenum">
              <a:rPr lang="en-US"/>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2418</Words>
  <Application>Microsoft Office PowerPoint</Application>
  <PresentationFormat>On-screen Show (4:3)</PresentationFormat>
  <Paragraphs>333</Paragraphs>
  <Slides>60</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Visio</vt:lpstr>
      <vt:lpstr>Cloud Computing</vt:lpstr>
      <vt:lpstr>Lecture 1</vt:lpstr>
      <vt:lpstr> Course Contents </vt:lpstr>
      <vt:lpstr>Course Contents…</vt:lpstr>
      <vt:lpstr>Course Contents…</vt:lpstr>
      <vt:lpstr> Text Books </vt:lpstr>
      <vt:lpstr> Evaluation </vt:lpstr>
      <vt:lpstr>If not then let’s start…</vt:lpstr>
      <vt:lpstr>Introduction</vt:lpstr>
      <vt:lpstr>What is Cloud Computing?</vt:lpstr>
      <vt:lpstr>Now, Again!!!</vt:lpstr>
      <vt:lpstr>Continue…</vt:lpstr>
      <vt:lpstr> </vt:lpstr>
      <vt:lpstr>Computing Paradigms</vt:lpstr>
      <vt:lpstr>What is Cloud Computing?</vt:lpstr>
      <vt:lpstr>Cloud Computing Again!!!</vt:lpstr>
      <vt:lpstr>What is cloud computing?</vt:lpstr>
      <vt:lpstr>Slide 18</vt:lpstr>
      <vt:lpstr>Continue…</vt:lpstr>
      <vt:lpstr>Continue…</vt:lpstr>
      <vt:lpstr>Architecture of cloud computing system</vt:lpstr>
      <vt:lpstr>Cloud Computing Technology</vt:lpstr>
      <vt:lpstr>Let’s see !!!</vt:lpstr>
      <vt:lpstr>Features of Cloud Computing</vt:lpstr>
      <vt:lpstr>What is server consolidation?</vt:lpstr>
      <vt:lpstr>Example : Scalability</vt:lpstr>
      <vt:lpstr>Slide 27</vt:lpstr>
      <vt:lpstr>Why  do we need cloud computing ?</vt:lpstr>
      <vt:lpstr>Continue…</vt:lpstr>
      <vt:lpstr>Continue…</vt:lpstr>
      <vt:lpstr>Continue…</vt:lpstr>
      <vt:lpstr>Slide 32</vt:lpstr>
      <vt:lpstr>Continue…</vt:lpstr>
      <vt:lpstr>Assignment I</vt:lpstr>
      <vt:lpstr>Features of Clouds</vt:lpstr>
      <vt:lpstr>Continue…</vt:lpstr>
      <vt:lpstr>Continue…</vt:lpstr>
      <vt:lpstr>Continue…</vt:lpstr>
      <vt:lpstr>Benefits of Cloud Computing</vt:lpstr>
      <vt:lpstr>Continue…</vt:lpstr>
      <vt:lpstr>Continue…</vt:lpstr>
      <vt:lpstr>Issues in Cloud Computing</vt:lpstr>
      <vt:lpstr>What is Cloud Computing?</vt:lpstr>
      <vt:lpstr>Slide 44</vt:lpstr>
      <vt:lpstr>Slide 45</vt:lpstr>
      <vt:lpstr>Let’s see more on Cloud!!!</vt:lpstr>
      <vt:lpstr>Who is providing the Cloud</vt:lpstr>
      <vt:lpstr>The Cost Comparison</vt:lpstr>
      <vt:lpstr>Traditional Data Center</vt:lpstr>
      <vt:lpstr>SaaS</vt:lpstr>
      <vt:lpstr>Cloud</vt:lpstr>
      <vt:lpstr>Traditional IT Cost Model</vt:lpstr>
      <vt:lpstr>Cloud Computing Cost Model</vt:lpstr>
      <vt:lpstr>Traditional IT Cost Model</vt:lpstr>
      <vt:lpstr>Cloud Computing Cost Model</vt:lpstr>
      <vt:lpstr>Finally: Cloud Advantages</vt:lpstr>
      <vt:lpstr>Issues…</vt:lpstr>
      <vt:lpstr>Slide 58</vt:lpstr>
      <vt:lpstr>Google Trends…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HP</dc:creator>
  <cp:lastModifiedBy>HP</cp:lastModifiedBy>
  <cp:revision>57</cp:revision>
  <dcterms:created xsi:type="dcterms:W3CDTF">2013-07-18T03:24:41Z</dcterms:created>
  <dcterms:modified xsi:type="dcterms:W3CDTF">2013-09-17T05:53:55Z</dcterms:modified>
</cp:coreProperties>
</file>