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83" r:id="rId4"/>
    <p:sldId id="284" r:id="rId5"/>
    <p:sldId id="258" r:id="rId6"/>
    <p:sldId id="259" r:id="rId7"/>
    <p:sldId id="260" r:id="rId8"/>
    <p:sldId id="261" r:id="rId9"/>
    <p:sldId id="262" r:id="rId10"/>
    <p:sldId id="263" r:id="rId11"/>
    <p:sldId id="264" r:id="rId12"/>
    <p:sldId id="265" r:id="rId13"/>
    <p:sldId id="266"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C636B7-C648-4DBD-94AB-AEFEC2BED24C}" type="datetimeFigureOut">
              <a:rPr lang="en-US" smtClean="0"/>
              <a:pPr/>
              <a:t>7/5/2013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E8F91B-3BE0-4FDA-8564-AE00D165763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34798A-5146-4FD0-B3AF-EBD87AA0D5DA}" type="datetime1">
              <a:rPr lang="en-US" smtClean="0"/>
              <a:pPr/>
              <a:t>7/5/2013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AA3276-DD91-4D7E-BF01-6611DBD91B0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DCCDE2-0F41-4DBD-A1C4-3E9C7C636017}" type="datetime1">
              <a:rPr lang="en-US" smtClean="0"/>
              <a:pPr/>
              <a:t>7/5/2013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AA3276-DD91-4D7E-BF01-6611DBD91B0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48929C-C196-492C-B646-B182B2699B63}" type="datetime1">
              <a:rPr lang="en-US" smtClean="0"/>
              <a:pPr/>
              <a:t>7/5/2013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AA3276-DD91-4D7E-BF01-6611DBD91B0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318417-ACF4-4FE8-8549-C231FF4284C8}" type="datetime1">
              <a:rPr lang="en-US" smtClean="0"/>
              <a:pPr/>
              <a:t>7/5/2013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AA3276-DD91-4D7E-BF01-6611DBD91B0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5CDFC2-F407-4CEC-BDEC-2854210FEA5A}" type="datetime1">
              <a:rPr lang="en-US" smtClean="0"/>
              <a:pPr/>
              <a:t>7/5/2013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AA3276-DD91-4D7E-BF01-6611DBD91B0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69B373-3F42-454E-AE47-053C06AC5524}" type="datetime1">
              <a:rPr lang="en-US" smtClean="0"/>
              <a:pPr/>
              <a:t>7/5/2013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AA3276-DD91-4D7E-BF01-6611DBD91B0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DFD253-9BCA-4586-B6CC-112D329BCBE1}" type="datetime1">
              <a:rPr lang="en-US" smtClean="0"/>
              <a:pPr/>
              <a:t>7/5/2013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AA3276-DD91-4D7E-BF01-6611DBD91B0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BAA9DB-42E9-4781-9424-8979CF9095E6}" type="datetime1">
              <a:rPr lang="en-US" smtClean="0"/>
              <a:pPr/>
              <a:t>7/5/2013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AA3276-DD91-4D7E-BF01-6611DBD91B0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53901A-7C60-4ABC-A38F-616C45EEE4B3}" type="datetime1">
              <a:rPr lang="en-US" smtClean="0"/>
              <a:pPr/>
              <a:t>7/5/2013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AA3276-DD91-4D7E-BF01-6611DBD91B0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8359F1-1107-4BD2-A644-56766B076EB5}" type="datetime1">
              <a:rPr lang="en-US" smtClean="0"/>
              <a:pPr/>
              <a:t>7/5/2013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AA3276-DD91-4D7E-BF01-6611DBD91B0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33289D-BB00-4181-BB0C-3AD921829CFB}" type="datetime1">
              <a:rPr lang="en-US" smtClean="0"/>
              <a:pPr/>
              <a:t>7/5/2013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AA3276-DD91-4D7E-BF01-6611DBD91B0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1E1652-B0BB-46B7-821A-D407836513FF}" type="datetime1">
              <a:rPr lang="en-US" smtClean="0"/>
              <a:pPr/>
              <a:t>7/5/2013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AA3276-DD91-4D7E-BF01-6611DBD91B0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www.weather.co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smtClean="0">
                <a:solidFill>
                  <a:srgbClr val="C00000"/>
                </a:solidFill>
              </a:rPr>
              <a:t>Service Oriented Architecture</a:t>
            </a:r>
            <a:endParaRPr lang="en-US" sz="3600" b="1" dirty="0">
              <a:solidFill>
                <a:srgbClr val="C00000"/>
              </a:solidFill>
            </a:endParaRPr>
          </a:p>
        </p:txBody>
      </p:sp>
      <p:sp>
        <p:nvSpPr>
          <p:cNvPr id="3" name="Subtitle 2"/>
          <p:cNvSpPr>
            <a:spLocks noGrp="1"/>
          </p:cNvSpPr>
          <p:nvPr>
            <p:ph type="subTitle" idx="1"/>
          </p:nvPr>
        </p:nvSpPr>
        <p:spPr/>
        <p:txBody>
          <a:bodyPr>
            <a:normAutofit fontScale="85000" lnSpcReduction="10000"/>
          </a:bodyPr>
          <a:lstStyle/>
          <a:p>
            <a:r>
              <a:rPr lang="en-US" i="1" dirty="0" smtClean="0">
                <a:solidFill>
                  <a:srgbClr val="7030A0"/>
                </a:solidFill>
              </a:rPr>
              <a:t>A standards-based approach to managing services made available by different soft</a:t>
            </a:r>
          </a:p>
          <a:p>
            <a:r>
              <a:rPr lang="en-US" i="1" dirty="0" smtClean="0">
                <a:solidFill>
                  <a:srgbClr val="7030A0"/>
                </a:solidFill>
              </a:rPr>
              <a:t>ware packages for reuse and reconfiguration.</a:t>
            </a:r>
            <a:endParaRPr lang="en-US" dirty="0">
              <a:solidFill>
                <a:srgbClr val="7030A0"/>
              </a:solidFill>
            </a:endParaRPr>
          </a:p>
        </p:txBody>
      </p:sp>
      <p:sp>
        <p:nvSpPr>
          <p:cNvPr id="4" name="Date Placeholder 3"/>
          <p:cNvSpPr>
            <a:spLocks noGrp="1"/>
          </p:cNvSpPr>
          <p:nvPr>
            <p:ph type="dt" sz="half" idx="10"/>
          </p:nvPr>
        </p:nvSpPr>
        <p:spPr/>
        <p:txBody>
          <a:bodyPr/>
          <a:lstStyle/>
          <a:p>
            <a:fld id="{AC3CD03F-B711-4C8A-8BD7-213350800A34}" type="datetime1">
              <a:rPr lang="en-US" smtClean="0"/>
              <a:pPr/>
              <a:t>7/5/2013</a:t>
            </a:fld>
            <a:endParaRPr lang="en-US"/>
          </a:p>
        </p:txBody>
      </p:sp>
      <p:sp>
        <p:nvSpPr>
          <p:cNvPr id="5" name="Slide Number Placeholder 4"/>
          <p:cNvSpPr>
            <a:spLocks noGrp="1"/>
          </p:cNvSpPr>
          <p:nvPr>
            <p:ph type="sldNum" sz="quarter" idx="12"/>
          </p:nvPr>
        </p:nvSpPr>
        <p:spPr/>
        <p:txBody>
          <a:bodyPr/>
          <a:lstStyle/>
          <a:p>
            <a:fld id="{17AA3276-DD91-4D7E-BF01-6611DBD91B0A}"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i="1" dirty="0" smtClean="0">
                <a:solidFill>
                  <a:srgbClr val="C00000"/>
                </a:solidFill>
              </a:rPr>
              <a:t>Now Again on SOA</a:t>
            </a:r>
            <a:endParaRPr lang="en-US" sz="3600" b="1" i="1" dirty="0">
              <a:solidFill>
                <a:srgbClr val="C00000"/>
              </a:solidFill>
            </a:endParaRPr>
          </a:p>
        </p:txBody>
      </p:sp>
      <p:sp>
        <p:nvSpPr>
          <p:cNvPr id="3" name="Content Placeholder 2"/>
          <p:cNvSpPr>
            <a:spLocks noGrp="1"/>
          </p:cNvSpPr>
          <p:nvPr>
            <p:ph idx="1"/>
          </p:nvPr>
        </p:nvSpPr>
        <p:spPr/>
        <p:txBody>
          <a:bodyPr/>
          <a:lstStyle/>
          <a:p>
            <a:r>
              <a:rPr lang="en-US" sz="2400" dirty="0" smtClean="0"/>
              <a:t>SOA is defined  </a:t>
            </a:r>
            <a:r>
              <a:rPr lang="en-US" sz="2400" dirty="0"/>
              <a:t>as </a:t>
            </a:r>
            <a:r>
              <a:rPr lang="en-US" sz="2400" i="1" dirty="0"/>
              <a:t>an architectural style where systems consist of service users and service providers.</a:t>
            </a:r>
          </a:p>
          <a:p>
            <a:r>
              <a:rPr lang="en-US" sz="2400" dirty="0"/>
              <a:t>An architectural style defines a vocabulary of component and connector types, and </a:t>
            </a:r>
            <a:r>
              <a:rPr lang="en-US" sz="2400" dirty="0" smtClean="0"/>
              <a:t>constraints on </a:t>
            </a:r>
            <a:r>
              <a:rPr lang="en-US" sz="2400" dirty="0"/>
              <a:t>how they can be combined</a:t>
            </a:r>
          </a:p>
        </p:txBody>
      </p:sp>
      <p:sp>
        <p:nvSpPr>
          <p:cNvPr id="4" name="Date Placeholder 3"/>
          <p:cNvSpPr>
            <a:spLocks noGrp="1"/>
          </p:cNvSpPr>
          <p:nvPr>
            <p:ph type="dt" sz="half" idx="10"/>
          </p:nvPr>
        </p:nvSpPr>
        <p:spPr/>
        <p:txBody>
          <a:bodyPr/>
          <a:lstStyle/>
          <a:p>
            <a:fld id="{25883ABB-EBA2-4CAD-94BD-4AAC9766A91D}" type="datetime1">
              <a:rPr lang="en-US" smtClean="0"/>
              <a:pPr/>
              <a:t>7/5/2013</a:t>
            </a:fld>
            <a:endParaRPr lang="en-US"/>
          </a:p>
        </p:txBody>
      </p:sp>
      <p:sp>
        <p:nvSpPr>
          <p:cNvPr id="5" name="Slide Number Placeholder 4"/>
          <p:cNvSpPr>
            <a:spLocks noGrp="1"/>
          </p:cNvSpPr>
          <p:nvPr>
            <p:ph type="sldNum" sz="quarter" idx="12"/>
          </p:nvPr>
        </p:nvSpPr>
        <p:spPr/>
        <p:txBody>
          <a:bodyPr/>
          <a:lstStyle/>
          <a:p>
            <a:fld id="{17AA3276-DD91-4D7E-BF01-6611DBD91B0A}"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i="1" dirty="0">
                <a:solidFill>
                  <a:srgbClr val="C00000"/>
                </a:solidFill>
              </a:rPr>
              <a:t>Some of the constraints that</a:t>
            </a:r>
            <a:br>
              <a:rPr lang="en-US" sz="3600" b="1" i="1" dirty="0">
                <a:solidFill>
                  <a:srgbClr val="C00000"/>
                </a:solidFill>
              </a:rPr>
            </a:br>
            <a:r>
              <a:rPr lang="en-US" sz="3600" b="1" i="1" dirty="0">
                <a:solidFill>
                  <a:srgbClr val="C00000"/>
                </a:solidFill>
              </a:rPr>
              <a:t>apply to the SOA architectural </a:t>
            </a:r>
            <a:r>
              <a:rPr lang="en-US" sz="3600" b="1" i="1" dirty="0" smtClean="0">
                <a:solidFill>
                  <a:srgbClr val="C00000"/>
                </a:solidFill>
              </a:rPr>
              <a:t>style</a:t>
            </a:r>
            <a:endParaRPr lang="en-US" sz="3600" b="1" i="1" dirty="0">
              <a:solidFill>
                <a:srgbClr val="C00000"/>
              </a:solidFill>
            </a:endParaRPr>
          </a:p>
        </p:txBody>
      </p:sp>
      <p:sp>
        <p:nvSpPr>
          <p:cNvPr id="3" name="Content Placeholder 2"/>
          <p:cNvSpPr>
            <a:spLocks noGrp="1"/>
          </p:cNvSpPr>
          <p:nvPr>
            <p:ph idx="1"/>
          </p:nvPr>
        </p:nvSpPr>
        <p:spPr/>
        <p:txBody>
          <a:bodyPr/>
          <a:lstStyle/>
          <a:p>
            <a:r>
              <a:rPr lang="en-US" sz="2400" dirty="0"/>
              <a:t>Service users send requests to service providers.</a:t>
            </a:r>
          </a:p>
          <a:p>
            <a:r>
              <a:rPr lang="en-US" sz="2400" dirty="0" smtClean="0"/>
              <a:t> </a:t>
            </a:r>
            <a:r>
              <a:rPr lang="en-US" sz="2400" dirty="0"/>
              <a:t>A service provider can also be a service user.</a:t>
            </a:r>
          </a:p>
          <a:p>
            <a:r>
              <a:rPr lang="en-US" sz="2400" dirty="0" smtClean="0"/>
              <a:t> </a:t>
            </a:r>
            <a:r>
              <a:rPr lang="en-US" sz="2400" dirty="0"/>
              <a:t>A service user can dynamically discover service providers in a directory of services</a:t>
            </a:r>
            <a:r>
              <a:rPr lang="en-US" sz="2400" dirty="0" smtClean="0"/>
              <a:t>.</a:t>
            </a:r>
            <a:endParaRPr lang="en-US" sz="2400" dirty="0"/>
          </a:p>
        </p:txBody>
      </p:sp>
      <p:sp>
        <p:nvSpPr>
          <p:cNvPr id="4" name="Date Placeholder 3"/>
          <p:cNvSpPr>
            <a:spLocks noGrp="1"/>
          </p:cNvSpPr>
          <p:nvPr>
            <p:ph type="dt" sz="half" idx="10"/>
          </p:nvPr>
        </p:nvSpPr>
        <p:spPr/>
        <p:txBody>
          <a:bodyPr/>
          <a:lstStyle/>
          <a:p>
            <a:fld id="{F83F6913-5210-4C6D-B4E7-30DA2E626E6A}" type="datetime1">
              <a:rPr lang="en-US" smtClean="0"/>
              <a:pPr/>
              <a:t>7/5/2013</a:t>
            </a:fld>
            <a:endParaRPr lang="en-US"/>
          </a:p>
        </p:txBody>
      </p:sp>
      <p:sp>
        <p:nvSpPr>
          <p:cNvPr id="5" name="Slide Number Placeholder 4"/>
          <p:cNvSpPr>
            <a:spLocks noGrp="1"/>
          </p:cNvSpPr>
          <p:nvPr>
            <p:ph type="sldNum" sz="quarter" idx="12"/>
          </p:nvPr>
        </p:nvSpPr>
        <p:spPr/>
        <p:txBody>
          <a:bodyPr/>
          <a:lstStyle/>
          <a:p>
            <a:fld id="{17AA3276-DD91-4D7E-BF01-6611DBD91B0A}"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C00000"/>
                </a:solidFill>
              </a:rPr>
              <a:t>SOA and Web Services</a:t>
            </a:r>
            <a:endParaRPr lang="en-US" sz="3600" dirty="0">
              <a:solidFill>
                <a:srgbClr val="C00000"/>
              </a:solidFill>
            </a:endParaRPr>
          </a:p>
        </p:txBody>
      </p:sp>
      <p:sp>
        <p:nvSpPr>
          <p:cNvPr id="3" name="Content Placeholder 2"/>
          <p:cNvSpPr>
            <a:spLocks noGrp="1"/>
          </p:cNvSpPr>
          <p:nvPr>
            <p:ph idx="1"/>
          </p:nvPr>
        </p:nvSpPr>
        <p:spPr/>
        <p:txBody>
          <a:bodyPr>
            <a:normAutofit/>
          </a:bodyPr>
          <a:lstStyle/>
          <a:p>
            <a:r>
              <a:rPr lang="en-US" sz="2400" dirty="0"/>
              <a:t>SOA is an architectural style, whereas </a:t>
            </a:r>
            <a:r>
              <a:rPr lang="en-US" sz="2400" dirty="0" smtClean="0"/>
              <a:t>Web services </a:t>
            </a:r>
            <a:r>
              <a:rPr lang="en-US" sz="2400" dirty="0"/>
              <a:t>is a technology that can be used to implement SOAs. </a:t>
            </a:r>
            <a:endParaRPr lang="en-US" sz="2400" dirty="0" smtClean="0"/>
          </a:p>
          <a:p>
            <a:r>
              <a:rPr lang="en-US" sz="2400" dirty="0" smtClean="0"/>
              <a:t>The </a:t>
            </a:r>
            <a:r>
              <a:rPr lang="en-US" sz="2400" dirty="0"/>
              <a:t>Web services technology </a:t>
            </a:r>
            <a:r>
              <a:rPr lang="en-US" sz="2400" dirty="0" smtClean="0"/>
              <a:t>consists of </a:t>
            </a:r>
            <a:r>
              <a:rPr lang="en-US" sz="2400" dirty="0"/>
              <a:t>several published standards, the most important ones being SOAP and WSDL</a:t>
            </a:r>
            <a:r>
              <a:rPr lang="en-US" sz="2400" dirty="0" smtClean="0"/>
              <a:t>.</a:t>
            </a:r>
          </a:p>
          <a:p>
            <a:r>
              <a:rPr lang="en-US" sz="2400" dirty="0" smtClean="0"/>
              <a:t> Other technologies </a:t>
            </a:r>
            <a:r>
              <a:rPr lang="en-US" sz="2400" dirty="0"/>
              <a:t>may also be considered technologies for implementing SOA, such as CORBA. </a:t>
            </a:r>
            <a:endParaRPr lang="en-US" sz="2400" dirty="0" smtClean="0"/>
          </a:p>
          <a:p>
            <a:r>
              <a:rPr lang="en-US" sz="2400" dirty="0" smtClean="0"/>
              <a:t>Although no </a:t>
            </a:r>
            <a:r>
              <a:rPr lang="en-US" sz="2400" dirty="0"/>
              <a:t>current technologies entirely fulfill the vision and goals of SOA as defined by </a:t>
            </a:r>
            <a:r>
              <a:rPr lang="en-US" sz="2400" dirty="0" smtClean="0"/>
              <a:t>most authors</a:t>
            </a:r>
            <a:r>
              <a:rPr lang="en-US" sz="2400" dirty="0"/>
              <a:t>, they are still referred to as SOA technologies</a:t>
            </a:r>
            <a:r>
              <a:rPr lang="en-US" sz="2400" dirty="0" smtClean="0"/>
              <a:t>.</a:t>
            </a:r>
          </a:p>
          <a:p>
            <a:r>
              <a:rPr lang="en-US" sz="2400" dirty="0" smtClean="0"/>
              <a:t>The relationship between SOA and SOA technologies is represented in next slide</a:t>
            </a:r>
          </a:p>
          <a:p>
            <a:endParaRPr lang="en-US" sz="2400" dirty="0"/>
          </a:p>
        </p:txBody>
      </p:sp>
      <p:sp>
        <p:nvSpPr>
          <p:cNvPr id="4" name="Date Placeholder 3"/>
          <p:cNvSpPr>
            <a:spLocks noGrp="1"/>
          </p:cNvSpPr>
          <p:nvPr>
            <p:ph type="dt" sz="half" idx="10"/>
          </p:nvPr>
        </p:nvSpPr>
        <p:spPr/>
        <p:txBody>
          <a:bodyPr/>
          <a:lstStyle/>
          <a:p>
            <a:fld id="{39E7AFA5-2614-4592-8EAE-30BB90262847}" type="datetime1">
              <a:rPr lang="en-US" smtClean="0"/>
              <a:pPr/>
              <a:t>7/5/2013</a:t>
            </a:fld>
            <a:endParaRPr lang="en-US"/>
          </a:p>
        </p:txBody>
      </p:sp>
      <p:sp>
        <p:nvSpPr>
          <p:cNvPr id="5" name="Slide Number Placeholder 4"/>
          <p:cNvSpPr>
            <a:spLocks noGrp="1"/>
          </p:cNvSpPr>
          <p:nvPr>
            <p:ph type="sldNum" sz="quarter" idx="12"/>
          </p:nvPr>
        </p:nvSpPr>
        <p:spPr/>
        <p:txBody>
          <a:bodyPr/>
          <a:lstStyle/>
          <a:p>
            <a:fld id="{17AA3276-DD91-4D7E-BF01-6611DBD91B0A}"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b="1" dirty="0" smtClean="0">
                <a:solidFill>
                  <a:srgbClr val="C00000"/>
                </a:solidFill>
              </a:rPr>
              <a:t>SOA and SOA Technologies</a:t>
            </a:r>
            <a:endParaRPr lang="en-US" sz="3600" b="1" dirty="0">
              <a:solidFill>
                <a:srgbClr val="C00000"/>
              </a:solidFill>
            </a:endParaRPr>
          </a:p>
        </p:txBody>
      </p:sp>
      <p:pic>
        <p:nvPicPr>
          <p:cNvPr id="1026" name="Picture 2"/>
          <p:cNvPicPr>
            <a:picLocks noChangeAspect="1" noChangeArrowheads="1"/>
          </p:cNvPicPr>
          <p:nvPr/>
        </p:nvPicPr>
        <p:blipFill>
          <a:blip r:embed="rId2"/>
          <a:srcRect/>
          <a:stretch>
            <a:fillRect/>
          </a:stretch>
        </p:blipFill>
        <p:spPr bwMode="auto">
          <a:xfrm>
            <a:off x="0" y="1524000"/>
            <a:ext cx="9315450" cy="4457700"/>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86CF32BC-D49F-4A7D-B668-55A36DAA8CDD}" type="datetime1">
              <a:rPr lang="en-US" smtClean="0"/>
              <a:pPr/>
              <a:t>7/5/2013</a:t>
            </a:fld>
            <a:endParaRPr lang="en-US"/>
          </a:p>
        </p:txBody>
      </p:sp>
      <p:sp>
        <p:nvSpPr>
          <p:cNvPr id="6" name="Slide Number Placeholder 5"/>
          <p:cNvSpPr>
            <a:spLocks noGrp="1"/>
          </p:cNvSpPr>
          <p:nvPr>
            <p:ph type="sldNum" sz="quarter" idx="12"/>
          </p:nvPr>
        </p:nvSpPr>
        <p:spPr/>
        <p:txBody>
          <a:bodyPr/>
          <a:lstStyle/>
          <a:p>
            <a:fld id="{17AA3276-DD91-4D7E-BF01-6611DBD91B0A}"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C00000"/>
                </a:solidFill>
              </a:rPr>
              <a:t>SOA : Architectural Approach</a:t>
            </a:r>
            <a:endParaRPr lang="en-US" sz="3600" b="1" dirty="0">
              <a:solidFill>
                <a:srgbClr val="C00000"/>
              </a:solidFill>
            </a:endParaRPr>
          </a:p>
        </p:txBody>
      </p:sp>
      <p:sp>
        <p:nvSpPr>
          <p:cNvPr id="3" name="Content Placeholder 2"/>
          <p:cNvSpPr>
            <a:spLocks noGrp="1"/>
          </p:cNvSpPr>
          <p:nvPr>
            <p:ph idx="1"/>
          </p:nvPr>
        </p:nvSpPr>
        <p:spPr/>
        <p:txBody>
          <a:bodyPr>
            <a:normAutofit/>
          </a:bodyPr>
          <a:lstStyle/>
          <a:p>
            <a:r>
              <a:rPr lang="en-US" sz="2400" dirty="0" smtClean="0"/>
              <a:t>In an architecture evaluation, we often don’t have time to look at all the architectural elements of the system. </a:t>
            </a:r>
          </a:p>
          <a:p>
            <a:r>
              <a:rPr lang="en-US" sz="2400" dirty="0" smtClean="0"/>
              <a:t>Architecture evaluators understand how different architectural approaches and patterns affect quality attributes.</a:t>
            </a:r>
          </a:p>
          <a:p>
            <a:r>
              <a:rPr lang="en-US" sz="2400" dirty="0" smtClean="0"/>
              <a:t> Therefore, to evaluate whether a software architecture can meet the quality attribute requirements, we can focus on the architectural approaches used in the system.</a:t>
            </a:r>
          </a:p>
          <a:p>
            <a:r>
              <a:rPr lang="en-US" sz="2400" dirty="0" smtClean="0"/>
              <a:t>For the evaluation of an SOA system, we focus primarily on </a:t>
            </a:r>
            <a:r>
              <a:rPr lang="en-US" sz="2400" u="sng" dirty="0" smtClean="0">
                <a:solidFill>
                  <a:srgbClr val="0070C0"/>
                </a:solidFill>
              </a:rPr>
              <a:t>service integration </a:t>
            </a:r>
            <a:r>
              <a:rPr lang="en-US" sz="2400" dirty="0" smtClean="0"/>
              <a:t>and </a:t>
            </a:r>
            <a:r>
              <a:rPr lang="en-US" sz="2400" u="sng" dirty="0" smtClean="0">
                <a:solidFill>
                  <a:srgbClr val="7030A0"/>
                </a:solidFill>
              </a:rPr>
              <a:t>communication patterns</a:t>
            </a:r>
            <a:r>
              <a:rPr lang="en-US" sz="2400" dirty="0" smtClean="0"/>
              <a:t>, rather than the architectures of the underlying integrated applications.</a:t>
            </a:r>
            <a:endParaRPr lang="en-US" sz="2400" dirty="0"/>
          </a:p>
        </p:txBody>
      </p:sp>
      <p:sp>
        <p:nvSpPr>
          <p:cNvPr id="4" name="Date Placeholder 3"/>
          <p:cNvSpPr>
            <a:spLocks noGrp="1"/>
          </p:cNvSpPr>
          <p:nvPr>
            <p:ph type="dt" sz="half" idx="10"/>
          </p:nvPr>
        </p:nvSpPr>
        <p:spPr/>
        <p:txBody>
          <a:bodyPr/>
          <a:lstStyle/>
          <a:p>
            <a:fld id="{718468C1-3AD5-4CFB-972C-F5AA2FADD276}" type="datetime1">
              <a:rPr lang="en-US" smtClean="0"/>
              <a:pPr/>
              <a:t>7/5/2013</a:t>
            </a:fld>
            <a:endParaRPr lang="en-US"/>
          </a:p>
        </p:txBody>
      </p:sp>
      <p:sp>
        <p:nvSpPr>
          <p:cNvPr id="5" name="Slide Number Placeholder 4"/>
          <p:cNvSpPr>
            <a:spLocks noGrp="1"/>
          </p:cNvSpPr>
          <p:nvPr>
            <p:ph type="sldNum" sz="quarter" idx="12"/>
          </p:nvPr>
        </p:nvSpPr>
        <p:spPr/>
        <p:txBody>
          <a:bodyPr/>
          <a:lstStyle/>
          <a:p>
            <a:fld id="{17AA3276-DD91-4D7E-BF01-6611DBD91B0A}"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C00000"/>
                </a:solidFill>
              </a:rPr>
              <a:t>SOA Communication Approach</a:t>
            </a:r>
            <a:endParaRPr lang="en-US" sz="3600" dirty="0">
              <a:solidFill>
                <a:srgbClr val="C00000"/>
              </a:solidFill>
            </a:endParaRPr>
          </a:p>
        </p:txBody>
      </p:sp>
      <p:sp>
        <p:nvSpPr>
          <p:cNvPr id="3" name="Content Placeholder 2"/>
          <p:cNvSpPr>
            <a:spLocks noGrp="1"/>
          </p:cNvSpPr>
          <p:nvPr>
            <p:ph idx="1"/>
          </p:nvPr>
        </p:nvSpPr>
        <p:spPr/>
        <p:txBody>
          <a:bodyPr>
            <a:normAutofit fontScale="70000" lnSpcReduction="20000"/>
          </a:bodyPr>
          <a:lstStyle/>
          <a:p>
            <a:r>
              <a:rPr lang="en-US" dirty="0" smtClean="0"/>
              <a:t>Each interaction between a service user and a service provider in an SOA can be implemented differently.</a:t>
            </a:r>
          </a:p>
          <a:p>
            <a:r>
              <a:rPr lang="en-US" dirty="0" smtClean="0"/>
              <a:t>The implementation alternatives impact important quality attributes of the system, such as interoperability and modifiability.</a:t>
            </a:r>
          </a:p>
          <a:p>
            <a:r>
              <a:rPr lang="en-US" dirty="0" smtClean="0"/>
              <a:t> In a pure Web services solution, the SOAP protocol is used. However, the architect can also avoid SOAP and use a simpler approach, such as Representational State Transfer (REST). </a:t>
            </a:r>
          </a:p>
          <a:p>
            <a:r>
              <a:rPr lang="en-US" dirty="0" smtClean="0"/>
              <a:t>Another option is to use messaging systems, such as Microsoft MSMQ and IBM </a:t>
            </a:r>
            <a:r>
              <a:rPr lang="en-US" dirty="0" err="1" smtClean="0"/>
              <a:t>WebSphere</a:t>
            </a:r>
            <a:r>
              <a:rPr lang="en-US" dirty="0" smtClean="0"/>
              <a:t> MQ (previously called </a:t>
            </a:r>
            <a:r>
              <a:rPr lang="en-US" dirty="0" err="1" smtClean="0"/>
              <a:t>MQSeries</a:t>
            </a:r>
            <a:r>
              <a:rPr lang="en-US" dirty="0" smtClean="0"/>
              <a:t>). </a:t>
            </a:r>
          </a:p>
          <a:p>
            <a:r>
              <a:rPr lang="en-US" dirty="0" smtClean="0"/>
              <a:t>These alternatives and related quality attribute concerns are discussed now onwards. </a:t>
            </a:r>
          </a:p>
          <a:p>
            <a:r>
              <a:rPr lang="en-US" dirty="0" smtClean="0"/>
              <a:t>An SOA environment may involve a mix of these alternatives along with legacy and proprietary communication protocols, such as IIOP, DCOM, DCE, and SNA/LU6.2.</a:t>
            </a:r>
            <a:endParaRPr lang="en-US" dirty="0"/>
          </a:p>
        </p:txBody>
      </p:sp>
      <p:sp>
        <p:nvSpPr>
          <p:cNvPr id="4" name="Date Placeholder 3"/>
          <p:cNvSpPr>
            <a:spLocks noGrp="1"/>
          </p:cNvSpPr>
          <p:nvPr>
            <p:ph type="dt" sz="half" idx="10"/>
          </p:nvPr>
        </p:nvSpPr>
        <p:spPr/>
        <p:txBody>
          <a:bodyPr/>
          <a:lstStyle/>
          <a:p>
            <a:fld id="{E7E9C4F8-2D2F-4397-85B6-BE852E8BA04A}" type="datetime1">
              <a:rPr lang="en-US" smtClean="0"/>
              <a:pPr/>
              <a:t>7/5/2013</a:t>
            </a:fld>
            <a:endParaRPr lang="en-US"/>
          </a:p>
        </p:txBody>
      </p:sp>
      <p:sp>
        <p:nvSpPr>
          <p:cNvPr id="5" name="Slide Number Placeholder 4"/>
          <p:cNvSpPr>
            <a:spLocks noGrp="1"/>
          </p:cNvSpPr>
          <p:nvPr>
            <p:ph type="sldNum" sz="quarter" idx="12"/>
          </p:nvPr>
        </p:nvSpPr>
        <p:spPr/>
        <p:txBody>
          <a:bodyPr/>
          <a:lstStyle/>
          <a:p>
            <a:fld id="{17AA3276-DD91-4D7E-BF01-6611DBD91B0A}"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i="1" dirty="0" smtClean="0">
                <a:solidFill>
                  <a:srgbClr val="C00000"/>
                </a:solidFill>
              </a:rPr>
              <a:t>SOAP-Based Web Services</a:t>
            </a:r>
            <a:endParaRPr lang="en-US" sz="3600" i="1" dirty="0">
              <a:solidFill>
                <a:srgbClr val="C00000"/>
              </a:solidFill>
            </a:endParaRPr>
          </a:p>
        </p:txBody>
      </p:sp>
      <p:sp>
        <p:nvSpPr>
          <p:cNvPr id="3" name="Content Placeholder 2"/>
          <p:cNvSpPr>
            <a:spLocks noGrp="1"/>
          </p:cNvSpPr>
          <p:nvPr>
            <p:ph idx="1"/>
          </p:nvPr>
        </p:nvSpPr>
        <p:spPr/>
        <p:txBody>
          <a:bodyPr>
            <a:normAutofit fontScale="25000" lnSpcReduction="20000"/>
          </a:bodyPr>
          <a:lstStyle/>
          <a:p>
            <a:r>
              <a:rPr lang="en-US" sz="9600" dirty="0" smtClean="0"/>
              <a:t>Web services is a technology commonly used to implement SOAs. </a:t>
            </a:r>
          </a:p>
          <a:p>
            <a:r>
              <a:rPr lang="en-US" sz="9600" u="sng" dirty="0" smtClean="0">
                <a:solidFill>
                  <a:srgbClr val="7030A0"/>
                </a:solidFill>
              </a:rPr>
              <a:t>Service interfaces </a:t>
            </a:r>
            <a:r>
              <a:rPr lang="en-US" sz="9600" dirty="0" smtClean="0"/>
              <a:t>are defined in the </a:t>
            </a:r>
            <a:r>
              <a:rPr lang="en-US" sz="9600" u="sng" dirty="0" smtClean="0">
                <a:solidFill>
                  <a:srgbClr val="00B0F0"/>
                </a:solidFill>
              </a:rPr>
              <a:t>WSDL language</a:t>
            </a:r>
            <a:r>
              <a:rPr lang="en-US" sz="9600" dirty="0" smtClean="0"/>
              <a:t>, and service users and service providers communicate using the </a:t>
            </a:r>
            <a:r>
              <a:rPr lang="en-US" sz="9600" u="sng" dirty="0" smtClean="0">
                <a:solidFill>
                  <a:schemeClr val="accent2">
                    <a:lumMod val="75000"/>
                  </a:schemeClr>
                </a:solidFill>
              </a:rPr>
              <a:t>SOAP</a:t>
            </a:r>
            <a:r>
              <a:rPr lang="en-US" sz="9600" dirty="0" smtClean="0"/>
              <a:t> protocol. </a:t>
            </a:r>
          </a:p>
          <a:p>
            <a:r>
              <a:rPr lang="en-US" sz="9600" dirty="0" smtClean="0"/>
              <a:t>Two attributes in a WSDL interface, “</a:t>
            </a:r>
            <a:r>
              <a:rPr lang="en-US" sz="9600" u="sng" dirty="0" smtClean="0">
                <a:solidFill>
                  <a:schemeClr val="accent2">
                    <a:lumMod val="75000"/>
                  </a:schemeClr>
                </a:solidFill>
              </a:rPr>
              <a:t>style</a:t>
            </a:r>
            <a:r>
              <a:rPr lang="en-US" sz="9600" dirty="0" smtClean="0"/>
              <a:t>” and “</a:t>
            </a:r>
            <a:r>
              <a:rPr lang="en-US" sz="9600" u="sng" dirty="0" smtClean="0">
                <a:solidFill>
                  <a:srgbClr val="00B050"/>
                </a:solidFill>
              </a:rPr>
              <a:t>use</a:t>
            </a:r>
            <a:r>
              <a:rPr lang="en-US" sz="9600" dirty="0" smtClean="0"/>
              <a:t>,” define the SOAP communication between service users and providers. </a:t>
            </a:r>
          </a:p>
          <a:p>
            <a:r>
              <a:rPr lang="en-US" sz="9600" dirty="0" smtClean="0"/>
              <a:t>The </a:t>
            </a:r>
            <a:r>
              <a:rPr lang="en-US" sz="9600" u="sng" dirty="0" smtClean="0">
                <a:solidFill>
                  <a:schemeClr val="accent2">
                    <a:lumMod val="75000"/>
                  </a:schemeClr>
                </a:solidFill>
              </a:rPr>
              <a:t>style</a:t>
            </a:r>
            <a:r>
              <a:rPr lang="en-US" sz="9600" dirty="0" smtClean="0"/>
              <a:t> attribute has two possible values: “RPC” and “document.” </a:t>
            </a:r>
          </a:p>
          <a:p>
            <a:r>
              <a:rPr lang="en-US" sz="9600" dirty="0" smtClean="0"/>
              <a:t>The </a:t>
            </a:r>
            <a:r>
              <a:rPr lang="en-US" sz="9600" u="sng" dirty="0" smtClean="0">
                <a:solidFill>
                  <a:srgbClr val="00B050"/>
                </a:solidFill>
              </a:rPr>
              <a:t>use</a:t>
            </a:r>
            <a:r>
              <a:rPr lang="en-US" sz="9600" dirty="0" smtClean="0"/>
              <a:t> attribute refers to data encoding and has two possible values: “encoded” or “literal.”</a:t>
            </a:r>
          </a:p>
          <a:p>
            <a:r>
              <a:rPr lang="en-US" sz="9600" dirty="0" smtClean="0"/>
              <a:t>Consequently there are four possible combinations of these two attributes. </a:t>
            </a:r>
          </a:p>
          <a:p>
            <a:r>
              <a:rPr lang="en-US" sz="9600" dirty="0" smtClean="0"/>
              <a:t>Two combined options that are common in practice are </a:t>
            </a:r>
            <a:r>
              <a:rPr lang="en-US" sz="9600" i="1" u="sng" dirty="0" smtClean="0">
                <a:solidFill>
                  <a:srgbClr val="00B050"/>
                </a:solidFill>
              </a:rPr>
              <a:t>RPC-encoded </a:t>
            </a:r>
            <a:r>
              <a:rPr lang="en-US" sz="9600" i="1" dirty="0" smtClean="0"/>
              <a:t>a</a:t>
            </a:r>
            <a:r>
              <a:rPr lang="en-US" sz="9600" dirty="0" smtClean="0"/>
              <a:t>nd </a:t>
            </a:r>
            <a:r>
              <a:rPr lang="en-US" sz="9600" i="1" u="sng" dirty="0" smtClean="0">
                <a:solidFill>
                  <a:srgbClr val="C00000"/>
                </a:solidFill>
              </a:rPr>
              <a:t>document-literal</a:t>
            </a:r>
            <a:r>
              <a:rPr lang="en-US" sz="9600" dirty="0" smtClean="0"/>
              <a:t>.</a:t>
            </a:r>
          </a:p>
          <a:p>
            <a:endParaRPr lang="en-US" dirty="0"/>
          </a:p>
        </p:txBody>
      </p:sp>
      <p:sp>
        <p:nvSpPr>
          <p:cNvPr id="4" name="Date Placeholder 3"/>
          <p:cNvSpPr>
            <a:spLocks noGrp="1"/>
          </p:cNvSpPr>
          <p:nvPr>
            <p:ph type="dt" sz="half" idx="10"/>
          </p:nvPr>
        </p:nvSpPr>
        <p:spPr/>
        <p:txBody>
          <a:bodyPr/>
          <a:lstStyle/>
          <a:p>
            <a:fld id="{CA4B48A5-23C5-4807-BBF9-5E7BFA44396A}" type="datetime1">
              <a:rPr lang="en-US" smtClean="0"/>
              <a:pPr/>
              <a:t>7/5/2013</a:t>
            </a:fld>
            <a:endParaRPr lang="en-US"/>
          </a:p>
        </p:txBody>
      </p:sp>
      <p:sp>
        <p:nvSpPr>
          <p:cNvPr id="5" name="Slide Number Placeholder 4"/>
          <p:cNvSpPr>
            <a:spLocks noGrp="1"/>
          </p:cNvSpPr>
          <p:nvPr>
            <p:ph type="sldNum" sz="quarter" idx="12"/>
          </p:nvPr>
        </p:nvSpPr>
        <p:spPr/>
        <p:txBody>
          <a:bodyPr/>
          <a:lstStyle/>
          <a:p>
            <a:fld id="{17AA3276-DD91-4D7E-BF01-6611DBD91B0A}"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i="1" dirty="0" smtClean="0">
                <a:solidFill>
                  <a:srgbClr val="C00000"/>
                </a:solidFill>
              </a:rPr>
              <a:t>RPC-Encoded SOAP</a:t>
            </a:r>
            <a:endParaRPr lang="en-US" sz="3600" i="1" dirty="0">
              <a:solidFill>
                <a:srgbClr val="C00000"/>
              </a:solidFill>
            </a:endParaRPr>
          </a:p>
        </p:txBody>
      </p:sp>
      <p:sp>
        <p:nvSpPr>
          <p:cNvPr id="3" name="Content Placeholder 2"/>
          <p:cNvSpPr>
            <a:spLocks noGrp="1"/>
          </p:cNvSpPr>
          <p:nvPr>
            <p:ph idx="1"/>
          </p:nvPr>
        </p:nvSpPr>
        <p:spPr/>
        <p:txBody>
          <a:bodyPr>
            <a:normAutofit/>
          </a:bodyPr>
          <a:lstStyle/>
          <a:p>
            <a:r>
              <a:rPr lang="en-US" sz="2400" dirty="0" smtClean="0"/>
              <a:t>In the </a:t>
            </a:r>
            <a:r>
              <a:rPr lang="en-US" sz="2400" u="sng" dirty="0" smtClean="0">
                <a:solidFill>
                  <a:srgbClr val="7030A0"/>
                </a:solidFill>
              </a:rPr>
              <a:t>RPC style</a:t>
            </a:r>
            <a:r>
              <a:rPr lang="en-US" sz="2400" dirty="0" smtClean="0"/>
              <a:t>, the SOAP message is equivalent to an XML-based remote method call.</a:t>
            </a:r>
          </a:p>
          <a:p>
            <a:r>
              <a:rPr lang="en-US" sz="2400" dirty="0" smtClean="0"/>
              <a:t> The name and type of each argument is part of the WSDL interface definition. </a:t>
            </a:r>
          </a:p>
          <a:p>
            <a:r>
              <a:rPr lang="en-US" sz="2400" dirty="0" smtClean="0"/>
              <a:t>The body of the SOAP request necessarily contains an element </a:t>
            </a:r>
            <a:r>
              <a:rPr lang="en-US" sz="2400" i="1" u="sng" dirty="0" smtClean="0">
                <a:solidFill>
                  <a:srgbClr val="7030A0"/>
                </a:solidFill>
              </a:rPr>
              <a:t>indicating the operation name and sub-elements corresponding to the operation arguments</a:t>
            </a:r>
            <a:r>
              <a:rPr lang="en-US" sz="2400" dirty="0" smtClean="0"/>
              <a:t>.</a:t>
            </a:r>
          </a:p>
          <a:p>
            <a:r>
              <a:rPr lang="en-US" sz="2400" dirty="0" smtClean="0"/>
              <a:t>The </a:t>
            </a:r>
            <a:r>
              <a:rPr lang="en-US" sz="2400" i="1" dirty="0" smtClean="0"/>
              <a:t>encoded attribute indicates that data is serialized </a:t>
            </a:r>
            <a:r>
              <a:rPr lang="en-US" sz="2400" dirty="0" smtClean="0"/>
              <a:t>using a standard encoding format.</a:t>
            </a:r>
          </a:p>
          <a:p>
            <a:r>
              <a:rPr lang="en-US" sz="2400" dirty="0" smtClean="0"/>
              <a:t>This format is defined by the SOAP specifications and contains rules to encode primitive data types, strings, and arrays.</a:t>
            </a:r>
            <a:endParaRPr lang="en-US" sz="2400" dirty="0"/>
          </a:p>
        </p:txBody>
      </p:sp>
      <p:sp>
        <p:nvSpPr>
          <p:cNvPr id="4" name="Date Placeholder 3"/>
          <p:cNvSpPr>
            <a:spLocks noGrp="1"/>
          </p:cNvSpPr>
          <p:nvPr>
            <p:ph type="dt" sz="half" idx="10"/>
          </p:nvPr>
        </p:nvSpPr>
        <p:spPr/>
        <p:txBody>
          <a:bodyPr/>
          <a:lstStyle/>
          <a:p>
            <a:fld id="{785F9BDE-C90B-4D80-A851-33DB074D034C}" type="datetime1">
              <a:rPr lang="en-US" smtClean="0"/>
              <a:pPr/>
              <a:t>7/5/2013</a:t>
            </a:fld>
            <a:endParaRPr lang="en-US"/>
          </a:p>
        </p:txBody>
      </p:sp>
      <p:sp>
        <p:nvSpPr>
          <p:cNvPr id="5" name="Slide Number Placeholder 4"/>
          <p:cNvSpPr>
            <a:spLocks noGrp="1"/>
          </p:cNvSpPr>
          <p:nvPr>
            <p:ph type="sldNum" sz="quarter" idx="12"/>
          </p:nvPr>
        </p:nvSpPr>
        <p:spPr/>
        <p:txBody>
          <a:bodyPr/>
          <a:lstStyle/>
          <a:p>
            <a:fld id="{17AA3276-DD91-4D7E-BF01-6611DBD91B0A}"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28600"/>
            <a:ext cx="8229600" cy="639762"/>
          </a:xfrm>
        </p:spPr>
        <p:txBody>
          <a:bodyPr>
            <a:noAutofit/>
          </a:bodyPr>
          <a:lstStyle/>
          <a:p>
            <a:r>
              <a:rPr lang="en-US" sz="3600" b="1" i="1" dirty="0" smtClean="0">
                <a:solidFill>
                  <a:srgbClr val="C00000"/>
                </a:solidFill>
              </a:rPr>
              <a:t>RPC Encoded Interaction</a:t>
            </a:r>
            <a:endParaRPr lang="en-US" sz="3600" b="1" i="1" dirty="0">
              <a:solidFill>
                <a:srgbClr val="C00000"/>
              </a:solidFill>
            </a:endParaRPr>
          </a:p>
        </p:txBody>
      </p:sp>
      <p:pic>
        <p:nvPicPr>
          <p:cNvPr id="1026" name="Picture 2"/>
          <p:cNvPicPr>
            <a:picLocks noChangeAspect="1" noChangeArrowheads="1"/>
          </p:cNvPicPr>
          <p:nvPr/>
        </p:nvPicPr>
        <p:blipFill>
          <a:blip r:embed="rId2"/>
          <a:srcRect/>
          <a:stretch>
            <a:fillRect/>
          </a:stretch>
        </p:blipFill>
        <p:spPr bwMode="auto">
          <a:xfrm>
            <a:off x="457200" y="990600"/>
            <a:ext cx="8382001" cy="5867400"/>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6D56C0D4-85A1-4C24-B736-F4400B91F28C}" type="datetime1">
              <a:rPr lang="en-US" smtClean="0"/>
              <a:pPr/>
              <a:t>7/5/2013</a:t>
            </a:fld>
            <a:endParaRPr lang="en-US"/>
          </a:p>
        </p:txBody>
      </p:sp>
      <p:sp>
        <p:nvSpPr>
          <p:cNvPr id="6" name="Slide Number Placeholder 5"/>
          <p:cNvSpPr>
            <a:spLocks noGrp="1"/>
          </p:cNvSpPr>
          <p:nvPr>
            <p:ph type="sldNum" sz="quarter" idx="12"/>
          </p:nvPr>
        </p:nvSpPr>
        <p:spPr/>
        <p:txBody>
          <a:bodyPr/>
          <a:lstStyle/>
          <a:p>
            <a:fld id="{17AA3276-DD91-4D7E-BF01-6611DBD91B0A}"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i="1" dirty="0" smtClean="0">
                <a:solidFill>
                  <a:srgbClr val="C00000"/>
                </a:solidFill>
              </a:rPr>
              <a:t>Document-Literal SOAP</a:t>
            </a:r>
            <a:endParaRPr lang="en-US" sz="3600" b="1" i="1" dirty="0">
              <a:solidFill>
                <a:srgbClr val="C00000"/>
              </a:solidFill>
            </a:endParaRPr>
          </a:p>
        </p:txBody>
      </p:sp>
      <p:sp>
        <p:nvSpPr>
          <p:cNvPr id="3" name="Content Placeholder 2"/>
          <p:cNvSpPr>
            <a:spLocks noGrp="1"/>
          </p:cNvSpPr>
          <p:nvPr>
            <p:ph idx="1"/>
          </p:nvPr>
        </p:nvSpPr>
        <p:spPr/>
        <p:txBody>
          <a:bodyPr>
            <a:noAutofit/>
          </a:bodyPr>
          <a:lstStyle/>
          <a:p>
            <a:r>
              <a:rPr lang="en-US" sz="2400" dirty="0" smtClean="0"/>
              <a:t>The SOAP message body in a document-literal style request can contain arbitrary XML (the business document). </a:t>
            </a:r>
          </a:p>
          <a:p>
            <a:r>
              <a:rPr lang="en-US" sz="2400" dirty="0" smtClean="0"/>
              <a:t>The WSDL definition does not have to specify named parameters, and the XML content of the message body does not follow a standard structure as in the RPC style. </a:t>
            </a:r>
          </a:p>
          <a:p>
            <a:r>
              <a:rPr lang="en-US" sz="2400" dirty="0" smtClean="0"/>
              <a:t>The literal attribute indicates that no standard encoding format is used—data in the SOAP body is formatted and interpreted using the rules specified in XML schemas created by the service developer.</a:t>
            </a:r>
          </a:p>
          <a:p>
            <a:r>
              <a:rPr lang="en-US" sz="2400" dirty="0" smtClean="0"/>
              <a:t>The XML schemas that define the data structure of the request and the response are the key elements in the interface definition.</a:t>
            </a:r>
            <a:endParaRPr lang="en-US" sz="2400" dirty="0"/>
          </a:p>
        </p:txBody>
      </p:sp>
      <p:sp>
        <p:nvSpPr>
          <p:cNvPr id="4" name="Date Placeholder 3"/>
          <p:cNvSpPr>
            <a:spLocks noGrp="1"/>
          </p:cNvSpPr>
          <p:nvPr>
            <p:ph type="dt" sz="half" idx="10"/>
          </p:nvPr>
        </p:nvSpPr>
        <p:spPr/>
        <p:txBody>
          <a:bodyPr/>
          <a:lstStyle/>
          <a:p>
            <a:fld id="{A45B4B99-577F-408F-BEE3-5303821DCDCD}" type="datetime1">
              <a:rPr lang="en-US" smtClean="0"/>
              <a:pPr/>
              <a:t>7/5/2013</a:t>
            </a:fld>
            <a:endParaRPr lang="en-US"/>
          </a:p>
        </p:txBody>
      </p:sp>
      <p:sp>
        <p:nvSpPr>
          <p:cNvPr id="5" name="Slide Number Placeholder 4"/>
          <p:cNvSpPr>
            <a:spLocks noGrp="1"/>
          </p:cNvSpPr>
          <p:nvPr>
            <p:ph type="sldNum" sz="quarter" idx="12"/>
          </p:nvPr>
        </p:nvSpPr>
        <p:spPr/>
        <p:txBody>
          <a:bodyPr/>
          <a:lstStyle/>
          <a:p>
            <a:fld id="{17AA3276-DD91-4D7E-BF01-6611DBD91B0A}"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i="1" dirty="0" smtClean="0">
                <a:solidFill>
                  <a:srgbClr val="C00000"/>
                </a:solidFill>
              </a:rPr>
              <a:t>Introduction</a:t>
            </a:r>
            <a:endParaRPr lang="en-US" sz="3600" b="1" i="1" dirty="0">
              <a:solidFill>
                <a:srgbClr val="C00000"/>
              </a:solidFill>
            </a:endParaRPr>
          </a:p>
        </p:txBody>
      </p:sp>
      <p:sp>
        <p:nvSpPr>
          <p:cNvPr id="3" name="Content Placeholder 2"/>
          <p:cNvSpPr>
            <a:spLocks noGrp="1"/>
          </p:cNvSpPr>
          <p:nvPr>
            <p:ph idx="1"/>
          </p:nvPr>
        </p:nvSpPr>
        <p:spPr/>
        <p:txBody>
          <a:bodyPr>
            <a:normAutofit/>
          </a:bodyPr>
          <a:lstStyle/>
          <a:p>
            <a:r>
              <a:rPr lang="en-US" sz="2400" b="1" dirty="0" smtClean="0">
                <a:solidFill>
                  <a:srgbClr val="7030A0"/>
                </a:solidFill>
              </a:rPr>
              <a:t>Service-oriented architectures (SOA) </a:t>
            </a:r>
            <a:r>
              <a:rPr lang="en-US" sz="2400" dirty="0" smtClean="0"/>
              <a:t>is an emerging approach that addresses the requirements of loosely coupled, standards-based, and protocol independent distributed computing.</a:t>
            </a:r>
            <a:endParaRPr lang="en-GB" sz="2400" dirty="0" smtClean="0"/>
          </a:p>
          <a:p>
            <a:r>
              <a:rPr lang="en-GB" sz="2400" b="1" dirty="0" smtClean="0">
                <a:solidFill>
                  <a:srgbClr val="7030A0"/>
                </a:solidFill>
              </a:rPr>
              <a:t>Service-oriented architecture </a:t>
            </a:r>
            <a:r>
              <a:rPr lang="en-GB" sz="2400" dirty="0" smtClean="0"/>
              <a:t>is an approach to structuring a software system as a set of separate, stateless services. </a:t>
            </a:r>
          </a:p>
          <a:p>
            <a:r>
              <a:rPr lang="en-US" sz="2400" dirty="0" smtClean="0"/>
              <a:t>An SOA is designed to allow developers to overcome many distributed enterprise computing challenges including </a:t>
            </a:r>
            <a:r>
              <a:rPr lang="en-US" sz="2400" dirty="0" smtClean="0">
                <a:solidFill>
                  <a:srgbClr val="C00000"/>
                </a:solidFill>
              </a:rPr>
              <a:t>application integration</a:t>
            </a:r>
            <a:r>
              <a:rPr lang="en-US" sz="2400" dirty="0" smtClean="0"/>
              <a:t>, </a:t>
            </a:r>
            <a:r>
              <a:rPr lang="en-US" sz="2400" dirty="0" smtClean="0">
                <a:solidFill>
                  <a:srgbClr val="00B050"/>
                </a:solidFill>
              </a:rPr>
              <a:t>transaction management</a:t>
            </a:r>
            <a:r>
              <a:rPr lang="en-US" sz="2400" dirty="0" smtClean="0"/>
              <a:t>, </a:t>
            </a:r>
            <a:r>
              <a:rPr lang="en-US" sz="2400" dirty="0" smtClean="0">
                <a:solidFill>
                  <a:srgbClr val="7030A0"/>
                </a:solidFill>
              </a:rPr>
              <a:t>security policies</a:t>
            </a:r>
            <a:r>
              <a:rPr lang="en-US" sz="2400" dirty="0" smtClean="0"/>
              <a:t>, while allowing multiple platforms and protocols and leveraging numerous access devices and legacy systems</a:t>
            </a:r>
            <a:endParaRPr lang="en-GB" sz="2400" dirty="0" smtClean="0"/>
          </a:p>
          <a:p>
            <a:pPr>
              <a:buNone/>
            </a:pPr>
            <a:endParaRPr lang="en-US" dirty="0"/>
          </a:p>
        </p:txBody>
      </p:sp>
      <p:sp>
        <p:nvSpPr>
          <p:cNvPr id="4" name="Date Placeholder 3"/>
          <p:cNvSpPr>
            <a:spLocks noGrp="1"/>
          </p:cNvSpPr>
          <p:nvPr>
            <p:ph type="dt" sz="half" idx="10"/>
          </p:nvPr>
        </p:nvSpPr>
        <p:spPr/>
        <p:txBody>
          <a:bodyPr/>
          <a:lstStyle/>
          <a:p>
            <a:fld id="{7AB4F2CF-66BE-4336-B27A-7A5AA18F6561}" type="datetime1">
              <a:rPr lang="en-US" smtClean="0"/>
              <a:pPr/>
              <a:t>7/5/2013</a:t>
            </a:fld>
            <a:endParaRPr lang="en-US"/>
          </a:p>
        </p:txBody>
      </p:sp>
      <p:sp>
        <p:nvSpPr>
          <p:cNvPr id="5" name="Slide Number Placeholder 4"/>
          <p:cNvSpPr>
            <a:spLocks noGrp="1"/>
          </p:cNvSpPr>
          <p:nvPr>
            <p:ph type="sldNum" sz="quarter" idx="12"/>
          </p:nvPr>
        </p:nvSpPr>
        <p:spPr/>
        <p:txBody>
          <a:bodyPr/>
          <a:lstStyle/>
          <a:p>
            <a:fld id="{17AA3276-DD91-4D7E-BF01-6611DBD91B0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b="1" i="1" dirty="0" smtClean="0">
                <a:solidFill>
                  <a:srgbClr val="C00000"/>
                </a:solidFill>
              </a:rPr>
              <a:t>Document Literal Interaction</a:t>
            </a:r>
            <a:endParaRPr lang="en-US" sz="3600" b="1" i="1" dirty="0">
              <a:solidFill>
                <a:srgbClr val="C00000"/>
              </a:solidFill>
            </a:endParaRPr>
          </a:p>
        </p:txBody>
      </p:sp>
      <p:pic>
        <p:nvPicPr>
          <p:cNvPr id="2050" name="Picture 2"/>
          <p:cNvPicPr>
            <a:picLocks noChangeAspect="1" noChangeArrowheads="1"/>
          </p:cNvPicPr>
          <p:nvPr/>
        </p:nvPicPr>
        <p:blipFill>
          <a:blip r:embed="rId2"/>
          <a:srcRect/>
          <a:stretch>
            <a:fillRect/>
          </a:stretch>
        </p:blipFill>
        <p:spPr bwMode="auto">
          <a:xfrm>
            <a:off x="762000" y="1371600"/>
            <a:ext cx="8153401" cy="5486400"/>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5529050E-FEFC-4E6E-B440-8A00A9C64928}" type="datetime1">
              <a:rPr lang="en-US" smtClean="0"/>
              <a:pPr/>
              <a:t>7/5/2013</a:t>
            </a:fld>
            <a:endParaRPr lang="en-US"/>
          </a:p>
        </p:txBody>
      </p:sp>
      <p:sp>
        <p:nvSpPr>
          <p:cNvPr id="6" name="Slide Number Placeholder 5"/>
          <p:cNvSpPr>
            <a:spLocks noGrp="1"/>
          </p:cNvSpPr>
          <p:nvPr>
            <p:ph type="sldNum" sz="quarter" idx="12"/>
          </p:nvPr>
        </p:nvSpPr>
        <p:spPr/>
        <p:txBody>
          <a:bodyPr/>
          <a:lstStyle/>
          <a:p>
            <a:fld id="{17AA3276-DD91-4D7E-BF01-6611DBD91B0A}"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0" y="228600"/>
            <a:ext cx="9143999" cy="6477000"/>
          </a:xfrm>
          <a:prstGeom prst="rect">
            <a:avLst/>
          </a:prstGeom>
          <a:noFill/>
          <a:ln w="9525">
            <a:noFill/>
            <a:miter lim="800000"/>
            <a:headEnd/>
            <a:tailEnd/>
          </a:ln>
          <a:effectLst/>
        </p:spPr>
      </p:pic>
      <p:sp>
        <p:nvSpPr>
          <p:cNvPr id="3" name="Date Placeholder 2"/>
          <p:cNvSpPr>
            <a:spLocks noGrp="1"/>
          </p:cNvSpPr>
          <p:nvPr>
            <p:ph type="dt" sz="half" idx="10"/>
          </p:nvPr>
        </p:nvSpPr>
        <p:spPr/>
        <p:txBody>
          <a:bodyPr/>
          <a:lstStyle/>
          <a:p>
            <a:fld id="{25FE3463-28CA-4AD8-B9E7-3DD9064AA8CF}" type="datetime1">
              <a:rPr lang="en-US" smtClean="0"/>
              <a:pPr/>
              <a:t>7/5/2013</a:t>
            </a:fld>
            <a:endParaRPr lang="en-US"/>
          </a:p>
        </p:txBody>
      </p:sp>
      <p:sp>
        <p:nvSpPr>
          <p:cNvPr id="4" name="Slide Number Placeholder 3"/>
          <p:cNvSpPr>
            <a:spLocks noGrp="1"/>
          </p:cNvSpPr>
          <p:nvPr>
            <p:ph type="sldNum" sz="quarter" idx="12"/>
          </p:nvPr>
        </p:nvSpPr>
        <p:spPr/>
        <p:txBody>
          <a:bodyPr/>
          <a:lstStyle/>
          <a:p>
            <a:fld id="{17AA3276-DD91-4D7E-BF01-6611DBD91B0A}"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b="1" i="1" dirty="0" smtClean="0">
                <a:solidFill>
                  <a:srgbClr val="C00000"/>
                </a:solidFill>
              </a:rPr>
              <a:t>REST(Representational State Transfer)</a:t>
            </a:r>
            <a:endParaRPr lang="en-US" sz="3600" b="1" i="1" dirty="0">
              <a:solidFill>
                <a:srgbClr val="C00000"/>
              </a:solidFill>
            </a:endParaRPr>
          </a:p>
        </p:txBody>
      </p:sp>
      <p:sp>
        <p:nvSpPr>
          <p:cNvPr id="4" name="Content Placeholder 3"/>
          <p:cNvSpPr>
            <a:spLocks noGrp="1"/>
          </p:cNvSpPr>
          <p:nvPr>
            <p:ph idx="1"/>
          </p:nvPr>
        </p:nvSpPr>
        <p:spPr/>
        <p:txBody>
          <a:bodyPr>
            <a:normAutofit/>
          </a:bodyPr>
          <a:lstStyle/>
          <a:p>
            <a:r>
              <a:rPr lang="en-US" sz="2400" dirty="0" smtClean="0"/>
              <a:t>REST was proposed by Roy Fielding [Fielding 2000]. </a:t>
            </a:r>
          </a:p>
          <a:p>
            <a:r>
              <a:rPr lang="en-US" sz="2400" dirty="0" smtClean="0"/>
              <a:t>It avoids the complexity and processing overhead of the Web services protocols by using bare http. </a:t>
            </a:r>
          </a:p>
          <a:p>
            <a:r>
              <a:rPr lang="en-US" sz="2400" dirty="0" smtClean="0"/>
              <a:t>As an example, consider a weather forecast service that is publicly available and is provided by </a:t>
            </a:r>
            <a:r>
              <a:rPr lang="en-US" sz="2400" dirty="0" smtClean="0">
                <a:hlinkClick r:id="rId2"/>
              </a:rPr>
              <a:t>http://www.weather.com</a:t>
            </a:r>
            <a:r>
              <a:rPr lang="en-US" sz="2400" dirty="0" smtClean="0"/>
              <a:t>.</a:t>
            </a:r>
          </a:p>
          <a:p>
            <a:r>
              <a:rPr lang="en-US" sz="2400" dirty="0" smtClean="0"/>
              <a:t>One important REST concept is a </a:t>
            </a:r>
            <a:r>
              <a:rPr lang="en-US" sz="2400" i="1" dirty="0" smtClean="0"/>
              <a:t>resource, which is a piece of information that has a unique identifier (e.g., </a:t>
            </a:r>
            <a:r>
              <a:rPr lang="en-US" sz="2400" dirty="0" smtClean="0"/>
              <a:t>a uniform resource identifier (URI)).</a:t>
            </a:r>
          </a:p>
          <a:p>
            <a:endParaRPr lang="en-US" sz="2400" dirty="0"/>
          </a:p>
        </p:txBody>
      </p:sp>
      <p:sp>
        <p:nvSpPr>
          <p:cNvPr id="5" name="Date Placeholder 4"/>
          <p:cNvSpPr>
            <a:spLocks noGrp="1"/>
          </p:cNvSpPr>
          <p:nvPr>
            <p:ph type="dt" sz="half" idx="10"/>
          </p:nvPr>
        </p:nvSpPr>
        <p:spPr/>
        <p:txBody>
          <a:bodyPr/>
          <a:lstStyle/>
          <a:p>
            <a:fld id="{5BA70B3B-2330-43F2-98D7-22E4EDD618A7}" type="datetime1">
              <a:rPr lang="en-US" smtClean="0"/>
              <a:pPr/>
              <a:t>7/5/2013</a:t>
            </a:fld>
            <a:endParaRPr lang="en-US"/>
          </a:p>
        </p:txBody>
      </p:sp>
      <p:sp>
        <p:nvSpPr>
          <p:cNvPr id="6" name="Slide Number Placeholder 5"/>
          <p:cNvSpPr>
            <a:spLocks noGrp="1"/>
          </p:cNvSpPr>
          <p:nvPr>
            <p:ph type="sldNum" sz="quarter" idx="12"/>
          </p:nvPr>
        </p:nvSpPr>
        <p:spPr/>
        <p:txBody>
          <a:bodyPr/>
          <a:lstStyle/>
          <a:p>
            <a:fld id="{17AA3276-DD91-4D7E-BF01-6611DBD91B0A}"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i="1" dirty="0" smtClean="0">
                <a:solidFill>
                  <a:srgbClr val="C00000"/>
                </a:solidFill>
              </a:rPr>
              <a:t>Continue…</a:t>
            </a:r>
            <a:endParaRPr lang="en-US" sz="3600" b="1" i="1" dirty="0">
              <a:solidFill>
                <a:srgbClr val="C00000"/>
              </a:solidFill>
            </a:endParaRPr>
          </a:p>
        </p:txBody>
      </p:sp>
      <p:sp>
        <p:nvSpPr>
          <p:cNvPr id="3" name="Content Placeholder 2"/>
          <p:cNvSpPr>
            <a:spLocks noGrp="1"/>
          </p:cNvSpPr>
          <p:nvPr>
            <p:ph idx="1"/>
          </p:nvPr>
        </p:nvSpPr>
        <p:spPr/>
        <p:txBody>
          <a:bodyPr>
            <a:normAutofit/>
          </a:bodyPr>
          <a:lstStyle/>
          <a:p>
            <a:r>
              <a:rPr lang="en-US" sz="2400" dirty="0" smtClean="0"/>
              <a:t>For the weather service, examples of resources include</a:t>
            </a:r>
          </a:p>
          <a:p>
            <a:pPr lvl="1"/>
            <a:r>
              <a:rPr lang="en-US" sz="2400" dirty="0" smtClean="0"/>
              <a:t>current weather for zip code 15213</a:t>
            </a:r>
          </a:p>
          <a:p>
            <a:pPr lvl="1"/>
            <a:r>
              <a:rPr lang="en-US" sz="2400" dirty="0" smtClean="0"/>
              <a:t>weather forecast for tomorrow for the Kathmandu city</a:t>
            </a:r>
          </a:p>
          <a:p>
            <a:pPr lvl="1"/>
            <a:r>
              <a:rPr lang="en-US" sz="2400" dirty="0" smtClean="0"/>
              <a:t>10-day weather forecast for zip code 15213</a:t>
            </a:r>
          </a:p>
          <a:p>
            <a:pPr lvl="1"/>
            <a:r>
              <a:rPr lang="en-US" sz="2400" dirty="0" smtClean="0"/>
              <a:t>temperature averages for the Kathmandu city in October</a:t>
            </a:r>
            <a:endParaRPr lang="en-US" sz="2400" dirty="0"/>
          </a:p>
        </p:txBody>
      </p:sp>
      <p:sp>
        <p:nvSpPr>
          <p:cNvPr id="4" name="Date Placeholder 3"/>
          <p:cNvSpPr>
            <a:spLocks noGrp="1"/>
          </p:cNvSpPr>
          <p:nvPr>
            <p:ph type="dt" sz="half" idx="10"/>
          </p:nvPr>
        </p:nvSpPr>
        <p:spPr/>
        <p:txBody>
          <a:bodyPr/>
          <a:lstStyle/>
          <a:p>
            <a:fld id="{270B4ED4-9203-4A40-A82D-19A02510C023}" type="datetime1">
              <a:rPr lang="en-US" smtClean="0"/>
              <a:pPr/>
              <a:t>7/5/2013</a:t>
            </a:fld>
            <a:endParaRPr lang="en-US"/>
          </a:p>
        </p:txBody>
      </p:sp>
      <p:sp>
        <p:nvSpPr>
          <p:cNvPr id="5" name="Slide Number Placeholder 4"/>
          <p:cNvSpPr>
            <a:spLocks noGrp="1"/>
          </p:cNvSpPr>
          <p:nvPr>
            <p:ph type="sldNum" sz="quarter" idx="12"/>
          </p:nvPr>
        </p:nvSpPr>
        <p:spPr/>
        <p:txBody>
          <a:bodyPr/>
          <a:lstStyle/>
          <a:p>
            <a:fld id="{17AA3276-DD91-4D7E-BF01-6611DBD91B0A}"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i="1" dirty="0" smtClean="0">
                <a:solidFill>
                  <a:srgbClr val="C00000"/>
                </a:solidFill>
              </a:rPr>
              <a:t>Continue…</a:t>
            </a:r>
            <a:endParaRPr lang="en-US" sz="3600" b="1" i="1" dirty="0">
              <a:solidFill>
                <a:srgbClr val="C00000"/>
              </a:solidFill>
            </a:endParaRPr>
          </a:p>
        </p:txBody>
      </p:sp>
      <p:sp>
        <p:nvSpPr>
          <p:cNvPr id="3" name="Content Placeholder 2"/>
          <p:cNvSpPr>
            <a:spLocks noGrp="1"/>
          </p:cNvSpPr>
          <p:nvPr>
            <p:ph idx="1"/>
          </p:nvPr>
        </p:nvSpPr>
        <p:spPr/>
        <p:txBody>
          <a:bodyPr>
            <a:normAutofit/>
          </a:bodyPr>
          <a:lstStyle/>
          <a:p>
            <a:r>
              <a:rPr lang="en-US" sz="2400" dirty="0" smtClean="0"/>
              <a:t>In the previous example, there are three types of resources: </a:t>
            </a:r>
            <a:r>
              <a:rPr lang="en-US" sz="2400" i="1" dirty="0" smtClean="0">
                <a:solidFill>
                  <a:srgbClr val="7030A0"/>
                </a:solidFill>
              </a:rPr>
              <a:t>current weather</a:t>
            </a:r>
            <a:r>
              <a:rPr lang="en-US" sz="2400" dirty="0" smtClean="0"/>
              <a:t>, </a:t>
            </a:r>
            <a:r>
              <a:rPr lang="en-US" sz="2400" i="1" dirty="0" smtClean="0">
                <a:solidFill>
                  <a:srgbClr val="00B050"/>
                </a:solidFill>
              </a:rPr>
              <a:t>weather forecast</a:t>
            </a:r>
            <a:r>
              <a:rPr lang="en-US" sz="2400" dirty="0" smtClean="0"/>
              <a:t>, and </a:t>
            </a:r>
            <a:r>
              <a:rPr lang="en-US" sz="2400" i="1" dirty="0" smtClean="0">
                <a:solidFill>
                  <a:srgbClr val="C00000"/>
                </a:solidFill>
              </a:rPr>
              <a:t>temperature averages</a:t>
            </a:r>
            <a:r>
              <a:rPr lang="en-US" sz="2400" dirty="0" smtClean="0"/>
              <a:t>.</a:t>
            </a:r>
          </a:p>
          <a:p>
            <a:r>
              <a:rPr lang="en-US" sz="2400" dirty="0" smtClean="0"/>
              <a:t>We can structure the URIs of the resources based on these three types. </a:t>
            </a:r>
          </a:p>
          <a:p>
            <a:r>
              <a:rPr lang="en-US" sz="2400" dirty="0" smtClean="0"/>
              <a:t>Parameters can be represented by elements in the URI hierarchical path or [key]=[value] pairs.</a:t>
            </a:r>
            <a:endParaRPr lang="en-US" sz="2400" dirty="0"/>
          </a:p>
        </p:txBody>
      </p:sp>
      <p:sp>
        <p:nvSpPr>
          <p:cNvPr id="4" name="Date Placeholder 3"/>
          <p:cNvSpPr>
            <a:spLocks noGrp="1"/>
          </p:cNvSpPr>
          <p:nvPr>
            <p:ph type="dt" sz="half" idx="10"/>
          </p:nvPr>
        </p:nvSpPr>
        <p:spPr/>
        <p:txBody>
          <a:bodyPr/>
          <a:lstStyle/>
          <a:p>
            <a:fld id="{EC1A6DE5-016B-4248-A704-65759C34E8E7}" type="datetime1">
              <a:rPr lang="en-US" smtClean="0"/>
              <a:pPr/>
              <a:t>7/5/2013</a:t>
            </a:fld>
            <a:endParaRPr lang="en-US"/>
          </a:p>
        </p:txBody>
      </p:sp>
      <p:sp>
        <p:nvSpPr>
          <p:cNvPr id="5" name="Slide Number Placeholder 4"/>
          <p:cNvSpPr>
            <a:spLocks noGrp="1"/>
          </p:cNvSpPr>
          <p:nvPr>
            <p:ph type="sldNum" sz="quarter" idx="12"/>
          </p:nvPr>
        </p:nvSpPr>
        <p:spPr/>
        <p:txBody>
          <a:bodyPr/>
          <a:lstStyle/>
          <a:p>
            <a:fld id="{17AA3276-DD91-4D7E-BF01-6611DBD91B0A}"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i="1" dirty="0" smtClean="0">
                <a:solidFill>
                  <a:srgbClr val="C00000"/>
                </a:solidFill>
              </a:rPr>
              <a:t>Continue…</a:t>
            </a:r>
            <a:endParaRPr lang="en-US" sz="3600" b="1" i="1" dirty="0">
              <a:solidFill>
                <a:srgbClr val="C00000"/>
              </a:solidFill>
            </a:endParaRPr>
          </a:p>
        </p:txBody>
      </p:sp>
      <p:sp>
        <p:nvSpPr>
          <p:cNvPr id="3" name="Content Placeholder 2"/>
          <p:cNvSpPr>
            <a:spLocks noGrp="1"/>
          </p:cNvSpPr>
          <p:nvPr>
            <p:ph idx="1"/>
          </p:nvPr>
        </p:nvSpPr>
        <p:spPr/>
        <p:txBody>
          <a:bodyPr/>
          <a:lstStyle/>
          <a:p>
            <a:r>
              <a:rPr lang="en-US" sz="2400" dirty="0" smtClean="0"/>
              <a:t>REST relies on the http protocol for the interaction between service users and providers. </a:t>
            </a:r>
          </a:p>
          <a:p>
            <a:r>
              <a:rPr lang="en-US" sz="2400" dirty="0" smtClean="0"/>
              <a:t>The http protocol has four basic operations: POST, GET, PUT, and DELETE.</a:t>
            </a:r>
          </a:p>
          <a:p>
            <a:endParaRPr lang="en-US" dirty="0"/>
          </a:p>
        </p:txBody>
      </p:sp>
      <p:sp>
        <p:nvSpPr>
          <p:cNvPr id="4" name="Date Placeholder 3"/>
          <p:cNvSpPr>
            <a:spLocks noGrp="1"/>
          </p:cNvSpPr>
          <p:nvPr>
            <p:ph type="dt" sz="half" idx="10"/>
          </p:nvPr>
        </p:nvSpPr>
        <p:spPr/>
        <p:txBody>
          <a:bodyPr/>
          <a:lstStyle/>
          <a:p>
            <a:fld id="{03689F7D-C240-4293-BB35-AF503C80BDFB}" type="datetime1">
              <a:rPr lang="en-US" smtClean="0"/>
              <a:pPr/>
              <a:t>7/5/2013</a:t>
            </a:fld>
            <a:endParaRPr lang="en-US"/>
          </a:p>
        </p:txBody>
      </p:sp>
      <p:sp>
        <p:nvSpPr>
          <p:cNvPr id="5" name="Slide Number Placeholder 4"/>
          <p:cNvSpPr>
            <a:spLocks noGrp="1"/>
          </p:cNvSpPr>
          <p:nvPr>
            <p:ph type="sldNum" sz="quarter" idx="12"/>
          </p:nvPr>
        </p:nvSpPr>
        <p:spPr/>
        <p:txBody>
          <a:bodyPr/>
          <a:lstStyle/>
          <a:p>
            <a:fld id="{17AA3276-DD91-4D7E-BF01-6611DBD91B0A}"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i="1" dirty="0" smtClean="0">
                <a:solidFill>
                  <a:srgbClr val="C00000"/>
                </a:solidFill>
              </a:rPr>
              <a:t>REST Vs SOAP</a:t>
            </a:r>
            <a:endParaRPr lang="en-US" sz="3600" b="1" i="1" dirty="0">
              <a:solidFill>
                <a:srgbClr val="C00000"/>
              </a:solidFill>
            </a:endParaRPr>
          </a:p>
        </p:txBody>
      </p:sp>
      <p:sp>
        <p:nvSpPr>
          <p:cNvPr id="3" name="Content Placeholder 2"/>
          <p:cNvSpPr>
            <a:spLocks noGrp="1"/>
          </p:cNvSpPr>
          <p:nvPr>
            <p:ph idx="1"/>
          </p:nvPr>
        </p:nvSpPr>
        <p:spPr/>
        <p:txBody>
          <a:bodyPr>
            <a:normAutofit/>
          </a:bodyPr>
          <a:lstStyle/>
          <a:p>
            <a:r>
              <a:rPr lang="en-US" sz="2400" b="1" i="1" dirty="0" smtClean="0">
                <a:solidFill>
                  <a:srgbClr val="00B050"/>
                </a:solidFill>
              </a:rPr>
              <a:t>REST advocates claim several benefits over SOAP-based Web services:</a:t>
            </a:r>
          </a:p>
          <a:p>
            <a:r>
              <a:rPr lang="en-US" sz="2400" dirty="0" smtClean="0"/>
              <a:t>REST results in improved modifiability.</a:t>
            </a:r>
          </a:p>
          <a:p>
            <a:r>
              <a:rPr lang="en-US" sz="2400" dirty="0" smtClean="0"/>
              <a:t>For a service user to interact with a non-REST Web Service, the service user has to understand the specifics of the data contract (i.e., how data is structured) and the interface contract (i.e., what operations can be performed).</a:t>
            </a:r>
          </a:p>
          <a:p>
            <a:r>
              <a:rPr lang="en-US" sz="2400" dirty="0" smtClean="0"/>
              <a:t>Because of the uniform interface, to invoke a REST service, the service user only has to understand the data contract, because the interface contract is uniform for all services.</a:t>
            </a:r>
            <a:endParaRPr lang="en-US" sz="2400" dirty="0"/>
          </a:p>
        </p:txBody>
      </p:sp>
      <p:sp>
        <p:nvSpPr>
          <p:cNvPr id="4" name="Date Placeholder 3"/>
          <p:cNvSpPr>
            <a:spLocks noGrp="1"/>
          </p:cNvSpPr>
          <p:nvPr>
            <p:ph type="dt" sz="half" idx="10"/>
          </p:nvPr>
        </p:nvSpPr>
        <p:spPr/>
        <p:txBody>
          <a:bodyPr/>
          <a:lstStyle/>
          <a:p>
            <a:fld id="{E9463885-EF35-4009-843D-B479C26B0DB5}" type="datetime1">
              <a:rPr lang="en-US" smtClean="0"/>
              <a:pPr/>
              <a:t>7/5/2013</a:t>
            </a:fld>
            <a:endParaRPr lang="en-US"/>
          </a:p>
        </p:txBody>
      </p:sp>
      <p:sp>
        <p:nvSpPr>
          <p:cNvPr id="5" name="Slide Number Placeholder 4"/>
          <p:cNvSpPr>
            <a:spLocks noGrp="1"/>
          </p:cNvSpPr>
          <p:nvPr>
            <p:ph type="sldNum" sz="quarter" idx="12"/>
          </p:nvPr>
        </p:nvSpPr>
        <p:spPr/>
        <p:txBody>
          <a:bodyPr/>
          <a:lstStyle/>
          <a:p>
            <a:fld id="{17AA3276-DD91-4D7E-BF01-6611DBD91B0A}"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i="1" dirty="0" smtClean="0">
                <a:solidFill>
                  <a:srgbClr val="C00000"/>
                </a:solidFill>
              </a:rPr>
              <a:t>Continue…</a:t>
            </a:r>
            <a:endParaRPr lang="en-US" sz="3600" b="1" i="1" dirty="0">
              <a:solidFill>
                <a:srgbClr val="C00000"/>
              </a:solidFill>
            </a:endParaRPr>
          </a:p>
        </p:txBody>
      </p:sp>
      <p:sp>
        <p:nvSpPr>
          <p:cNvPr id="3" name="Content Placeholder 2"/>
          <p:cNvSpPr>
            <a:spLocks noGrp="1"/>
          </p:cNvSpPr>
          <p:nvPr>
            <p:ph idx="1"/>
          </p:nvPr>
        </p:nvSpPr>
        <p:spPr/>
        <p:txBody>
          <a:bodyPr>
            <a:normAutofit/>
          </a:bodyPr>
          <a:lstStyle/>
          <a:p>
            <a:r>
              <a:rPr lang="en-US" sz="2400" dirty="0" smtClean="0"/>
              <a:t>REST is easy to implement and yields high interoperability, since it only requires standard http support from both the service user and provider. </a:t>
            </a:r>
          </a:p>
          <a:p>
            <a:r>
              <a:rPr lang="en-US" sz="2400" dirty="0" smtClean="0"/>
              <a:t>It doesn’t require SOAP toolkits to implement the code or an application server that supports Web services.</a:t>
            </a:r>
          </a:p>
          <a:p>
            <a:r>
              <a:rPr lang="en-US" sz="2400" dirty="0" smtClean="0"/>
              <a:t>REST has better performance due to its ability to cache the responses (when applicable) and to the absence of the intermediaries, message wrapping, and serialization that are required by Web services.</a:t>
            </a:r>
          </a:p>
          <a:p>
            <a:pPr>
              <a:buNone/>
            </a:pPr>
            <a:endParaRPr lang="en-US" sz="2400" dirty="0"/>
          </a:p>
        </p:txBody>
      </p:sp>
      <p:sp>
        <p:nvSpPr>
          <p:cNvPr id="4" name="Date Placeholder 3"/>
          <p:cNvSpPr>
            <a:spLocks noGrp="1"/>
          </p:cNvSpPr>
          <p:nvPr>
            <p:ph type="dt" sz="half" idx="10"/>
          </p:nvPr>
        </p:nvSpPr>
        <p:spPr/>
        <p:txBody>
          <a:bodyPr/>
          <a:lstStyle/>
          <a:p>
            <a:fld id="{90DAFD4E-1674-48E3-81AB-7F71B6651E44}" type="datetime1">
              <a:rPr lang="en-US" smtClean="0"/>
              <a:pPr/>
              <a:t>7/5/2013</a:t>
            </a:fld>
            <a:endParaRPr lang="en-US"/>
          </a:p>
        </p:txBody>
      </p:sp>
      <p:sp>
        <p:nvSpPr>
          <p:cNvPr id="5" name="Slide Number Placeholder 4"/>
          <p:cNvSpPr>
            <a:spLocks noGrp="1"/>
          </p:cNvSpPr>
          <p:nvPr>
            <p:ph type="sldNum" sz="quarter" idx="12"/>
          </p:nvPr>
        </p:nvSpPr>
        <p:spPr/>
        <p:txBody>
          <a:bodyPr/>
          <a:lstStyle/>
          <a:p>
            <a:fld id="{17AA3276-DD91-4D7E-BF01-6611DBD91B0A}" type="slidenum">
              <a:rPr lang="en-US" smtClean="0"/>
              <a:pPr/>
              <a:t>27</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i="1" dirty="0" smtClean="0">
                <a:solidFill>
                  <a:srgbClr val="C00000"/>
                </a:solidFill>
              </a:rPr>
              <a:t>Continue…</a:t>
            </a:r>
            <a:endParaRPr lang="en-US" sz="3600" b="1" i="1" dirty="0">
              <a:solidFill>
                <a:srgbClr val="C00000"/>
              </a:solidFill>
            </a:endParaRPr>
          </a:p>
        </p:txBody>
      </p:sp>
      <p:sp>
        <p:nvSpPr>
          <p:cNvPr id="3" name="Content Placeholder 2"/>
          <p:cNvSpPr>
            <a:spLocks noGrp="1"/>
          </p:cNvSpPr>
          <p:nvPr>
            <p:ph idx="1"/>
          </p:nvPr>
        </p:nvSpPr>
        <p:spPr/>
        <p:txBody>
          <a:bodyPr>
            <a:normAutofit/>
          </a:bodyPr>
          <a:lstStyle/>
          <a:p>
            <a:r>
              <a:rPr lang="en-US" sz="2400" dirty="0" smtClean="0"/>
              <a:t>The driving goal of SOA is to eliminate these barriers so that applications integrate and run seamlessly.</a:t>
            </a:r>
          </a:p>
          <a:p>
            <a:r>
              <a:rPr lang="en-US" sz="2400" dirty="0" smtClean="0"/>
              <a:t>The simplest way to define a service-oriented architecture is as an architecture built around a collection of services with well-defined interfaces—similar to DCOM (Distributed Component Object Model) or Object Request Brokers (ORBs) based on the CORBA specification. </a:t>
            </a:r>
          </a:p>
          <a:p>
            <a:r>
              <a:rPr lang="en-US" sz="2400" dirty="0" smtClean="0"/>
              <a:t>A system or application is designed and implemented as a set of interactions among these services.</a:t>
            </a:r>
            <a:endParaRPr lang="en-US" sz="2400" dirty="0"/>
          </a:p>
        </p:txBody>
      </p:sp>
      <p:sp>
        <p:nvSpPr>
          <p:cNvPr id="4" name="Date Placeholder 3"/>
          <p:cNvSpPr>
            <a:spLocks noGrp="1"/>
          </p:cNvSpPr>
          <p:nvPr>
            <p:ph type="dt" sz="half" idx="10"/>
          </p:nvPr>
        </p:nvSpPr>
        <p:spPr/>
        <p:txBody>
          <a:bodyPr/>
          <a:lstStyle/>
          <a:p>
            <a:fld id="{63B7E528-39D7-4204-9460-F24569CB3F8C}" type="datetime1">
              <a:rPr lang="en-US" smtClean="0"/>
              <a:pPr/>
              <a:t>7/5/2013</a:t>
            </a:fld>
            <a:endParaRPr lang="en-US"/>
          </a:p>
        </p:txBody>
      </p:sp>
      <p:sp>
        <p:nvSpPr>
          <p:cNvPr id="5" name="Slide Number Placeholder 4"/>
          <p:cNvSpPr>
            <a:spLocks noGrp="1"/>
          </p:cNvSpPr>
          <p:nvPr>
            <p:ph type="sldNum" sz="quarter" idx="12"/>
          </p:nvPr>
        </p:nvSpPr>
        <p:spPr/>
        <p:txBody>
          <a:bodyPr/>
          <a:lstStyle/>
          <a:p>
            <a:fld id="{17AA3276-DD91-4D7E-BF01-6611DBD91B0A}"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i="1" dirty="0" smtClean="0">
                <a:solidFill>
                  <a:srgbClr val="C00000"/>
                </a:solidFill>
              </a:rPr>
              <a:t>Continue…</a:t>
            </a:r>
            <a:endParaRPr lang="en-US" sz="3600" b="1" i="1" dirty="0">
              <a:solidFill>
                <a:srgbClr val="C00000"/>
              </a:solidFill>
            </a:endParaRPr>
          </a:p>
        </p:txBody>
      </p:sp>
      <p:sp>
        <p:nvSpPr>
          <p:cNvPr id="3" name="Content Placeholder 2"/>
          <p:cNvSpPr>
            <a:spLocks noGrp="1"/>
          </p:cNvSpPr>
          <p:nvPr>
            <p:ph idx="1"/>
          </p:nvPr>
        </p:nvSpPr>
        <p:spPr/>
        <p:txBody>
          <a:bodyPr>
            <a:normAutofit/>
          </a:bodyPr>
          <a:lstStyle/>
          <a:p>
            <a:r>
              <a:rPr lang="en-US" sz="2400" dirty="0" smtClean="0"/>
              <a:t>A service is a coarse-grained, discoverable, and self-contained software entity that interacts with applications and other services through a loosely coupled, often asynchronous, message based communication model.</a:t>
            </a:r>
          </a:p>
          <a:p>
            <a:r>
              <a:rPr lang="en-US" sz="2400" dirty="0" smtClean="0"/>
              <a:t>Common communication models are:</a:t>
            </a:r>
          </a:p>
          <a:p>
            <a:r>
              <a:rPr lang="en-US" sz="2400" dirty="0" smtClean="0"/>
              <a:t>Web services using Simple Object Access Protocol (SOAP) and Web Services Description Language (WSDL)</a:t>
            </a:r>
          </a:p>
          <a:p>
            <a:r>
              <a:rPr lang="en-US" sz="2400" dirty="0" smtClean="0"/>
              <a:t>Message Oriented Middleware (MOM) such as IBM </a:t>
            </a:r>
            <a:r>
              <a:rPr lang="en-US" sz="2400" dirty="0" err="1" smtClean="0"/>
              <a:t>Websphere</a:t>
            </a:r>
            <a:r>
              <a:rPr lang="en-US" sz="2400" dirty="0" smtClean="0"/>
              <a:t> MQ</a:t>
            </a:r>
          </a:p>
          <a:p>
            <a:r>
              <a:rPr lang="en-US" sz="2400" dirty="0" smtClean="0"/>
              <a:t>Publish Subscribe System such as Java </a:t>
            </a:r>
            <a:r>
              <a:rPr lang="en-US" sz="2400" dirty="0" err="1" smtClean="0"/>
              <a:t>Messageing</a:t>
            </a:r>
            <a:r>
              <a:rPr lang="en-US" sz="2400" dirty="0" smtClean="0"/>
              <a:t> Service (JMS)</a:t>
            </a:r>
          </a:p>
          <a:p>
            <a:endParaRPr lang="en-US" sz="2400" dirty="0" smtClean="0"/>
          </a:p>
          <a:p>
            <a:pPr>
              <a:buNone/>
            </a:pPr>
            <a:endParaRPr lang="en-US" sz="2400" dirty="0"/>
          </a:p>
        </p:txBody>
      </p:sp>
      <p:sp>
        <p:nvSpPr>
          <p:cNvPr id="4" name="Date Placeholder 3"/>
          <p:cNvSpPr>
            <a:spLocks noGrp="1"/>
          </p:cNvSpPr>
          <p:nvPr>
            <p:ph type="dt" sz="half" idx="10"/>
          </p:nvPr>
        </p:nvSpPr>
        <p:spPr/>
        <p:txBody>
          <a:bodyPr/>
          <a:lstStyle/>
          <a:p>
            <a:fld id="{C89ECE4E-B534-4D17-B1A9-79AD97694FF0}" type="datetime1">
              <a:rPr lang="en-US" smtClean="0"/>
              <a:pPr/>
              <a:t>7/5/2013</a:t>
            </a:fld>
            <a:endParaRPr lang="en-US"/>
          </a:p>
        </p:txBody>
      </p:sp>
      <p:sp>
        <p:nvSpPr>
          <p:cNvPr id="5" name="Slide Number Placeholder 4"/>
          <p:cNvSpPr>
            <a:spLocks noGrp="1"/>
          </p:cNvSpPr>
          <p:nvPr>
            <p:ph type="sldNum" sz="quarter" idx="12"/>
          </p:nvPr>
        </p:nvSpPr>
        <p:spPr/>
        <p:txBody>
          <a:bodyPr/>
          <a:lstStyle/>
          <a:p>
            <a:fld id="{17AA3276-DD91-4D7E-BF01-6611DBD91B0A}"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i="1" dirty="0" smtClean="0">
                <a:solidFill>
                  <a:srgbClr val="C00000"/>
                </a:solidFill>
              </a:rPr>
              <a:t>Continue…</a:t>
            </a:r>
            <a:endParaRPr lang="en-US" sz="3600" b="1" i="1" dirty="0">
              <a:solidFill>
                <a:srgbClr val="C00000"/>
              </a:solidFill>
            </a:endParaRPr>
          </a:p>
        </p:txBody>
      </p:sp>
      <p:sp>
        <p:nvSpPr>
          <p:cNvPr id="3" name="Content Placeholder 2"/>
          <p:cNvSpPr>
            <a:spLocks noGrp="1"/>
          </p:cNvSpPr>
          <p:nvPr>
            <p:ph idx="1"/>
          </p:nvPr>
        </p:nvSpPr>
        <p:spPr/>
        <p:txBody>
          <a:bodyPr>
            <a:normAutofit/>
          </a:bodyPr>
          <a:lstStyle/>
          <a:p>
            <a:r>
              <a:rPr lang="en-US" sz="2400" b="1" dirty="0">
                <a:solidFill>
                  <a:srgbClr val="00B050"/>
                </a:solidFill>
              </a:rPr>
              <a:t>Service-oriented architecture (SOA) </a:t>
            </a:r>
            <a:r>
              <a:rPr lang="en-US" sz="2400" dirty="0"/>
              <a:t>is a very popular architecture paradigm for designing </a:t>
            </a:r>
            <a:r>
              <a:rPr lang="en-US" sz="2400" dirty="0" smtClean="0"/>
              <a:t>and developing </a:t>
            </a:r>
            <a:r>
              <a:rPr lang="en-US" sz="2400" dirty="0"/>
              <a:t>distributed systems. </a:t>
            </a:r>
            <a:endParaRPr lang="en-US" sz="2400" dirty="0" smtClean="0"/>
          </a:p>
          <a:p>
            <a:r>
              <a:rPr lang="en-US" sz="2400" dirty="0" smtClean="0"/>
              <a:t>SOA </a:t>
            </a:r>
            <a:r>
              <a:rPr lang="en-US" sz="2400" dirty="0"/>
              <a:t>solutions have been created to satisfy business goals </a:t>
            </a:r>
            <a:r>
              <a:rPr lang="en-US" sz="2400" dirty="0" smtClean="0"/>
              <a:t>that include </a:t>
            </a:r>
            <a:r>
              <a:rPr lang="en-US" sz="2400" dirty="0"/>
              <a:t>easy and flexible integration with legacy systems, streamlined business processes, </a:t>
            </a:r>
            <a:r>
              <a:rPr lang="en-US" sz="2400" dirty="0" smtClean="0"/>
              <a:t>reduced costs</a:t>
            </a:r>
            <a:r>
              <a:rPr lang="en-US" sz="2400" dirty="0"/>
              <a:t>, innovative service to customers, and agile adaptation and reaction to opportunities </a:t>
            </a:r>
            <a:r>
              <a:rPr lang="en-US" sz="2400" dirty="0" smtClean="0"/>
              <a:t>and competitive </a:t>
            </a:r>
            <a:r>
              <a:rPr lang="en-US" sz="2400" dirty="0"/>
              <a:t>threats.</a:t>
            </a:r>
          </a:p>
        </p:txBody>
      </p:sp>
      <p:sp>
        <p:nvSpPr>
          <p:cNvPr id="4" name="Date Placeholder 3"/>
          <p:cNvSpPr>
            <a:spLocks noGrp="1"/>
          </p:cNvSpPr>
          <p:nvPr>
            <p:ph type="dt" sz="half" idx="10"/>
          </p:nvPr>
        </p:nvSpPr>
        <p:spPr/>
        <p:txBody>
          <a:bodyPr/>
          <a:lstStyle/>
          <a:p>
            <a:fld id="{65D0A686-6FA9-4B63-8A07-33F3258F98A3}" type="datetime1">
              <a:rPr lang="en-US" smtClean="0"/>
              <a:pPr/>
              <a:t>7/5/2013</a:t>
            </a:fld>
            <a:endParaRPr lang="en-US"/>
          </a:p>
        </p:txBody>
      </p:sp>
      <p:sp>
        <p:nvSpPr>
          <p:cNvPr id="5" name="Slide Number Placeholder 4"/>
          <p:cNvSpPr>
            <a:spLocks noGrp="1"/>
          </p:cNvSpPr>
          <p:nvPr>
            <p:ph type="sldNum" sz="quarter" idx="12"/>
          </p:nvPr>
        </p:nvSpPr>
        <p:spPr/>
        <p:txBody>
          <a:bodyPr/>
          <a:lstStyle/>
          <a:p>
            <a:fld id="{17AA3276-DD91-4D7E-BF01-6611DBD91B0A}"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b="1" dirty="0" smtClean="0">
                <a:solidFill>
                  <a:srgbClr val="C00000"/>
                </a:solidFill>
              </a:rPr>
              <a:t>Let’s go back on Software Architecture</a:t>
            </a:r>
            <a:endParaRPr lang="en-US" sz="3600" b="1" dirty="0">
              <a:solidFill>
                <a:srgbClr val="C00000"/>
              </a:solidFill>
            </a:endParaRPr>
          </a:p>
        </p:txBody>
      </p:sp>
      <p:sp>
        <p:nvSpPr>
          <p:cNvPr id="3" name="Content Placeholder 2"/>
          <p:cNvSpPr>
            <a:spLocks noGrp="1"/>
          </p:cNvSpPr>
          <p:nvPr>
            <p:ph idx="1"/>
          </p:nvPr>
        </p:nvSpPr>
        <p:spPr>
          <a:xfrm>
            <a:off x="457200" y="1143000"/>
            <a:ext cx="8229600" cy="4525963"/>
          </a:xfrm>
        </p:spPr>
        <p:txBody>
          <a:bodyPr>
            <a:noAutofit/>
          </a:bodyPr>
          <a:lstStyle/>
          <a:p>
            <a:r>
              <a:rPr lang="en-US" sz="2400" dirty="0"/>
              <a:t>One of the most valuable software engineering principles is to introduce inspection points into </a:t>
            </a:r>
            <a:r>
              <a:rPr lang="en-US" sz="2400" dirty="0" smtClean="0"/>
              <a:t>the software </a:t>
            </a:r>
            <a:r>
              <a:rPr lang="en-US" sz="2400" dirty="0"/>
              <a:t>life cycle. </a:t>
            </a:r>
            <a:endParaRPr lang="en-US" sz="2400" dirty="0" smtClean="0"/>
          </a:p>
          <a:p>
            <a:r>
              <a:rPr lang="en-US" sz="2400" dirty="0" smtClean="0"/>
              <a:t>Software </a:t>
            </a:r>
            <a:r>
              <a:rPr lang="en-US" sz="2400" dirty="0"/>
              <a:t>architecture evaluation is a particularly important inspection point</a:t>
            </a:r>
            <a:r>
              <a:rPr lang="en-US" sz="2400" dirty="0" smtClean="0"/>
              <a:t>, because </a:t>
            </a:r>
            <a:r>
              <a:rPr lang="en-US" sz="2400" dirty="0">
                <a:solidFill>
                  <a:srgbClr val="C00000"/>
                </a:solidFill>
              </a:rPr>
              <a:t>architecture </a:t>
            </a:r>
            <a:r>
              <a:rPr lang="en-US" sz="2400" dirty="0"/>
              <a:t>is the bridge between </a:t>
            </a:r>
            <a:r>
              <a:rPr lang="en-US" sz="2400" dirty="0">
                <a:solidFill>
                  <a:srgbClr val="7030A0"/>
                </a:solidFill>
              </a:rPr>
              <a:t>business goals</a:t>
            </a:r>
            <a:r>
              <a:rPr lang="en-US" sz="2400" dirty="0"/>
              <a:t> and the </a:t>
            </a:r>
            <a:r>
              <a:rPr lang="en-US" sz="2400" dirty="0">
                <a:solidFill>
                  <a:srgbClr val="C00000"/>
                </a:solidFill>
              </a:rPr>
              <a:t>software system</a:t>
            </a:r>
            <a:r>
              <a:rPr lang="en-US" sz="2400" dirty="0"/>
              <a:t>. </a:t>
            </a:r>
            <a:endParaRPr lang="en-US" sz="2400" dirty="0" smtClean="0"/>
          </a:p>
          <a:p>
            <a:r>
              <a:rPr lang="en-US" sz="2400" dirty="0" smtClean="0"/>
              <a:t>Choosing and designing </a:t>
            </a:r>
            <a:r>
              <a:rPr lang="en-US" sz="2400" dirty="0"/>
              <a:t>an architecture that satisfies functional as well as quality attribute requirements (e.g</a:t>
            </a:r>
            <a:r>
              <a:rPr lang="en-US" sz="2400" dirty="0" smtClean="0"/>
              <a:t>., availability</a:t>
            </a:r>
            <a:r>
              <a:rPr lang="en-US" sz="2400" dirty="0"/>
              <a:t>, security, and performance) is vital to the success of the system. </a:t>
            </a:r>
            <a:endParaRPr lang="en-US" sz="2400" dirty="0" smtClean="0"/>
          </a:p>
          <a:p>
            <a:r>
              <a:rPr lang="en-US" sz="2400" dirty="0" smtClean="0"/>
              <a:t>Architectural decisions have </a:t>
            </a:r>
            <a:r>
              <a:rPr lang="en-US" sz="2400" dirty="0"/>
              <a:t>a deep and broad effect on </a:t>
            </a:r>
            <a:r>
              <a:rPr lang="en-US" sz="2400" dirty="0" smtClean="0"/>
              <a:t>downstream </a:t>
            </a:r>
            <a:r>
              <a:rPr lang="en-US" sz="2400" dirty="0"/>
              <a:t>development stages. </a:t>
            </a:r>
            <a:endParaRPr lang="en-US" sz="2400" dirty="0" smtClean="0"/>
          </a:p>
          <a:p>
            <a:r>
              <a:rPr lang="en-US" sz="2400" dirty="0" smtClean="0"/>
              <a:t>Early </a:t>
            </a:r>
            <a:r>
              <a:rPr lang="en-US" sz="2400" dirty="0"/>
              <a:t>evaluation of </a:t>
            </a:r>
            <a:r>
              <a:rPr lang="en-US" sz="2400" dirty="0" smtClean="0"/>
              <a:t>the requirements </a:t>
            </a:r>
            <a:r>
              <a:rPr lang="en-US" sz="2400" dirty="0"/>
              <a:t>and the architecture saves time and money, because fixing defects once the code </a:t>
            </a:r>
            <a:r>
              <a:rPr lang="en-US" sz="2400" dirty="0" smtClean="0"/>
              <a:t>is fielded </a:t>
            </a:r>
            <a:r>
              <a:rPr lang="en-US" sz="2400" dirty="0"/>
              <a:t>is at least three times more costly</a:t>
            </a:r>
          </a:p>
        </p:txBody>
      </p:sp>
      <p:sp>
        <p:nvSpPr>
          <p:cNvPr id="4" name="Date Placeholder 3"/>
          <p:cNvSpPr>
            <a:spLocks noGrp="1"/>
          </p:cNvSpPr>
          <p:nvPr>
            <p:ph type="dt" sz="half" idx="10"/>
          </p:nvPr>
        </p:nvSpPr>
        <p:spPr/>
        <p:txBody>
          <a:bodyPr/>
          <a:lstStyle/>
          <a:p>
            <a:fld id="{9CBA6034-FC92-4BC2-8B93-4FABDD1D9C35}" type="datetime1">
              <a:rPr lang="en-US" smtClean="0"/>
              <a:pPr/>
              <a:t>7/5/2013</a:t>
            </a:fld>
            <a:endParaRPr lang="en-US"/>
          </a:p>
        </p:txBody>
      </p:sp>
      <p:sp>
        <p:nvSpPr>
          <p:cNvPr id="5" name="Slide Number Placeholder 4"/>
          <p:cNvSpPr>
            <a:spLocks noGrp="1"/>
          </p:cNvSpPr>
          <p:nvPr>
            <p:ph type="sldNum" sz="quarter" idx="12"/>
          </p:nvPr>
        </p:nvSpPr>
        <p:spPr/>
        <p:txBody>
          <a:bodyPr/>
          <a:lstStyle/>
          <a:p>
            <a:fld id="{17AA3276-DD91-4D7E-BF01-6611DBD91B0A}"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i="1" dirty="0" smtClean="0">
                <a:solidFill>
                  <a:srgbClr val="C00000"/>
                </a:solidFill>
              </a:rPr>
              <a:t>SOA: Introduction</a:t>
            </a:r>
            <a:endParaRPr lang="en-US" sz="3600" b="1" i="1" dirty="0">
              <a:solidFill>
                <a:srgbClr val="C00000"/>
              </a:solidFill>
            </a:endParaRPr>
          </a:p>
        </p:txBody>
      </p:sp>
      <p:sp>
        <p:nvSpPr>
          <p:cNvPr id="3" name="Content Placeholder 2"/>
          <p:cNvSpPr>
            <a:spLocks noGrp="1"/>
          </p:cNvSpPr>
          <p:nvPr>
            <p:ph idx="1"/>
          </p:nvPr>
        </p:nvSpPr>
        <p:spPr/>
        <p:txBody>
          <a:bodyPr>
            <a:normAutofit lnSpcReduction="10000"/>
          </a:bodyPr>
          <a:lstStyle/>
          <a:p>
            <a:r>
              <a:rPr lang="en-US" sz="2400" dirty="0"/>
              <a:t>In SOA </a:t>
            </a:r>
            <a:r>
              <a:rPr lang="en-US" sz="2400" dirty="0" smtClean="0"/>
              <a:t>, </a:t>
            </a:r>
            <a:r>
              <a:rPr lang="en-US" sz="2400" dirty="0"/>
              <a:t>there are </a:t>
            </a:r>
            <a:r>
              <a:rPr lang="en-US" sz="2400" b="1" i="1" u="sng" dirty="0">
                <a:solidFill>
                  <a:srgbClr val="7030A0"/>
                </a:solidFill>
              </a:rPr>
              <a:t>service providers</a:t>
            </a:r>
            <a:r>
              <a:rPr lang="en-US" sz="2400" i="1" dirty="0"/>
              <a:t>—elements offering services to be used by others</a:t>
            </a:r>
            <a:r>
              <a:rPr lang="en-US" sz="2400" i="1" dirty="0" smtClean="0"/>
              <a:t>— </a:t>
            </a:r>
            <a:r>
              <a:rPr lang="en-US" sz="2400" dirty="0" smtClean="0"/>
              <a:t>and </a:t>
            </a:r>
            <a:r>
              <a:rPr lang="en-US" sz="2400" b="1" i="1" dirty="0">
                <a:solidFill>
                  <a:srgbClr val="00B0F0"/>
                </a:solidFill>
              </a:rPr>
              <a:t>service users</a:t>
            </a:r>
            <a:r>
              <a:rPr lang="en-US" sz="2400" i="1" dirty="0"/>
              <a:t>—elements that invoke services provided by others. </a:t>
            </a:r>
            <a:endParaRPr lang="en-US" sz="2400" i="1" dirty="0" smtClean="0"/>
          </a:p>
          <a:p>
            <a:r>
              <a:rPr lang="en-US" sz="2400" i="1" dirty="0" smtClean="0"/>
              <a:t>These </a:t>
            </a:r>
            <a:r>
              <a:rPr lang="en-US" sz="2400" i="1" dirty="0"/>
              <a:t>categories are not </a:t>
            </a:r>
            <a:r>
              <a:rPr lang="en-US" sz="2400" i="1" dirty="0" smtClean="0"/>
              <a:t>mutually </a:t>
            </a:r>
            <a:r>
              <a:rPr lang="en-US" sz="2400" dirty="0" smtClean="0"/>
              <a:t>exclusive.</a:t>
            </a:r>
          </a:p>
          <a:p>
            <a:r>
              <a:rPr lang="en-US" sz="2400" dirty="0" smtClean="0"/>
              <a:t> </a:t>
            </a:r>
            <a:r>
              <a:rPr lang="en-US" sz="2400" dirty="0"/>
              <a:t>A service provider may use other services, and a service user may provide a </a:t>
            </a:r>
            <a:r>
              <a:rPr lang="en-US" sz="2400" dirty="0" smtClean="0"/>
              <a:t>service interface.</a:t>
            </a:r>
          </a:p>
          <a:p>
            <a:r>
              <a:rPr lang="en-US" sz="2400" dirty="0" smtClean="0"/>
              <a:t>In contrast to conventional software architectures primarily delineating the organization of a system in its (sub)systems and their interrelationships, the SOA captures a logical way of designing a software system to provide services to either end-user applications or other services distributed in a network through published and discoverable interfaces.</a:t>
            </a:r>
            <a:endParaRPr lang="en-US" sz="2400" dirty="0"/>
          </a:p>
        </p:txBody>
      </p:sp>
      <p:sp>
        <p:nvSpPr>
          <p:cNvPr id="4" name="Date Placeholder 3"/>
          <p:cNvSpPr>
            <a:spLocks noGrp="1"/>
          </p:cNvSpPr>
          <p:nvPr>
            <p:ph type="dt" sz="half" idx="10"/>
          </p:nvPr>
        </p:nvSpPr>
        <p:spPr/>
        <p:txBody>
          <a:bodyPr/>
          <a:lstStyle/>
          <a:p>
            <a:fld id="{55141978-2F06-4598-B28C-8FCFE2C3C754}" type="datetime1">
              <a:rPr lang="en-US" smtClean="0"/>
              <a:pPr/>
              <a:t>7/5/2013</a:t>
            </a:fld>
            <a:endParaRPr lang="en-US"/>
          </a:p>
        </p:txBody>
      </p:sp>
      <p:sp>
        <p:nvSpPr>
          <p:cNvPr id="5" name="Slide Number Placeholder 4"/>
          <p:cNvSpPr>
            <a:spLocks noGrp="1"/>
          </p:cNvSpPr>
          <p:nvPr>
            <p:ph type="sldNum" sz="quarter" idx="12"/>
          </p:nvPr>
        </p:nvSpPr>
        <p:spPr/>
        <p:txBody>
          <a:bodyPr/>
          <a:lstStyle/>
          <a:p>
            <a:fld id="{17AA3276-DD91-4D7E-BF01-6611DBD91B0A}"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C00000"/>
                </a:solidFill>
              </a:rPr>
              <a:t>Continue…</a:t>
            </a:r>
            <a:endParaRPr lang="en-US" sz="3600" b="1" dirty="0">
              <a:solidFill>
                <a:srgbClr val="C00000"/>
              </a:solidFill>
            </a:endParaRPr>
          </a:p>
        </p:txBody>
      </p:sp>
      <p:sp>
        <p:nvSpPr>
          <p:cNvPr id="3" name="Content Placeholder 2"/>
          <p:cNvSpPr>
            <a:spLocks noGrp="1"/>
          </p:cNvSpPr>
          <p:nvPr>
            <p:ph idx="1"/>
          </p:nvPr>
        </p:nvSpPr>
        <p:spPr/>
        <p:txBody>
          <a:bodyPr>
            <a:noAutofit/>
          </a:bodyPr>
          <a:lstStyle/>
          <a:p>
            <a:r>
              <a:rPr lang="en-US" sz="2400" dirty="0"/>
              <a:t>There are many definitions of SOA but none are universally accepted. What is central to all, however</a:t>
            </a:r>
            <a:r>
              <a:rPr lang="en-US" sz="2400" dirty="0" smtClean="0"/>
              <a:t>, is </a:t>
            </a:r>
            <a:r>
              <a:rPr lang="en-US" sz="2400" dirty="0"/>
              <a:t>the notion of </a:t>
            </a:r>
            <a:r>
              <a:rPr lang="en-US" sz="2400" i="1" dirty="0"/>
              <a:t>service. </a:t>
            </a:r>
            <a:endParaRPr lang="en-US" sz="2400" i="1" dirty="0" smtClean="0"/>
          </a:p>
          <a:p>
            <a:r>
              <a:rPr lang="en-US" sz="2400" b="1" i="1" dirty="0" smtClean="0">
                <a:solidFill>
                  <a:srgbClr val="00B0F0"/>
                </a:solidFill>
              </a:rPr>
              <a:t>For </a:t>
            </a:r>
            <a:r>
              <a:rPr lang="en-US" sz="2400" b="1" i="1" dirty="0">
                <a:solidFill>
                  <a:srgbClr val="00B0F0"/>
                </a:solidFill>
              </a:rPr>
              <a:t>an SOA, a service</a:t>
            </a:r>
          </a:p>
          <a:p>
            <a:pPr>
              <a:buNone/>
            </a:pPr>
            <a:r>
              <a:rPr lang="en-US" sz="2400" dirty="0" smtClean="0"/>
              <a:t>	• </a:t>
            </a:r>
            <a:r>
              <a:rPr lang="en-US" sz="2400" u="sng" dirty="0">
                <a:solidFill>
                  <a:srgbClr val="C00000"/>
                </a:solidFill>
              </a:rPr>
              <a:t>is self-contained</a:t>
            </a:r>
            <a:r>
              <a:rPr lang="en-US" sz="2400" dirty="0"/>
              <a:t>. The service is highly modular and can be independently deployed.</a:t>
            </a:r>
          </a:p>
          <a:p>
            <a:pPr>
              <a:buNone/>
            </a:pPr>
            <a:r>
              <a:rPr lang="en-US" sz="2400" dirty="0" smtClean="0"/>
              <a:t>	• </a:t>
            </a:r>
            <a:r>
              <a:rPr lang="en-US" sz="2400" u="sng" dirty="0">
                <a:solidFill>
                  <a:srgbClr val="7030A0"/>
                </a:solidFill>
              </a:rPr>
              <a:t>is a distributed </a:t>
            </a:r>
            <a:r>
              <a:rPr lang="en-US" sz="2400" u="sng" dirty="0" smtClean="0">
                <a:solidFill>
                  <a:srgbClr val="7030A0"/>
                </a:solidFill>
              </a:rPr>
              <a:t>component</a:t>
            </a:r>
            <a:r>
              <a:rPr lang="en-US" sz="2400" dirty="0" smtClean="0"/>
              <a:t>. The </a:t>
            </a:r>
            <a:r>
              <a:rPr lang="en-US" sz="2400" dirty="0"/>
              <a:t>service is available over the network and accessible </a:t>
            </a:r>
            <a:r>
              <a:rPr lang="en-US" sz="2400" dirty="0" smtClean="0"/>
              <a:t>through a </a:t>
            </a:r>
            <a:r>
              <a:rPr lang="en-US" sz="2400" dirty="0"/>
              <a:t>name or locator other than the absolute network address</a:t>
            </a:r>
            <a:r>
              <a:rPr lang="en-US" sz="2400" dirty="0" smtClean="0"/>
              <a:t>.</a:t>
            </a:r>
            <a:endParaRPr lang="en-US" sz="2400" dirty="0"/>
          </a:p>
        </p:txBody>
      </p:sp>
      <p:sp>
        <p:nvSpPr>
          <p:cNvPr id="4" name="Date Placeholder 3"/>
          <p:cNvSpPr>
            <a:spLocks noGrp="1"/>
          </p:cNvSpPr>
          <p:nvPr>
            <p:ph type="dt" sz="half" idx="10"/>
          </p:nvPr>
        </p:nvSpPr>
        <p:spPr/>
        <p:txBody>
          <a:bodyPr/>
          <a:lstStyle/>
          <a:p>
            <a:fld id="{87C1E1A9-0E8B-4205-BF7A-A983586069EF}" type="datetime1">
              <a:rPr lang="en-US" smtClean="0"/>
              <a:pPr/>
              <a:t>7/5/2013</a:t>
            </a:fld>
            <a:endParaRPr lang="en-US"/>
          </a:p>
        </p:txBody>
      </p:sp>
      <p:sp>
        <p:nvSpPr>
          <p:cNvPr id="5" name="Slide Number Placeholder 4"/>
          <p:cNvSpPr>
            <a:spLocks noGrp="1"/>
          </p:cNvSpPr>
          <p:nvPr>
            <p:ph type="sldNum" sz="quarter" idx="12"/>
          </p:nvPr>
        </p:nvSpPr>
        <p:spPr/>
        <p:txBody>
          <a:bodyPr/>
          <a:lstStyle/>
          <a:p>
            <a:fld id="{17AA3276-DD91-4D7E-BF01-6611DBD91B0A}"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i="1" dirty="0" smtClean="0">
                <a:solidFill>
                  <a:srgbClr val="C00000"/>
                </a:solidFill>
              </a:rPr>
              <a:t>Continue…</a:t>
            </a:r>
            <a:endParaRPr lang="en-US" sz="3600" b="1" i="1" dirty="0">
              <a:solidFill>
                <a:srgbClr val="C00000"/>
              </a:solidFill>
            </a:endParaRPr>
          </a:p>
        </p:txBody>
      </p:sp>
      <p:sp>
        <p:nvSpPr>
          <p:cNvPr id="3" name="Content Placeholder 2"/>
          <p:cNvSpPr>
            <a:spLocks noGrp="1"/>
          </p:cNvSpPr>
          <p:nvPr>
            <p:ph idx="1"/>
          </p:nvPr>
        </p:nvSpPr>
        <p:spPr/>
        <p:txBody>
          <a:bodyPr>
            <a:normAutofit/>
          </a:bodyPr>
          <a:lstStyle/>
          <a:p>
            <a:pPr>
              <a:buNone/>
            </a:pPr>
            <a:r>
              <a:rPr lang="en-US" dirty="0" smtClean="0"/>
              <a:t>	</a:t>
            </a:r>
            <a:r>
              <a:rPr lang="en-US" sz="2400" dirty="0" smtClean="0">
                <a:solidFill>
                  <a:srgbClr val="7030A0"/>
                </a:solidFill>
              </a:rPr>
              <a:t>• </a:t>
            </a:r>
            <a:r>
              <a:rPr lang="en-US" sz="2400" u="sng" dirty="0" smtClean="0">
                <a:solidFill>
                  <a:srgbClr val="7030A0"/>
                </a:solidFill>
              </a:rPr>
              <a:t>has a published interface</a:t>
            </a:r>
            <a:r>
              <a:rPr lang="en-US" sz="2400" dirty="0" smtClean="0"/>
              <a:t>. Users of the service only need to see the interface and can be oblivious to implementation details.</a:t>
            </a:r>
          </a:p>
          <a:p>
            <a:pPr>
              <a:buNone/>
            </a:pPr>
            <a:r>
              <a:rPr lang="en-US" sz="2400" dirty="0" smtClean="0"/>
              <a:t>	• </a:t>
            </a:r>
            <a:r>
              <a:rPr lang="en-US" sz="2400" u="sng" dirty="0" smtClean="0">
                <a:solidFill>
                  <a:srgbClr val="0070C0"/>
                </a:solidFill>
              </a:rPr>
              <a:t>stresses interoperability</a:t>
            </a:r>
            <a:r>
              <a:rPr lang="en-US" sz="2400" dirty="0" smtClean="0"/>
              <a:t>. Service users and providers can use different implementation languages and platforms.</a:t>
            </a:r>
          </a:p>
          <a:p>
            <a:pPr>
              <a:buNone/>
            </a:pPr>
            <a:r>
              <a:rPr lang="en-US" sz="2400" dirty="0" smtClean="0"/>
              <a:t>	• </a:t>
            </a:r>
            <a:r>
              <a:rPr lang="en-US" sz="2400" u="sng" dirty="0" smtClean="0">
                <a:solidFill>
                  <a:srgbClr val="C00000"/>
                </a:solidFill>
              </a:rPr>
              <a:t>is discoverable</a:t>
            </a:r>
            <a:r>
              <a:rPr lang="en-US" sz="2400" dirty="0" smtClean="0"/>
              <a:t>. A special directory service allows the service to be registered, so users can look it up.</a:t>
            </a:r>
          </a:p>
          <a:p>
            <a:pPr>
              <a:buNone/>
            </a:pPr>
            <a:r>
              <a:rPr lang="en-US" sz="2400" dirty="0" smtClean="0"/>
              <a:t>	</a:t>
            </a:r>
            <a:r>
              <a:rPr lang="en-US" sz="2400" u="sng" dirty="0" smtClean="0">
                <a:solidFill>
                  <a:srgbClr val="7030A0"/>
                </a:solidFill>
              </a:rPr>
              <a:t>• is dynamically bound</a:t>
            </a:r>
            <a:r>
              <a:rPr lang="en-US" sz="2400" dirty="0" smtClean="0"/>
              <a:t>. A service user does not need to have the service implementation available at build time; the service is located and bound at runtime.</a:t>
            </a:r>
          </a:p>
          <a:p>
            <a:endParaRPr lang="en-US" dirty="0"/>
          </a:p>
        </p:txBody>
      </p:sp>
      <p:sp>
        <p:nvSpPr>
          <p:cNvPr id="4" name="Date Placeholder 3"/>
          <p:cNvSpPr>
            <a:spLocks noGrp="1"/>
          </p:cNvSpPr>
          <p:nvPr>
            <p:ph type="dt" sz="half" idx="10"/>
          </p:nvPr>
        </p:nvSpPr>
        <p:spPr/>
        <p:txBody>
          <a:bodyPr/>
          <a:lstStyle/>
          <a:p>
            <a:fld id="{9A9DD761-991C-40D4-BC35-B82EE6279022}" type="datetime1">
              <a:rPr lang="en-US" smtClean="0"/>
              <a:pPr/>
              <a:t>7/5/2013</a:t>
            </a:fld>
            <a:endParaRPr lang="en-US"/>
          </a:p>
        </p:txBody>
      </p:sp>
      <p:sp>
        <p:nvSpPr>
          <p:cNvPr id="5" name="Slide Number Placeholder 4"/>
          <p:cNvSpPr>
            <a:spLocks noGrp="1"/>
          </p:cNvSpPr>
          <p:nvPr>
            <p:ph type="sldNum" sz="quarter" idx="12"/>
          </p:nvPr>
        </p:nvSpPr>
        <p:spPr/>
        <p:txBody>
          <a:bodyPr/>
          <a:lstStyle/>
          <a:p>
            <a:fld id="{17AA3276-DD91-4D7E-BF01-6611DBD91B0A}"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TotalTime>
  <Words>1767</Words>
  <Application>Microsoft Office PowerPoint</Application>
  <PresentationFormat>On-screen Show (4:3)</PresentationFormat>
  <Paragraphs>169</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Service Oriented Architecture</vt:lpstr>
      <vt:lpstr>Introduction</vt:lpstr>
      <vt:lpstr>Continue…</vt:lpstr>
      <vt:lpstr>Continue…</vt:lpstr>
      <vt:lpstr>Continue…</vt:lpstr>
      <vt:lpstr>Let’s go back on Software Architecture</vt:lpstr>
      <vt:lpstr>SOA: Introduction</vt:lpstr>
      <vt:lpstr>Continue…</vt:lpstr>
      <vt:lpstr>Continue…</vt:lpstr>
      <vt:lpstr>Now Again on SOA</vt:lpstr>
      <vt:lpstr>Some of the constraints that apply to the SOA architectural style</vt:lpstr>
      <vt:lpstr>SOA and Web Services</vt:lpstr>
      <vt:lpstr>SOA and SOA Technologies</vt:lpstr>
      <vt:lpstr>SOA : Architectural Approach</vt:lpstr>
      <vt:lpstr>SOA Communication Approach</vt:lpstr>
      <vt:lpstr>SOAP-Based Web Services</vt:lpstr>
      <vt:lpstr>RPC-Encoded SOAP</vt:lpstr>
      <vt:lpstr>RPC Encoded Interaction</vt:lpstr>
      <vt:lpstr>Document-Literal SOAP</vt:lpstr>
      <vt:lpstr>Document Literal Interaction</vt:lpstr>
      <vt:lpstr>Slide 21</vt:lpstr>
      <vt:lpstr>REST(Representational State Transfer)</vt:lpstr>
      <vt:lpstr>Continue…</vt:lpstr>
      <vt:lpstr>Continue…</vt:lpstr>
      <vt:lpstr>Continue…</vt:lpstr>
      <vt:lpstr>REST Vs SOAP</vt:lpstr>
      <vt:lpstr>Continue…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Oriented Architecture</dc:title>
  <dc:creator>HP</dc:creator>
  <cp:lastModifiedBy>HP</cp:lastModifiedBy>
  <cp:revision>93</cp:revision>
  <dcterms:created xsi:type="dcterms:W3CDTF">2013-06-03T03:27:26Z</dcterms:created>
  <dcterms:modified xsi:type="dcterms:W3CDTF">2013-07-05T05:26:43Z</dcterms:modified>
</cp:coreProperties>
</file>