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ark-gradient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buChar char="●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buChar char="○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buChar char="■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buChar char="●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buChar char="○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buChar char="■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buChar char="●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buChar char="○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Direct Manipulation and Virtual Environments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1"/>
            <a:ext cx="7890300" cy="193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Sanjog Sigdel (57)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Computer Science, KU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12 July, 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Examples(Contd…)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Airline reservation systems / QFX TICKET RESERVATION SYSTEM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Draggable Screens, Touch Screens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docks-awn-new-style.jp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00" y="2292201"/>
            <a:ext cx="6477000" cy="22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 Manipulation Discussions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591350" y="1188975"/>
            <a:ext cx="8229600" cy="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SO WHAT IS THE FUTURE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2" name="Shape 112"/>
          <p:cNvSpPr txBox="1"/>
          <p:nvPr/>
        </p:nvSpPr>
        <p:spPr>
          <a:xfrm>
            <a:off x="637175" y="2054100"/>
            <a:ext cx="8127000" cy="233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600"/>
              </a:spcBef>
              <a:buClr>
                <a:srgbClr val="FFFFFF"/>
              </a:buClr>
              <a:buSzPct val="100000"/>
              <a:buChar char="-"/>
            </a:pPr>
            <a:r>
              <a:rPr lang="en" sz="2200">
                <a:solidFill>
                  <a:srgbClr val="FFFFFF"/>
                </a:solidFill>
              </a:rPr>
              <a:t>Virtual reality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600"/>
              </a:spcBef>
              <a:buClr>
                <a:srgbClr val="FFFFFF"/>
              </a:buClr>
              <a:buSzPct val="100000"/>
              <a:buChar char="-"/>
            </a:pPr>
            <a:r>
              <a:rPr lang="en" sz="2200">
                <a:solidFill>
                  <a:srgbClr val="FFFFFF"/>
                </a:solidFill>
              </a:rPr>
              <a:t>Ubiquitous computing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600"/>
              </a:spcBef>
              <a:buClr>
                <a:srgbClr val="FFFFFF"/>
              </a:buClr>
              <a:buSzPct val="100000"/>
              <a:buChar char="-"/>
            </a:pPr>
            <a:r>
              <a:rPr lang="en" sz="2200">
                <a:solidFill>
                  <a:srgbClr val="FFFFFF"/>
                </a:solidFill>
              </a:rPr>
              <a:t>Augmented reality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 Manipulation Discussions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Principle of Virtuality “A Representation of reality which can be manipulated” (TED NELSON, 1980)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“feeling of involvement directly with a world of objects rather than of communicating with an intermediary” (Hutchins,  1986)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PROBLEMS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Screen Size is too small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Difficulty in pointing the icons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Problem in reading the contents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Can the right metaphor be found?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Results in slow performance of system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Hard to implement dynamic contents on web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3D INTERFACES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063375"/>
            <a:ext cx="8229600" cy="245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with 3D Interfaces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Disorienting navigation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Complex user actions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n" sz="1400"/>
              <a:t>Slow performance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Confusion /  Disorientation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If users are presented with too many options or a distracting and complex design which requires complex user actions it causes: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confusion  on what to next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problem in efficiency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n" sz="1400"/>
              <a:t>it can lead to other emotional states, such as frustration.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3D Interfaces( Contd…)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3D interfaces that succeed: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● Medical imagery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● Architectural drawing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● Scientific simulations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Discussions on 3D Interfaces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Can Perform Slow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3D Highlights to 2D interface can be a distraction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3D games are very successful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TELEOPERATION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00150"/>
            <a:ext cx="8229600" cy="385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buSzPct val="100000"/>
              <a:buChar char="-"/>
            </a:pPr>
            <a:r>
              <a:rPr lang="en" sz="1400"/>
              <a:t>The electronic remote control of machines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buSzPct val="100000"/>
              <a:buChar char="-"/>
            </a:pPr>
            <a:r>
              <a:rPr lang="en" sz="1400"/>
              <a:t>Teleoperation uses: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 sz="1400"/>
              <a:t>● Manufacturing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 sz="1400"/>
              <a:t>● Surgery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 sz="1400"/>
              <a:t>● Flying airplanes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 sz="1400"/>
              <a:t>● Steering vehicles</a:t>
            </a:r>
          </a:p>
          <a:p>
            <a:pPr indent="-317500" lvl="0" marL="457200" rtl="0" algn="just">
              <a:spcBef>
                <a:spcPts val="0"/>
              </a:spcBef>
              <a:buSzPct val="100000"/>
              <a:buChar char="-"/>
            </a:pPr>
            <a:r>
              <a:rPr lang="en" sz="1400"/>
              <a:t>Examples: Manufacturing of microprocessors, working mechanism of robots on car manufacturing company, Robotic surgery(robots doing brain surgery), Telepathology(Pathologist looks at tissue under remote microscope), Virtual colonoscopy (CT scan, 3D model generation), </a:t>
            </a:r>
          </a:p>
          <a:p>
            <a:pPr indent="-317500" lvl="0" marL="457200" rtl="0" algn="just">
              <a:spcBef>
                <a:spcPts val="0"/>
              </a:spcBef>
              <a:buSzPct val="77777"/>
              <a:buChar char="-"/>
            </a:pPr>
            <a:r>
              <a:rPr lang="en" sz="1800"/>
              <a:t>supervisory control</a:t>
            </a:r>
            <a:r>
              <a:rPr lang="en" sz="1400"/>
              <a:t>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 sz="1400"/>
              <a:t>● Human issues instructions, computer carries it out without interference </a:t>
            </a:r>
          </a:p>
          <a:p>
            <a:pPr indent="0" lvl="0" marL="914400" algn="just">
              <a:spcBef>
                <a:spcPts val="0"/>
              </a:spcBef>
              <a:buNone/>
            </a:pPr>
            <a:r>
              <a:rPr lang="en" sz="1400"/>
              <a:t>e.g. Mars landers, telemedicine(transportation of medicine through air drones), launching a missile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Teleoperation(Contd…)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arm1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3903324" cy="3725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m2.png"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500" y="1200150"/>
            <a:ext cx="40733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Teleoperation(Contd…)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Potential teleoperation problems: 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Slow responses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Transmission delay, operation delay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Incomplete feedback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Unanticipated interferences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Increased likelihood of breakdowns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n" sz="1400"/>
              <a:t>More complex error recovery procedures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&amp; Augmented Reality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Virtual reality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simulation of physical presence in real world or virtual environments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Augmented Reality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Augmenting a direct or indirect view of a real world environment with computationally generated information – sound, video, text, etc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CONTENTS: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Fundamental Principles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Direct Manipulation Examples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Discussion on Direct Manipulation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3D Interfaces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Teleoperation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Virtual and Augmented Realit</a:t>
            </a:r>
          </a:p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&amp; Augmented Reality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nyatapola.jp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6449225" cy="36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SS_baseline_ZugMug_A03.jpg"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380" y="1252512"/>
            <a:ext cx="4414121" cy="36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6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augmented-reality-paris.jp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74" y="353925"/>
            <a:ext cx="3585600" cy="2720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xth-sense-technology.jpg"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850" y="353912"/>
            <a:ext cx="38100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xthsense09.jpg"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8900" y="2550972"/>
            <a:ext cx="3456650" cy="25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02700" y="205975"/>
            <a:ext cx="8727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&amp; Augmented Reality(COntd…)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Hydraulic jacks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Choreographed sounds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Simulated cockpits, control panels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Flight Simulator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Seems expensive but are actually cheaper than reality.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“telepresence” combination of teleoperation using virtual and augmented reality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35125" y="205975"/>
            <a:ext cx="8772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&amp; Augmented Reality(COntd…)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Concerns with Virtual Reality: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Visual display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Head-position sensing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Hand-position sensing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Hand-held manipulatives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Force feedback and haptics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Sound input and output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Other sensations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Collaborative and competitive virtual environment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8229600" cy="18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Designing the User Interface: Strategies for Effective Human-Computer Interaction / 5th edition, by Ben Schneiderman &amp; Catherine Plaisant (2010)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Nelson, Ted, Interacive systems and design of virtuality, Creative Computing, 6, 11, (November 1980)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1" name="Shape 211"/>
          <p:cNvSpPr txBox="1"/>
          <p:nvPr/>
        </p:nvSpPr>
        <p:spPr>
          <a:xfrm>
            <a:off x="686925" y="2646325"/>
            <a:ext cx="2488799" cy="61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THANK YOU</a:t>
            </a:r>
          </a:p>
        </p:txBody>
      </p:sp>
      <p:pic>
        <p:nvPicPr>
          <p:cNvPr descr="iWatch2_3032223c.jp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175" y="2437987"/>
            <a:ext cx="3248899" cy="20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6587725" y="3918850"/>
            <a:ext cx="2297099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TIME’S UP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Fundamental Principles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one sees an advantage for discovery that is greatest when they express the exact nature of a thing briefly and, as it were, picture it; then, indeed, the labor of thought is wonderfully diminished.  -Leibniz, May 1968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AutoNum type="arabicPeriod"/>
            </a:pPr>
            <a:r>
              <a:rPr lang="en" sz="2000">
                <a:solidFill>
                  <a:srgbClr val="F3F3F3"/>
                </a:solidFill>
              </a:rPr>
              <a:t>Continuous visibility of objects and actions of interest, with meaningful visual metaphor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AutoNum type="arabicPeriod"/>
            </a:pPr>
            <a:r>
              <a:rPr lang="en" sz="2000">
                <a:solidFill>
                  <a:srgbClr val="F3F3F3"/>
                </a:solidFill>
              </a:rPr>
              <a:t>Pointing or other physical actions on objects of interest, instead of typed commands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F3F3F3"/>
              </a:solidFill>
            </a:endParaRPr>
          </a:p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Attributes of Direct Manipulation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9299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Novices can learn quickly, possibly by demonstration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Experts can work with high performance, define new features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High retention in intermediate users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Error messages rarely needed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Users get immediate feedback, can change undesirable actions or directions quickly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Users experience less anxiety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Users feel in control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A feeling that the system is somehow “natural”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Examples: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drag example.jp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1769775" cy="3725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braoffice calc.png"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950" y="1200150"/>
            <a:ext cx="2497199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Examples(Contd…)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59725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KU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775" y="1200150"/>
            <a:ext cx="4781550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Examples(Contd…)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063375"/>
            <a:ext cx="8229600" cy="408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800">
                <a:solidFill>
                  <a:srgbClr val="FFFFFF"/>
                </a:solidFill>
              </a:rPr>
              <a:t>Driving a car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400">
                <a:solidFill>
                  <a:srgbClr val="FFFFFF"/>
                </a:solidFill>
              </a:rPr>
              <a:t>Steering wheel, pedals, windshield  can be thought of as direct manipulation interface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400">
                <a:solidFill>
                  <a:srgbClr val="FFFFFF"/>
                </a:solidFill>
              </a:rPr>
              <a:t>Imagine how hard it would be to drive if done by typing in commands?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Spatial Data Management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400">
                <a:solidFill>
                  <a:srgbClr val="FFFFFF"/>
                </a:solidFill>
              </a:rPr>
              <a:t>First system based off idea by Nicholas Negroponte at MIT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400">
                <a:solidFill>
                  <a:srgbClr val="FFFFFF"/>
                </a:solidFill>
              </a:rPr>
              <a:t>Users could zoom in on colour-display of the world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ArcGIS by ESRI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400">
                <a:solidFill>
                  <a:srgbClr val="FFFFFF"/>
                </a:solidFill>
              </a:rPr>
              <a:t>Popular geographic-information system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400">
                <a:solidFill>
                  <a:srgbClr val="FFFFFF"/>
                </a:solidFill>
              </a:rPr>
              <a:t>Map-related information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Examples(Contd…)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CS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4583801" cy="372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2.jpe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705" y="1698399"/>
            <a:ext cx="4379094" cy="272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Examples(Contd…)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800">
                <a:solidFill>
                  <a:srgbClr val="FFFFFF"/>
                </a:solidFill>
              </a:rPr>
              <a:t>Video games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Probably the most commercially successful application of direct manipulation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Watching someone play is sufficient training!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Now on consoles, mobile platforms, smartphones, tablets, PC, 3D graphics, multiplayer online play,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800">
                <a:solidFill>
                  <a:srgbClr val="FFFFFF"/>
                </a:solidFill>
              </a:rPr>
              <a:t>Computer-aided design (CAD)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Mechanical Engineering, automobiles, aircraft, electronic circuitry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e.g. On screen circuit schematic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