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8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jp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8.png"/><Relationship Id="rId3" Type="http://schemas.openxmlformats.org/officeDocument/2006/relationships/image" Target="../media/image02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jpg"/><Relationship Id="rId3" Type="http://schemas.openxmlformats.org/officeDocument/2006/relationships/image" Target="../media/image06.jp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Relationship Id="rId3" Type="http://schemas.openxmlformats.org/officeDocument/2006/relationships/image" Target="../media/image10.jpg"/><Relationship Id="rId5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5.png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jpg"/><Relationship Id="rId3" Type="http://schemas.openxmlformats.org/officeDocument/2006/relationships/image" Target="../media/image03.jp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i="1" lang="en"/>
              <a:t>Direct Manipulation and Virtual Environments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1"/>
            <a:ext cx="7890300" cy="1938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Sanjog Sigdel (57)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Computer Science, KU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rPr lang="en" sz="1400"/>
              <a:t>12 July, 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Examples(Contd…)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/>
              <a:t>Airline reservation systems / QFX TICKET RESERVATION SYSTEM</a:t>
            </a:r>
          </a:p>
          <a:p>
            <a:pPr indent="-3429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/>
              <a:t>Draggable Screens, Touch Screens</a:t>
            </a: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500" y="2292201"/>
            <a:ext cx="6477000" cy="220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Direct Manipulation Discussions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591350" y="1188975"/>
            <a:ext cx="8229600" cy="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FFFFFF"/>
                </a:solidFill>
              </a:rPr>
              <a:t>SO WHAT IS THE FUTURE 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8" name="Shape 108"/>
          <p:cNvSpPr txBox="1"/>
          <p:nvPr/>
        </p:nvSpPr>
        <p:spPr>
          <a:xfrm>
            <a:off x="637175" y="2054100"/>
            <a:ext cx="8127000" cy="233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en" sz="2200">
                <a:solidFill>
                  <a:srgbClr val="FFFFFF"/>
                </a:solidFill>
              </a:rPr>
              <a:t>Virtual reality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en" sz="2200">
                <a:solidFill>
                  <a:srgbClr val="FFFFFF"/>
                </a:solidFill>
              </a:rPr>
              <a:t>Ubiquitous computing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en" sz="2200">
                <a:solidFill>
                  <a:srgbClr val="FFFFFF"/>
                </a:solidFill>
              </a:rPr>
              <a:t>Augmented reality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8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Direct Manipulation Discussions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400"/>
              <a:t>Principle of Virtuality “A Representation of reality which can be manipulated” (TED NELSON, 1980)</a:t>
            </a:r>
          </a:p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400"/>
              <a:t>“feeling of involvement directly with a world of objects rather than of communicating with an intermediary” (Hutchins,  1986)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/>
              <a:t>PROBLEMS</a:t>
            </a:r>
          </a:p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400"/>
              <a:t>Screen Size is too small</a:t>
            </a:r>
          </a:p>
          <a:p>
            <a:pPr indent="-3175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400"/>
              <a:t>Difficulty in pointing the icons</a:t>
            </a:r>
          </a:p>
          <a:p>
            <a:pPr indent="-3175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400"/>
              <a:t>Problem in reading the contents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400"/>
              <a:t>Can the right metaphor be found?</a:t>
            </a:r>
          </a:p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400"/>
              <a:t>Results in slow performance of system</a:t>
            </a:r>
          </a:p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400"/>
              <a:t>Hard to implement dynamic contents on web 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3D INTERFACES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063375"/>
            <a:ext cx="8229600" cy="2456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Problems with 3D Interfaces</a:t>
            </a:r>
          </a:p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400"/>
              <a:t>Disorienting navigation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400"/>
              <a:t>Complex user actions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400"/>
              <a:t>Slow performance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Confusion /  Disorientation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If users are presented with too many options or a distracting and complex design which requires complex user actions it causes:</a:t>
            </a:r>
          </a:p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400"/>
              <a:t>confusion  on what to next</a:t>
            </a:r>
          </a:p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400"/>
              <a:t>problem in efficiency</a:t>
            </a:r>
          </a:p>
          <a:p>
            <a:pPr indent="-3175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400"/>
              <a:t>it can lead to other emotional states, such as frustration.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3D Interfaces( Contd…)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3D interfaces that succeed: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● Medical imagery 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● Architectural drawing 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● Scientific simulations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lang="en" sz="1400"/>
              <a:t>Discussions on 3D Interfaces</a:t>
            </a:r>
          </a:p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400"/>
              <a:t>Can Perform Slow</a:t>
            </a:r>
          </a:p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400"/>
              <a:t>3D Highlights to 2D interface can be a distraction</a:t>
            </a:r>
          </a:p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400"/>
              <a:t>3D games are very successful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TELEOPERATION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0150"/>
            <a:ext cx="8229600" cy="385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400"/>
              <a:t>The electronic remote control of machines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just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400"/>
              <a:t>Teleoperation uses: </a:t>
            </a:r>
          </a:p>
          <a:p>
            <a:pPr indent="457200" rtl="0" algn="just">
              <a:spcBef>
                <a:spcPts val="0"/>
              </a:spcBef>
              <a:buNone/>
            </a:pPr>
            <a:r>
              <a:rPr lang="en" sz="1400"/>
              <a:t>● Manufacturing </a:t>
            </a:r>
          </a:p>
          <a:p>
            <a:pPr indent="457200" rtl="0" algn="just">
              <a:spcBef>
                <a:spcPts val="0"/>
              </a:spcBef>
              <a:buNone/>
            </a:pPr>
            <a:r>
              <a:rPr lang="en" sz="1400"/>
              <a:t>● Surgery </a:t>
            </a:r>
          </a:p>
          <a:p>
            <a:pPr indent="457200" rtl="0" algn="just">
              <a:spcBef>
                <a:spcPts val="0"/>
              </a:spcBef>
              <a:buNone/>
            </a:pPr>
            <a:r>
              <a:rPr lang="en" sz="1400"/>
              <a:t>● Flying airplanes </a:t>
            </a:r>
          </a:p>
          <a:p>
            <a:pPr indent="457200" rtl="0" algn="just">
              <a:spcBef>
                <a:spcPts val="0"/>
              </a:spcBef>
              <a:buNone/>
            </a:pPr>
            <a:r>
              <a:rPr lang="en" sz="1400"/>
              <a:t>● Steering vehicles</a:t>
            </a:r>
          </a:p>
          <a:p>
            <a:pPr indent="-317500" lvl="0" marL="457200" rtl="0" algn="just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400"/>
              <a:t>Examples: Manufacturing of microprocessors, working mechanism of robots on car manufacturing company, Robotic surgery(robots doing brain surgery), Telepathology(Pathologist looks at tissue under remote microscope), Virtual colonoscopy (CT scan, 3D model generation), </a:t>
            </a:r>
          </a:p>
          <a:p>
            <a:pPr indent="-317500" lvl="0" marL="457200" rtl="0" algn="just">
              <a:spcBef>
                <a:spcPts val="0"/>
              </a:spcBef>
              <a:buClr>
                <a:schemeClr val="lt1"/>
              </a:buClr>
              <a:buSzPct val="77777"/>
              <a:buFont typeface="Arial"/>
              <a:buChar char="-"/>
            </a:pPr>
            <a:r>
              <a:rPr lang="en" sz="1800"/>
              <a:t>supervisory control</a:t>
            </a:r>
            <a:r>
              <a:rPr lang="en" sz="1400"/>
              <a:t> </a:t>
            </a:r>
          </a:p>
          <a:p>
            <a:pPr indent="457200" rtl="0" algn="just">
              <a:spcBef>
                <a:spcPts val="0"/>
              </a:spcBef>
              <a:buNone/>
            </a:pPr>
            <a:r>
              <a:rPr lang="en" sz="1400"/>
              <a:t>● Human issues instructions, computer carries it out without interference </a:t>
            </a:r>
          </a:p>
          <a:p>
            <a:pPr indent="0" lvl="0" marL="914400" algn="just">
              <a:spcBef>
                <a:spcPts val="0"/>
              </a:spcBef>
              <a:buNone/>
            </a:pPr>
            <a:r>
              <a:rPr lang="en" sz="1400"/>
              <a:t>e.g. Mars landers, telemedicine(transportation of medicine through air drones), launching a missile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Teleoperation(Contd…)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3903324" cy="372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500" y="1200150"/>
            <a:ext cx="4073300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Teleoperation(Contd…)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Potential teleoperation problems: </a:t>
            </a:r>
          </a:p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400"/>
              <a:t>Slow responses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400"/>
              <a:t>Transmission delay, operation delay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400"/>
              <a:t>Incomplete feedback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400"/>
              <a:t>Unanticipated interferences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400"/>
              <a:t>Increased likelihood of breakdowns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400"/>
              <a:t>More complex error recovery procedures</a:t>
            </a: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Virtual &amp; Augmented Reality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1800"/>
              <a:t>Virtual reality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simulation of physical presence in real world or virtual environments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1800"/>
              <a:t>Augmented Reality</a:t>
            </a:r>
          </a:p>
          <a:p>
            <a:pPr>
              <a:spcBef>
                <a:spcPts val="0"/>
              </a:spcBef>
              <a:buNone/>
            </a:pPr>
            <a:r>
              <a:rPr lang="en" sz="1400"/>
              <a:t>Augmenting a direct or indirect view of a real world environment with computationally generated information – sound, video, text, etc</a:t>
            </a: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CONTENTS: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2400"/>
              <a:t>Fundamental Principles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2400"/>
              <a:t>Direct Manipulation Examples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2400"/>
              <a:t>Discussion on Direct Manipulation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2400"/>
              <a:t>3D Interfaces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2400"/>
              <a:t>Teleoperation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2400"/>
              <a:t>Virtual and Augmented Realit</a:t>
            </a:r>
          </a:p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Virtual &amp; Augmented Reality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6449225" cy="36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380" y="1252512"/>
            <a:ext cx="4414121" cy="36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6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74" y="353925"/>
            <a:ext cx="3585600" cy="272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1850" y="353912"/>
            <a:ext cx="381000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8900" y="2550972"/>
            <a:ext cx="3456650" cy="25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202700" y="205975"/>
            <a:ext cx="87273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Virtual &amp; Augmented Reality(COntd…)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/>
              <a:t>Hydraulic jacks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/>
              <a:t>Choreographed sounds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/>
              <a:t>Simulated cockpits, control panels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/>
              <a:t>Flight Simulator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/>
              <a:t>Seems expensive but are actually cheaper than reality.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/>
              <a:t>“telepresence” combination of teleoperation using virtual and augmented reality</a:t>
            </a: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35125" y="205975"/>
            <a:ext cx="8772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Virtual &amp; Augmented Reality(COntd…)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800"/>
              <a:t>Concerns with Virtual Reality: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Visual display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Head-position sensing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Hand-position sensing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Hand-held manipulatives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Force feedback and haptics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Sound input and output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Other sensations</a:t>
            </a:r>
          </a:p>
          <a:p>
            <a:pPr indent="-3429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Collaborative and competitive virtual environment</a:t>
            </a: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57200" y="1200150"/>
            <a:ext cx="8229600" cy="18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400"/>
              <a:t>Designing the User Interface: Strategies for Effective Human-Computer Interaction / 5th edition, by Ben Schneiderman &amp; Catherine Plaisant (2010)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400"/>
              <a:t>Nelson, Ted, Interacive systems and design of virtuality, Creative Computing, 6, 11, (November 1980)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7" name="Shape 207"/>
          <p:cNvSpPr txBox="1"/>
          <p:nvPr/>
        </p:nvSpPr>
        <p:spPr>
          <a:xfrm>
            <a:off x="686925" y="2646325"/>
            <a:ext cx="2488799" cy="61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</a:rPr>
              <a:t>THANK YOU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175" y="2437987"/>
            <a:ext cx="3248899" cy="202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6587725" y="3918850"/>
            <a:ext cx="2297099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</a:rPr>
              <a:t>TIME’S UP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/>
              <a:t>Fundamental Principles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2000"/>
              <a:t>one sees an advantage for discovery that is greatest when they express the exact nature of a thing briefly and, as it were, picture it; then, indeed, the labor of thought is wonderfully diminished.  -Leibniz, May 1968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 algn="just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lang="en" sz="2000">
                <a:solidFill>
                  <a:srgbClr val="F3F3F3"/>
                </a:solidFill>
              </a:rPr>
              <a:t>Continuous visibility of objects and actions of interest, with meaningful visual metaphor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lang="en" sz="2000">
                <a:solidFill>
                  <a:srgbClr val="F3F3F3"/>
                </a:solidFill>
              </a:rPr>
              <a:t>Pointing or other physical actions on objects of interest, instead of typed commands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3F3F3"/>
              </a:solidFill>
            </a:endParaRP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F3F3F3"/>
              </a:solidFill>
            </a:endParaRPr>
          </a:p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Attributes of Direct Manipulation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92992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Novices can learn quickly, possibly by demonstration</a:t>
            </a: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Experts can work with high performance, define new features</a:t>
            </a: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High retention in intermediate users</a:t>
            </a: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Error messages rarely needed</a:t>
            </a: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Users get immediate feedback, can change undesirable actions or directions quickly</a:t>
            </a: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Users experience less anxiety</a:t>
            </a: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Users feel in control</a:t>
            </a: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A feeling that the system is somehow “natural”</a:t>
            </a:r>
          </a:p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Examples: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1769775" cy="372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4950" y="1200150"/>
            <a:ext cx="2497199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Examples(Contd…)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559725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775" y="1200150"/>
            <a:ext cx="4781550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Examples(Contd…)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063375"/>
            <a:ext cx="8229600" cy="408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" sz="1800">
                <a:solidFill>
                  <a:srgbClr val="FFFFFF"/>
                </a:solidFill>
              </a:rPr>
              <a:t>Driving a car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en" sz="1400">
                <a:solidFill>
                  <a:srgbClr val="FFFFFF"/>
                </a:solidFill>
              </a:rPr>
              <a:t>Steering wheel, pedals, windshield  can be thought of as direct manipulation interface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en" sz="1400">
                <a:solidFill>
                  <a:srgbClr val="FFFFFF"/>
                </a:solidFill>
              </a:rPr>
              <a:t>Imagine how hard it would be to drive if done by typing in commands?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Spatial Data Management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en" sz="1400">
                <a:solidFill>
                  <a:srgbClr val="FFFFFF"/>
                </a:solidFill>
              </a:rPr>
              <a:t>First system based off idea by Nicholas Negroponte at MIT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en" sz="1400">
                <a:solidFill>
                  <a:srgbClr val="FFFFFF"/>
                </a:solidFill>
              </a:rPr>
              <a:t>Users could zoom in on colour-display of the world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ArcGIS by ESRI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en" sz="1400">
                <a:solidFill>
                  <a:srgbClr val="FFFFFF"/>
                </a:solidFill>
              </a:rPr>
              <a:t>Popular geographic-information system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en" sz="1400">
                <a:solidFill>
                  <a:srgbClr val="FFFFFF"/>
                </a:solidFill>
              </a:rPr>
              <a:t>Map-related information</a:t>
            </a: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Examples(Contd…)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4583801" cy="37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705" y="1698399"/>
            <a:ext cx="4379094" cy="2729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Examples(Contd…)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" sz="1800">
                <a:solidFill>
                  <a:srgbClr val="FFFFFF"/>
                </a:solidFill>
              </a:rPr>
              <a:t>Video games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en" sz="1800">
                <a:solidFill>
                  <a:srgbClr val="FFFFFF"/>
                </a:solidFill>
              </a:rPr>
              <a:t>Probably the most commercially successful application of direct manipulation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en" sz="1800">
                <a:solidFill>
                  <a:srgbClr val="FFFFFF"/>
                </a:solidFill>
              </a:rPr>
              <a:t>Watching someone play is sufficient training!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en" sz="1800">
                <a:solidFill>
                  <a:srgbClr val="FFFFFF"/>
                </a:solidFill>
              </a:rPr>
              <a:t>Now on consoles, mobile platforms, smartphones, tablets, PC, 3D graphics, multiplayer online play, etc.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" sz="1800">
                <a:solidFill>
                  <a:srgbClr val="FFFFFF"/>
                </a:solidFill>
              </a:rPr>
              <a:t>Computer-aided design (CAD)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en" sz="1800">
                <a:solidFill>
                  <a:srgbClr val="FFFFFF"/>
                </a:solidFill>
              </a:rPr>
              <a:t>Mechanical Engineering, automobiles, aircraft, electronic circuitry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e.g. On screen circuit schematic</a:t>
            </a:r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