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ADCD-42F7-439D-98A9-5D2BF0D3CE2B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4B7F1-FACF-40F2-9DD6-412C855F7F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3D2BDF-03BF-4DFC-840D-1614A76DF94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FE57D-F9FB-479D-87F0-401F01A008A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C604-6001-47D7-90C1-E10C05F95FF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141C-D5B9-464F-9868-DDAE46F6B0E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8F9C-3131-4914-BACF-434ADA1B0B6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539D-DE3D-4EDF-9E5E-6957628E4001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E335-120E-4D6C-9401-07494B5FE5A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8E666-CB23-4D0B-8F93-994E6E56E62E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8B31-EE3C-4CF2-8380-071163495A4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05A0-F5A2-4BD9-919D-9D5338981819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1E9-4702-4094-A490-2406A853F84C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B660D17-76E0-4A2D-8AC1-32528C1F93C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DC2479B-7371-4E21-9DB5-512A3FFB1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F25A-BB2C-47E9-9656-E49F09BCBD70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Lecture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Functional requirements</a:t>
            </a:r>
          </a:p>
          <a:p>
            <a:pPr lvl="1"/>
            <a:r>
              <a:rPr lang="en-GB" dirty="0" smtClean="0"/>
              <a:t>Statements of services the system should provide, how the system should react to particular inputs and how the system should behave in particular situations.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Non-functional requirements</a:t>
            </a:r>
          </a:p>
          <a:p>
            <a:pPr lvl="1"/>
            <a:r>
              <a:rPr lang="en-GB" dirty="0" smtClean="0"/>
              <a:t>constraints on the services or functions offered by the system such as timing constraints, constraints on the development process, standards, etc.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Domain requirements</a:t>
            </a:r>
          </a:p>
          <a:p>
            <a:pPr lvl="1"/>
            <a:r>
              <a:rPr lang="en-GB" dirty="0" smtClean="0"/>
              <a:t>Requirements that come from the application domain of the system and that reflect characteristics of that domain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B55F-0756-4BAB-B2AA-F941AA17715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Functional and non-functional requirements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Problems arise when requirements are not precisely stated</a:t>
            </a:r>
          </a:p>
          <a:p>
            <a:r>
              <a:rPr lang="en-GB" sz="2800" dirty="0" smtClean="0"/>
              <a:t>Ambiguous requirements may be interpreted in different ways by developers and users</a:t>
            </a:r>
          </a:p>
          <a:p>
            <a:r>
              <a:rPr lang="en-GB" sz="2800" dirty="0" smtClean="0"/>
              <a:t>Consider the term ‘</a:t>
            </a:r>
            <a:r>
              <a:rPr lang="en-GB" sz="2800" u="sng" dirty="0" smtClean="0"/>
              <a:t>appropriate viewers</a:t>
            </a:r>
            <a:r>
              <a:rPr lang="en-GB" sz="2800" dirty="0" smtClean="0"/>
              <a:t>’</a:t>
            </a:r>
          </a:p>
          <a:p>
            <a:pPr lvl="1"/>
            <a:r>
              <a:rPr lang="en-GB" dirty="0" smtClean="0"/>
              <a:t>User intention - special purpose viewer for each different document type</a:t>
            </a:r>
          </a:p>
          <a:p>
            <a:pPr lvl="1"/>
            <a:r>
              <a:rPr lang="en-GB" dirty="0" smtClean="0"/>
              <a:t>Developer interpretation - Provide a text viewer that shows the contents of the document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AA27-DCBE-4383-8DA3-4B59CFDA26C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imprecision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principle requirements should be both complete and consistent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Complete</a:t>
            </a:r>
          </a:p>
          <a:p>
            <a:pPr lvl="1"/>
            <a:r>
              <a:rPr lang="en-GB" dirty="0" smtClean="0"/>
              <a:t>They should include descriptions of all facilities required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Consistent</a:t>
            </a:r>
          </a:p>
          <a:p>
            <a:pPr lvl="1"/>
            <a:r>
              <a:rPr lang="en-GB" dirty="0" smtClean="0"/>
              <a:t>There should be no conflicts or contradictions in the descriptions of the system facilities</a:t>
            </a:r>
          </a:p>
          <a:p>
            <a:r>
              <a:rPr lang="en-GB" dirty="0" smtClean="0"/>
              <a:t>In practice, it is impossible to produce a complete and consistent requirements document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DF5-EB00-4EF4-A175-72F4B6962DA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completeness and consistency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000" dirty="0" smtClean="0"/>
              <a:t>Define </a:t>
            </a:r>
            <a:r>
              <a:rPr lang="en-GB" sz="3000" u="sng" dirty="0" smtClean="0"/>
              <a:t>system properties </a:t>
            </a:r>
            <a:r>
              <a:rPr lang="en-GB" sz="3000" dirty="0" smtClean="0"/>
              <a:t>and </a:t>
            </a:r>
            <a:r>
              <a:rPr lang="en-GB" sz="3000" u="sng" dirty="0" smtClean="0"/>
              <a:t>constraints</a:t>
            </a:r>
            <a:r>
              <a:rPr lang="en-GB" sz="3000" dirty="0" smtClean="0"/>
              <a:t> e.g. reliability, response time and storage requirements. Constraints are I/O device capability, system representations, etc.</a:t>
            </a:r>
          </a:p>
          <a:p>
            <a:r>
              <a:rPr lang="en-GB" sz="3000" dirty="0" smtClean="0"/>
              <a:t>Process requirements may also be specified mandating a particular CASE system, programming language or development method</a:t>
            </a:r>
          </a:p>
          <a:p>
            <a:r>
              <a:rPr lang="en-GB" sz="3000" dirty="0" smtClean="0"/>
              <a:t>Non-functional requirements may be more critical than functional requirements. If these are not met, the system is useless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921F-73EC-46FE-A539-9D5C529BF41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Non-functional requirements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Product requirements</a:t>
            </a:r>
          </a:p>
          <a:p>
            <a:pPr lvl="1"/>
            <a:r>
              <a:rPr lang="en-GB" dirty="0" smtClean="0"/>
              <a:t>Requirements which specify that the delivered product must behave in a particular way e.g. execution speed, reliability, etc.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Organisational requirements</a:t>
            </a:r>
          </a:p>
          <a:p>
            <a:pPr lvl="1"/>
            <a:r>
              <a:rPr lang="en-GB" dirty="0" smtClean="0"/>
              <a:t>Requirements which are a consequence of organisational policies and procedures e.g. process standards used, implementation requirements, etc.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External requirements</a:t>
            </a:r>
          </a:p>
          <a:p>
            <a:pPr lvl="1"/>
            <a:r>
              <a:rPr lang="en-GB" dirty="0" smtClean="0"/>
              <a:t>Requirements which arise from factors which are external to the system and its development process e.g. interoperability requirements, legislative requirements, etc.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B5F3-B74A-4206-B3D3-D09C071884F0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Non-functional classifications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"/>
            <a:ext cx="6858000" cy="1112520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Non-functional requirement types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6B24-534A-4BB7-B2C4-985D8C8B3AF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509000" cy="496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002060"/>
                </a:solidFill>
              </a:rPr>
              <a:t>Product requirement</a:t>
            </a:r>
          </a:p>
          <a:p>
            <a:pPr lvl="1"/>
            <a:r>
              <a:rPr lang="en-GB" dirty="0" smtClean="0"/>
              <a:t>It shall be possible for all necessary communication between the APSE and the user to be expressed in the standard </a:t>
            </a:r>
            <a:r>
              <a:rPr lang="en-GB" dirty="0" err="1" smtClean="0"/>
              <a:t>Ada</a:t>
            </a:r>
            <a:r>
              <a:rPr lang="en-GB" dirty="0" smtClean="0"/>
              <a:t> character set</a:t>
            </a:r>
          </a:p>
          <a:p>
            <a:r>
              <a:rPr lang="en-GB" b="1" dirty="0" smtClean="0">
                <a:solidFill>
                  <a:srgbClr val="002060"/>
                </a:solidFill>
              </a:rPr>
              <a:t>Organisational requirement</a:t>
            </a:r>
          </a:p>
          <a:p>
            <a:pPr lvl="1"/>
            <a:r>
              <a:rPr lang="en-GB" dirty="0" smtClean="0"/>
              <a:t>The system development process and deliverable documents shall conform to the process and deliverables defined in XYZCo-SP-STAN-95</a:t>
            </a:r>
          </a:p>
          <a:p>
            <a:r>
              <a:rPr lang="en-GB" b="1" dirty="0" smtClean="0">
                <a:solidFill>
                  <a:srgbClr val="002060"/>
                </a:solidFill>
              </a:rPr>
              <a:t>External requirement</a:t>
            </a:r>
          </a:p>
          <a:p>
            <a:pPr lvl="1"/>
            <a:r>
              <a:rPr lang="en-GB" dirty="0" smtClean="0"/>
              <a:t>The system shall not disclose any personal information about customers apart from their name and reference number to the operators of the system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7A17-7131-4B46-892D-E1B628FCC67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Non-functional requirements examples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Non-functional requirements may be very difficult to state precisely and imprecise requirements may be difficult to verify. 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Goal</a:t>
            </a:r>
          </a:p>
          <a:p>
            <a:pPr lvl="1"/>
            <a:r>
              <a:rPr lang="en-GB" dirty="0" smtClean="0"/>
              <a:t>A general intention of the user such as ease of use</a:t>
            </a:r>
          </a:p>
          <a:p>
            <a:r>
              <a:rPr lang="en-GB" b="1" dirty="0" smtClean="0">
                <a:solidFill>
                  <a:srgbClr val="7030A0"/>
                </a:solidFill>
              </a:rPr>
              <a:t>Verifiable non-functional requirement</a:t>
            </a:r>
          </a:p>
          <a:p>
            <a:pPr lvl="1"/>
            <a:r>
              <a:rPr lang="en-GB" dirty="0" smtClean="0"/>
              <a:t>A statement using some measure that can be objectively tested</a:t>
            </a:r>
          </a:p>
          <a:p>
            <a:r>
              <a:rPr lang="en-GB" dirty="0" smtClean="0"/>
              <a:t>Goals are helpful to developers as they convey the intentions of the system users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D23-BF39-46CA-97C7-8D0621BBF44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Goals and requirements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GB" b="1" dirty="0" smtClean="0">
                <a:solidFill>
                  <a:srgbClr val="7030A0"/>
                </a:solidFill>
              </a:rPr>
              <a:t>A system goal</a:t>
            </a:r>
            <a:endParaRPr lang="en-GB" dirty="0" smtClean="0">
              <a:solidFill>
                <a:srgbClr val="7030A0"/>
              </a:solidFill>
            </a:endParaRPr>
          </a:p>
          <a:p>
            <a:pPr lvl="1" algn="just"/>
            <a:r>
              <a:rPr lang="en-GB" dirty="0" smtClean="0"/>
              <a:t>The system should be easy to use by experienced controllers and should be organised in such a way that user errors are minimised.</a:t>
            </a:r>
          </a:p>
          <a:p>
            <a:pPr algn="just">
              <a:spcBef>
                <a:spcPts val="600"/>
              </a:spcBef>
            </a:pPr>
            <a:r>
              <a:rPr lang="en-GB" b="1" dirty="0" smtClean="0">
                <a:solidFill>
                  <a:srgbClr val="7030A0"/>
                </a:solidFill>
              </a:rPr>
              <a:t>A verifiable non-functional requirement</a:t>
            </a:r>
            <a:endParaRPr lang="en-GB" dirty="0" smtClean="0">
              <a:solidFill>
                <a:srgbClr val="7030A0"/>
              </a:solidFill>
            </a:endParaRPr>
          </a:p>
          <a:p>
            <a:pPr lvl="1" algn="just"/>
            <a:r>
              <a:rPr lang="en-GB" dirty="0" smtClean="0"/>
              <a:t>Experienced controllers shall be able to use all the system functions after a total of two hours training. After this training, the average number of errors made by experienced users shall not exceed two per day.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EAC9-C231-4EED-98F9-E9AA8439A05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Examples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172200" cy="6858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measures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ED8D3-7A33-49E6-AA28-862EEAE9E8B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652462"/>
              </p:ext>
            </p:extLst>
          </p:nvPr>
        </p:nvGraphicFramePr>
        <p:xfrm>
          <a:off x="1066800" y="1295400"/>
          <a:ext cx="7521575" cy="530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3784600" imgH="2667000" progId="Word.Document.8">
                  <p:embed/>
                </p:oleObj>
              </mc:Choice>
              <mc:Fallback>
                <p:oleObj name="Document" r:id="rId3" imgW="3784600" imgH="266700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95400"/>
                        <a:ext cx="7521575" cy="530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56B9-2B2F-4419-8496-2F687DAF11A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Requirement Engineering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Descriptions and specifications of a system  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Conflicts between different non-functional requirements are common in complex systems</a:t>
            </a:r>
          </a:p>
          <a:p>
            <a:r>
              <a:rPr lang="en-GB" u="sng" dirty="0" smtClean="0"/>
              <a:t>Spacecraft system</a:t>
            </a:r>
          </a:p>
          <a:p>
            <a:pPr lvl="1"/>
            <a:r>
              <a:rPr lang="en-GB" dirty="0" smtClean="0"/>
              <a:t>To minimise weight, the number of separate chips in the system should be minimised</a:t>
            </a:r>
          </a:p>
          <a:p>
            <a:pPr lvl="1"/>
            <a:r>
              <a:rPr lang="en-GB" dirty="0" smtClean="0"/>
              <a:t>To minimise power consumption, lower power chips should be used</a:t>
            </a:r>
          </a:p>
          <a:p>
            <a:pPr lvl="1"/>
            <a:r>
              <a:rPr lang="en-GB" dirty="0" smtClean="0"/>
              <a:t>However, using low power chips may mean that more chips have to be used. Which is the most critical requirement?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AF23-5E6A-4CD3-9A59-D38C1B6E326D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interaction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Processes used to discover, analyse and validate system requirements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5525-D6D9-4754-8F33-73B919A56875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Requirements Engineering Processes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processes used for </a:t>
            </a:r>
            <a:r>
              <a:rPr lang="en-GB" smtClean="0"/>
              <a:t>Requirements Engineering </a:t>
            </a:r>
            <a:r>
              <a:rPr lang="en-GB" dirty="0" smtClean="0"/>
              <a:t>vary widely depending on the application domain, the people involved and the organisation developing the requirements</a:t>
            </a:r>
          </a:p>
          <a:p>
            <a:r>
              <a:rPr lang="en-GB" dirty="0" smtClean="0"/>
              <a:t>However, there are a number of </a:t>
            </a:r>
            <a:r>
              <a:rPr lang="en-GB" u="sng" dirty="0" smtClean="0"/>
              <a:t>generic activities </a:t>
            </a:r>
            <a:r>
              <a:rPr lang="en-GB" dirty="0" smtClean="0"/>
              <a:t>common to all processes</a:t>
            </a:r>
          </a:p>
          <a:p>
            <a:pPr lvl="1"/>
            <a:r>
              <a:rPr lang="en-GB" dirty="0" smtClean="0"/>
              <a:t>Requirements elicitation</a:t>
            </a:r>
          </a:p>
          <a:p>
            <a:pPr lvl="1"/>
            <a:r>
              <a:rPr lang="en-GB" dirty="0" smtClean="0"/>
              <a:t>Requirements analysis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1"/>
            <a:r>
              <a:rPr lang="en-GB" dirty="0" smtClean="0"/>
              <a:t>Requirements management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852-71B9-4381-9893-3EB6B739F554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engineering processes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7315200" cy="18288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The requirements engineering process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8C755-99B2-418C-BACB-382AE959340E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4" descr="6.1 RE-process.eps                                             00002F5DDocs                           B1931E2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8001000" cy="40608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Based on information assessment (what is required), information collection and report writing</a:t>
            </a:r>
          </a:p>
          <a:p>
            <a:r>
              <a:rPr lang="en-GB" u="sng" dirty="0" smtClean="0"/>
              <a:t>Questions for people in the organisation</a:t>
            </a:r>
          </a:p>
          <a:p>
            <a:pPr lvl="1"/>
            <a:r>
              <a:rPr lang="en-GB" dirty="0" smtClean="0"/>
              <a:t>What if the system wasn’t implemented?</a:t>
            </a:r>
          </a:p>
          <a:p>
            <a:pPr lvl="1"/>
            <a:r>
              <a:rPr lang="en-GB" dirty="0" smtClean="0"/>
              <a:t>What are current process problems?</a:t>
            </a:r>
          </a:p>
          <a:p>
            <a:pPr lvl="1"/>
            <a:r>
              <a:rPr lang="en-GB" dirty="0" smtClean="0"/>
              <a:t>How will the proposed system help?</a:t>
            </a:r>
          </a:p>
          <a:p>
            <a:pPr lvl="1"/>
            <a:r>
              <a:rPr lang="en-GB" dirty="0" smtClean="0"/>
              <a:t>What will be the integration problems?</a:t>
            </a:r>
          </a:p>
          <a:p>
            <a:pPr lvl="1"/>
            <a:r>
              <a:rPr lang="en-GB" dirty="0" smtClean="0"/>
              <a:t>Is new technology needed? What skills?</a:t>
            </a:r>
          </a:p>
          <a:p>
            <a:pPr lvl="1"/>
            <a:r>
              <a:rPr lang="en-GB" dirty="0" smtClean="0"/>
              <a:t>What facilities must be supported by the proposed system?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9BAFD-64C4-49C8-ADC0-A49A0F4DBC2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Feasibility study implementation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 smtClean="0"/>
              <a:t>Sometimes called requirements elicitation or requirements discovery</a:t>
            </a:r>
          </a:p>
          <a:p>
            <a:r>
              <a:rPr lang="en-GB" sz="2800" dirty="0" smtClean="0"/>
              <a:t>Involves technical staff working with customers to find out about the application domain, the services that the system should provide and the system’s operational constraints</a:t>
            </a:r>
          </a:p>
          <a:p>
            <a:r>
              <a:rPr lang="en-GB" sz="2800" dirty="0" smtClean="0"/>
              <a:t>May involve end-users, managers, engineers involved in maintenance, domain experts, trade unions, etc. These are called </a:t>
            </a:r>
            <a:r>
              <a:rPr lang="en-GB" sz="2800" b="1" i="1" dirty="0" smtClean="0">
                <a:solidFill>
                  <a:srgbClr val="0070C0"/>
                </a:solidFill>
              </a:rPr>
              <a:t>stakeholders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2A44-6DCA-47C3-A4C8-3FCDF02877E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Elicitation and analysis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45505" cy="4258815"/>
          </a:xfrm>
        </p:spPr>
        <p:txBody>
          <a:bodyPr>
            <a:noAutofit/>
          </a:bodyPr>
          <a:lstStyle/>
          <a:p>
            <a:r>
              <a:rPr lang="en-GB" sz="2800" dirty="0" smtClean="0"/>
              <a:t>Stakeholders don’t know what they really want</a:t>
            </a:r>
          </a:p>
          <a:p>
            <a:r>
              <a:rPr lang="en-GB" sz="2800" dirty="0" smtClean="0"/>
              <a:t>Stakeholders express requirements in their own terms</a:t>
            </a:r>
          </a:p>
          <a:p>
            <a:r>
              <a:rPr lang="en-GB" sz="2800" dirty="0" smtClean="0"/>
              <a:t>Different stakeholders may have conflicting requirements</a:t>
            </a:r>
          </a:p>
          <a:p>
            <a:r>
              <a:rPr lang="en-GB" sz="2800" dirty="0" smtClean="0"/>
              <a:t>Organisational and political factors may influence the system requirements</a:t>
            </a:r>
          </a:p>
          <a:p>
            <a:r>
              <a:rPr lang="en-GB" sz="2800" dirty="0" smtClean="0"/>
              <a:t>The requirements change during the analysis process. New stakeholders may emerge and the business environment change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013A-013F-468A-B943-4E9D7E1967D4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56263" cy="105425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Problems of requirements analysis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1524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The requirements analysis process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D671-DF13-4BEB-8437-62A8E6DFE81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05000"/>
            <a:ext cx="8394700" cy="462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Domain understanding</a:t>
            </a:r>
          </a:p>
          <a:p>
            <a:r>
              <a:rPr lang="en-GB" dirty="0" smtClean="0"/>
              <a:t>Requirements collection</a:t>
            </a:r>
          </a:p>
          <a:p>
            <a:r>
              <a:rPr lang="en-GB" dirty="0" smtClean="0"/>
              <a:t>Classification</a:t>
            </a:r>
          </a:p>
          <a:p>
            <a:r>
              <a:rPr lang="en-GB" dirty="0" smtClean="0"/>
              <a:t>Conflict resolution</a:t>
            </a:r>
          </a:p>
          <a:p>
            <a:r>
              <a:rPr lang="en-GB" dirty="0" smtClean="0"/>
              <a:t>Prioritisation</a:t>
            </a:r>
          </a:p>
          <a:p>
            <a:r>
              <a:rPr lang="en-GB" dirty="0" smtClean="0"/>
              <a:t>Requirements checking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23BC-F4C0-4967-BC78-3ACD3E0E317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Process activities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000" dirty="0" smtClean="0"/>
              <a:t>The requirements engineering process includes a feasibility study, requirements elicitation and analysis, requirements specification and requirements management</a:t>
            </a:r>
          </a:p>
          <a:p>
            <a:r>
              <a:rPr lang="en-GB" sz="3000" dirty="0" smtClean="0"/>
              <a:t>Requirements analysis is iterative involving domain understanding, requirements collection, classification, structuring,  prioritisation and validation</a:t>
            </a:r>
          </a:p>
          <a:p>
            <a:r>
              <a:rPr lang="en-GB" sz="3000" i="1" dirty="0" smtClean="0">
                <a:solidFill>
                  <a:srgbClr val="7030A0"/>
                </a:solidFill>
              </a:rPr>
              <a:t>Systems have multiple stakeholders with different requirements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4894-2985-449A-A93E-3DD81EF50CD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Summary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To introduce the concepts of user and system requirements</a:t>
            </a:r>
          </a:p>
          <a:p>
            <a:r>
              <a:rPr lang="en-GB" sz="2800" dirty="0" smtClean="0"/>
              <a:t>To describe functional and non-functional requirements</a:t>
            </a:r>
          </a:p>
          <a:p>
            <a:r>
              <a:rPr lang="en-GB" sz="2800" dirty="0" smtClean="0"/>
              <a:t>To explain two techniques for describing system requirements</a:t>
            </a:r>
          </a:p>
          <a:p>
            <a:r>
              <a:rPr lang="en-GB" sz="2800" dirty="0" smtClean="0"/>
              <a:t>To explain how software requirements may be organised in a requirements document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24EB-9F48-4763-9571-F56F8A17EF77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Objectives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141C-D5B9-464F-9868-DDAE46F6B0E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Any Questions?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process of establishing the services that the customer requires from a system and the constraints under which it operates and is developed</a:t>
            </a:r>
          </a:p>
          <a:p>
            <a:r>
              <a:rPr lang="en-GB" sz="2800" dirty="0" smtClean="0"/>
              <a:t>The requirements themselves are the descriptions of the system services and constraints that are generated during the requirements engineering process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43D-A8C2-4775-957F-C8FFEA81D45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engineering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It may range from a high-level abstract statement of a service or of a system constraint to a detailed mathematical functional specification</a:t>
            </a:r>
          </a:p>
          <a:p>
            <a:r>
              <a:rPr lang="en-GB" sz="2400" dirty="0" smtClean="0"/>
              <a:t>This is inevitable as requirements may serve a dual function</a:t>
            </a:r>
          </a:p>
          <a:p>
            <a:pPr lvl="1"/>
            <a:r>
              <a:rPr lang="en-GB" sz="2400" dirty="0" smtClean="0"/>
              <a:t>May be the basis for a bid for a contract - therefore must be open to interpretation</a:t>
            </a:r>
          </a:p>
          <a:p>
            <a:pPr lvl="1"/>
            <a:r>
              <a:rPr lang="en-GB" sz="2400" dirty="0" smtClean="0"/>
              <a:t>May be the basis for the contract itself - therefore must be defined in detail</a:t>
            </a:r>
          </a:p>
          <a:p>
            <a:pPr lvl="1"/>
            <a:r>
              <a:rPr lang="en-GB" sz="2400" dirty="0" smtClean="0"/>
              <a:t>Both these statements may be called requirements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C8A0-EA80-48A2-973A-A198CC44BDF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What is a requirement?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abstraction (Davis)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498B-E687-491B-9C0B-563E239CE9F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599" y="2514600"/>
          <a:ext cx="8686801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5486504" imgH="1733308" progId="Word.Document.8">
                  <p:embed/>
                </p:oleObj>
              </mc:Choice>
              <mc:Fallback>
                <p:oleObj name="Document" r:id="rId3" imgW="5486504" imgH="173330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" y="2514600"/>
                        <a:ext cx="8686801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User requirements</a:t>
            </a:r>
          </a:p>
          <a:p>
            <a:pPr lvl="1"/>
            <a:r>
              <a:rPr lang="en-GB" dirty="0" smtClean="0"/>
              <a:t>Statements in natural language plus diagrams of the services the system provides and its operational constraints. Written for customers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System requirements</a:t>
            </a:r>
          </a:p>
          <a:p>
            <a:pPr lvl="1"/>
            <a:r>
              <a:rPr lang="en-GB" dirty="0" smtClean="0"/>
              <a:t>A structured document setting out detailed descriptions of the system services. Written as a contract between client and contractor</a:t>
            </a:r>
          </a:p>
          <a:p>
            <a:r>
              <a:rPr lang="en-GB" b="1" dirty="0" smtClean="0">
                <a:solidFill>
                  <a:srgbClr val="0070C0"/>
                </a:solidFill>
              </a:rPr>
              <a:t>Software specification</a:t>
            </a:r>
          </a:p>
          <a:p>
            <a:pPr lvl="1"/>
            <a:r>
              <a:rPr lang="en-GB" dirty="0" smtClean="0"/>
              <a:t>A detailed software description which can serve as a basis for a design or implementation. Written for developers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0A07-1050-4908-ADF5-2819FC52E5E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Types of requirement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Definitions and specifications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B3E-21BB-4F3B-A00E-462A07DB5435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513" y="1422400"/>
            <a:ext cx="7869237" cy="497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"/>
            <a:ext cx="5772150" cy="143256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FF0000"/>
                </a:solidFill>
              </a:rPr>
              <a:t>Requirements readers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F053-151A-4FE3-9AC4-1B47F5F00B0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479B-7371-4E21-9DB5-512A3FFB110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4" descr="5.2 Req-readers.eps                                            00002F3DDocs                           B1931E2B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686550" cy="48339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115</TotalTime>
  <Words>1205</Words>
  <Application>Microsoft Office PowerPoint</Application>
  <PresentationFormat>On-screen Show (4:3)</PresentationFormat>
  <Paragraphs>187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Hardcover</vt:lpstr>
      <vt:lpstr>Document</vt:lpstr>
      <vt:lpstr>Lecture 4</vt:lpstr>
      <vt:lpstr>Requirement Engineering</vt:lpstr>
      <vt:lpstr>Objectives</vt:lpstr>
      <vt:lpstr>Requirements engineering</vt:lpstr>
      <vt:lpstr>What is a requirement?</vt:lpstr>
      <vt:lpstr>Requirements abstraction (Davis)</vt:lpstr>
      <vt:lpstr>Types of requirement</vt:lpstr>
      <vt:lpstr>Definitions and specifications</vt:lpstr>
      <vt:lpstr>Requirements readers</vt:lpstr>
      <vt:lpstr>Functional and non-functional requirements</vt:lpstr>
      <vt:lpstr>Requirements imprecision</vt:lpstr>
      <vt:lpstr>Requirements completeness and consistency</vt:lpstr>
      <vt:lpstr>Non-functional requirements</vt:lpstr>
      <vt:lpstr>Non-functional classifications</vt:lpstr>
      <vt:lpstr>Non-functional requirement types</vt:lpstr>
      <vt:lpstr>Non-functional requirements examples</vt:lpstr>
      <vt:lpstr>Goals and requirements</vt:lpstr>
      <vt:lpstr>Examples</vt:lpstr>
      <vt:lpstr>Requirements measures</vt:lpstr>
      <vt:lpstr>Requirements interaction</vt:lpstr>
      <vt:lpstr>Requirements Engineering Processes</vt:lpstr>
      <vt:lpstr>Requirements engineering processes</vt:lpstr>
      <vt:lpstr>The requirements engineering process</vt:lpstr>
      <vt:lpstr>Feasibility study implementation</vt:lpstr>
      <vt:lpstr>Elicitation and analysis</vt:lpstr>
      <vt:lpstr>Problems of requirements analysis</vt:lpstr>
      <vt:lpstr>The requirements analysis process</vt:lpstr>
      <vt:lpstr>Process activities</vt:lpstr>
      <vt:lpstr>Summary</vt:lpstr>
      <vt:lpstr>Any Questions?</vt:lpstr>
    </vt:vector>
  </TitlesOfParts>
  <Company>KAU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</dc:title>
  <dc:creator>Manish Pokharel</dc:creator>
  <cp:lastModifiedBy>Sneha_neupane</cp:lastModifiedBy>
  <cp:revision>24</cp:revision>
  <dcterms:created xsi:type="dcterms:W3CDTF">2008-10-08T06:43:58Z</dcterms:created>
  <dcterms:modified xsi:type="dcterms:W3CDTF">2013-11-25T16:04:50Z</dcterms:modified>
</cp:coreProperties>
</file>