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57" r:id="rId14"/>
    <p:sldId id="258" r:id="rId15"/>
    <p:sldId id="259" r:id="rId16"/>
    <p:sldId id="288" r:id="rId17"/>
    <p:sldId id="260" r:id="rId18"/>
    <p:sldId id="291" r:id="rId19"/>
    <p:sldId id="261" r:id="rId20"/>
    <p:sldId id="262" r:id="rId21"/>
    <p:sldId id="263" r:id="rId22"/>
    <p:sldId id="264" r:id="rId23"/>
    <p:sldId id="265" r:id="rId24"/>
    <p:sldId id="292" r:id="rId25"/>
    <p:sldId id="293" r:id="rId26"/>
    <p:sldId id="294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9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A6769-25AC-4896-B794-3AB513167AA3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B2B6D-ABB0-492A-9F30-D799319D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B2B6D-ABB0-492A-9F30-D799319DD3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B2B6D-ABB0-492A-9F30-D799319DD38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B2B6D-ABB0-492A-9F30-D799319DD3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B2B6D-ABB0-492A-9F30-D799319DD3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9100" y="781050"/>
            <a:ext cx="3454400" cy="25908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B2B6D-ABB0-492A-9F30-D799319DD38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B2B6D-ABB0-492A-9F30-D799319DD3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B2B6D-ABB0-492A-9F30-D799319DD3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F1B7-7053-41ED-8884-9FF73047D6C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9BA9-F0A3-4339-9D25-0A1785AF0FFD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86C9-23BA-438F-A20A-F565CA7D6055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6365-F283-4D60-9AD9-6FE80E5D78E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835-B2D2-4CC3-B477-8B1B26E3F96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9D2-FE5F-446A-8CFE-506D03300639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B05-3F88-4F36-9918-73A845805075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D99E-3042-4A20-8F62-2342C15DDA11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8F80-9DDD-497E-8E35-EF4BC3D4082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7299-9B6C-4B34-B197-8265BE66EF0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F278-6D23-4182-BDBE-E7BC4042297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939123-03B9-4186-BB48-3ED8B8BE340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5EE952F-46DE-404E-AD43-2F2779F9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._L._Bau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ftware_engineering" TargetMode="External"/><Relationship Id="rId5" Type="http://schemas.openxmlformats.org/officeDocument/2006/relationships/hyperlink" Target="http://en.wikipedia.org/wiki/Garmisch" TargetMode="External"/><Relationship Id="rId4" Type="http://schemas.openxmlformats.org/officeDocument/2006/relationships/hyperlink" Target="http://en.wikipedia.org/wiki/1968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Lecture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FCC2-5CF6-485C-AB5B-1D59768C0E85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System Engineering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Systems Development Life Cycle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630B-D071-4E4E-84D4-6D0E9B7ACE8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Maintenance</a:t>
            </a:r>
          </a:p>
          <a:p>
            <a:pPr lvl="2"/>
            <a:r>
              <a:rPr lang="en-US" dirty="0" smtClean="0"/>
              <a:t>System changed to reflect changing conditions</a:t>
            </a:r>
          </a:p>
          <a:p>
            <a:pPr lvl="2"/>
            <a:r>
              <a:rPr lang="en-US" dirty="0" smtClean="0"/>
              <a:t>System obsolescence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Summary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081E-B2AF-408E-8AB5-DB6B2FA6FA7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Four types of information systems</a:t>
            </a:r>
          </a:p>
          <a:p>
            <a:pPr lvl="1"/>
            <a:r>
              <a:rPr lang="en-US" dirty="0" smtClean="0"/>
              <a:t>Transaction Processing (TPS)</a:t>
            </a:r>
          </a:p>
          <a:p>
            <a:pPr lvl="1"/>
            <a:r>
              <a:rPr lang="en-US" dirty="0" smtClean="0"/>
              <a:t>Management Information Systems (MIS)</a:t>
            </a:r>
          </a:p>
          <a:p>
            <a:pPr lvl="1"/>
            <a:r>
              <a:rPr lang="en-US" dirty="0" smtClean="0"/>
              <a:t>Decision Support (DSS)</a:t>
            </a:r>
          </a:p>
          <a:p>
            <a:pPr lvl="1"/>
            <a:r>
              <a:rPr lang="en-US" dirty="0" smtClean="0"/>
              <a:t>Expert Systems (ES)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148-2AB4-48E7-8873-DCC987548780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Systems Development Life Cycle (SDLC)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Project Identification and Selection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Project Initiation and Planning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Maintenance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Systems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41D7-D167-47E9-99B0-52DA3556E80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2935" y="1982789"/>
            <a:ext cx="7806103" cy="4129087"/>
          </a:xfrm>
          <a:noFill/>
          <a:ln/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System engineering </a:t>
            </a:r>
            <a:r>
              <a:rPr lang="en-GB" sz="3600" dirty="0" smtClean="0"/>
              <a:t>is the activity of specifying, designing, implementing, validating, deploying and maintaining </a:t>
            </a:r>
            <a:r>
              <a:rPr lang="en-GB" sz="3600" dirty="0" smtClean="0">
                <a:solidFill>
                  <a:srgbClr val="7030A0"/>
                </a:solidFill>
              </a:rPr>
              <a:t>system as a whole</a:t>
            </a:r>
            <a:r>
              <a:rPr lang="en-GB" sz="3600" dirty="0" smtClean="0"/>
              <a:t>.</a:t>
            </a:r>
            <a:endParaRPr lang="en-GB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B9DD-725F-4039-9D5C-90D787EDE36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To explain why system software is affected by broader system engineering issues</a:t>
            </a:r>
          </a:p>
          <a:p>
            <a:r>
              <a:rPr lang="en-GB" sz="2800" dirty="0"/>
              <a:t>To introduce the concept of emergent system properties such as reliability and security</a:t>
            </a:r>
          </a:p>
          <a:p>
            <a:r>
              <a:rPr lang="en-GB" sz="2800" dirty="0"/>
              <a:t>To explain why the systems environment must be considered in the system design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263-4ADB-4DB2-B61D-D4C4E6B751B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Emergent system properties</a:t>
            </a:r>
          </a:p>
          <a:p>
            <a:r>
              <a:rPr lang="en-GB" sz="2800" dirty="0"/>
              <a:t>Systems and their environment</a:t>
            </a:r>
          </a:p>
          <a:p>
            <a:r>
              <a:rPr lang="en-GB" sz="2800" dirty="0"/>
              <a:t>System modelling</a:t>
            </a:r>
          </a:p>
          <a:p>
            <a:r>
              <a:rPr lang="en-GB" sz="2800" dirty="0"/>
              <a:t>The system engineering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D216-930E-42D3-A999-C9446B104FF5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But Do We Know What is System?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What is a system?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B22-5E08-4936-B767-56D2588527ED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531" y="1606550"/>
            <a:ext cx="7804638" cy="4129088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A purposeful collection of inter-related components working together towards some </a:t>
            </a:r>
            <a:r>
              <a:rPr lang="en-GB" sz="2800" dirty="0">
                <a:solidFill>
                  <a:schemeClr val="tx2"/>
                </a:solidFill>
              </a:rPr>
              <a:t>common objective</a:t>
            </a:r>
            <a:r>
              <a:rPr lang="en-GB" sz="2800" dirty="0"/>
              <a:t>. </a:t>
            </a:r>
          </a:p>
          <a:p>
            <a:r>
              <a:rPr lang="en-GB" sz="2800" dirty="0"/>
              <a:t>A system may include software, mechanical, electrical and electronic hardware and be operated by people.</a:t>
            </a:r>
          </a:p>
          <a:p>
            <a:r>
              <a:rPr lang="en-GB" sz="2800" dirty="0"/>
              <a:t>System components are dependent on other </a:t>
            </a:r>
            <a:br>
              <a:rPr lang="en-GB" sz="2800" dirty="0"/>
            </a:br>
            <a:r>
              <a:rPr lang="en-GB" sz="2800" dirty="0"/>
              <a:t>system components</a:t>
            </a:r>
          </a:p>
          <a:p>
            <a:r>
              <a:rPr lang="en-GB" sz="2800" dirty="0"/>
              <a:t>The properties and behaviour of system components are </a:t>
            </a:r>
            <a:r>
              <a:rPr lang="en-GB" sz="2800" dirty="0">
                <a:solidFill>
                  <a:srgbClr val="7030A0"/>
                </a:solidFill>
              </a:rPr>
              <a:t>inextricably inter-mingled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System Diagram</a:t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85F-F2B6-46DD-8692-7C8816843A6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5475" y="3119438"/>
            <a:ext cx="5353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53000" y="44958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Let’s spend some time on it!!!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Problems of systems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86AC-B90B-40CF-B87C-9FB53B223BD1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GB" sz="2400" dirty="0"/>
              <a:t>Large systems are usually designed to solve </a:t>
            </a:r>
            <a:br>
              <a:rPr lang="en-GB" sz="2400" dirty="0"/>
            </a:br>
            <a:r>
              <a:rPr lang="en-GB" sz="2400" dirty="0"/>
              <a:t>'wicked' problems</a:t>
            </a:r>
          </a:p>
          <a:p>
            <a:r>
              <a:rPr lang="en-GB" sz="2400" dirty="0">
                <a:solidFill>
                  <a:srgbClr val="002060"/>
                </a:solidFill>
              </a:rPr>
              <a:t>Systems engineering </a:t>
            </a:r>
            <a:r>
              <a:rPr lang="en-GB" sz="2400" dirty="0"/>
              <a:t>requires a great deal of </a:t>
            </a:r>
            <a:br>
              <a:rPr lang="en-GB" sz="2400" dirty="0"/>
            </a:br>
            <a:r>
              <a:rPr lang="en-GB" sz="2400" dirty="0"/>
              <a:t>co-ordination across disciplines</a:t>
            </a:r>
          </a:p>
          <a:p>
            <a:pPr lvl="1"/>
            <a:r>
              <a:rPr lang="en-GB" sz="2400" dirty="0"/>
              <a:t>Almost infinite possibilities for design trade-offs across </a:t>
            </a:r>
            <a:br>
              <a:rPr lang="en-GB" sz="2400" dirty="0"/>
            </a:br>
            <a:r>
              <a:rPr lang="en-GB" sz="2400" dirty="0"/>
              <a:t>components </a:t>
            </a:r>
          </a:p>
          <a:p>
            <a:pPr lvl="1"/>
            <a:r>
              <a:rPr lang="en-GB" sz="2400" dirty="0"/>
              <a:t>Mutual distrust and lack of understanding across engineering disciplines</a:t>
            </a:r>
          </a:p>
          <a:p>
            <a:r>
              <a:rPr lang="en-GB" sz="2400" i="1" dirty="0">
                <a:solidFill>
                  <a:srgbClr val="7030A0"/>
                </a:solidFill>
              </a:rPr>
              <a:t>Systems must be designed to last many years </a:t>
            </a:r>
            <a:br>
              <a:rPr lang="en-GB" sz="2400" i="1" dirty="0">
                <a:solidFill>
                  <a:srgbClr val="7030A0"/>
                </a:solidFill>
              </a:rPr>
            </a:br>
            <a:r>
              <a:rPr lang="en-GB" sz="2400" i="1" dirty="0">
                <a:solidFill>
                  <a:srgbClr val="7030A0"/>
                </a:solidFill>
              </a:rPr>
              <a:t>in a changing environment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Types of Information Systems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and Systems Development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A130-46EB-424E-8A01-CAFC61E387B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Transaction Processing Systems (TPS)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Automate handling of data about business activities (transactions)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Management Information Systems (MIS)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Converts raw data from transaction processing system into meaningful form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Decision Support Systems (DSS)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Designed to help decision makers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Provides interactive environment for decision making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6"/>
            <a:ext cx="8475785" cy="1108075"/>
          </a:xfrm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Software and systems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154B-2016-477E-9B40-8D5C6396AF0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The proportion of </a:t>
            </a:r>
            <a:r>
              <a:rPr lang="en-GB" sz="2800" dirty="0">
                <a:solidFill>
                  <a:srgbClr val="7030A0"/>
                </a:solidFill>
              </a:rPr>
              <a:t>software </a:t>
            </a:r>
            <a:r>
              <a:rPr lang="en-GB" sz="2800" dirty="0"/>
              <a:t>in </a:t>
            </a:r>
            <a:r>
              <a:rPr lang="en-GB" sz="2800" dirty="0">
                <a:solidFill>
                  <a:srgbClr val="7030A0"/>
                </a:solidFill>
              </a:rPr>
              <a:t>systems</a:t>
            </a:r>
            <a:r>
              <a:rPr lang="en-GB" sz="2800" dirty="0"/>
              <a:t> is increasing. Software-driven general purpose electronics is replacing special-purpose systems</a:t>
            </a:r>
          </a:p>
          <a:p>
            <a:r>
              <a:rPr lang="en-GB" sz="2800" dirty="0"/>
              <a:t>Problems of systems engineering are similar to </a:t>
            </a:r>
            <a:br>
              <a:rPr lang="en-GB" sz="2800" dirty="0"/>
            </a:br>
            <a:r>
              <a:rPr lang="en-GB" sz="2800" dirty="0"/>
              <a:t>problems of software engineering</a:t>
            </a:r>
          </a:p>
          <a:p>
            <a:r>
              <a:rPr lang="en-GB" sz="2800" dirty="0">
                <a:solidFill>
                  <a:srgbClr val="002060"/>
                </a:solidFill>
              </a:rPr>
              <a:t>Software is (unfortunately) </a:t>
            </a:r>
            <a:r>
              <a:rPr lang="en-GB" sz="2800" dirty="0"/>
              <a:t>seen as a problem </a:t>
            </a:r>
            <a:br>
              <a:rPr lang="en-GB" sz="2800" dirty="0"/>
            </a:br>
            <a:r>
              <a:rPr lang="en-GB" sz="2800" dirty="0"/>
              <a:t>in systems engineering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Many </a:t>
            </a:r>
            <a:r>
              <a:rPr lang="en-GB" sz="2800" dirty="0"/>
              <a:t>large system projects have been delayed because of </a:t>
            </a:r>
            <a:r>
              <a:rPr lang="en-GB" sz="2800" dirty="0">
                <a:solidFill>
                  <a:srgbClr val="002060"/>
                </a:solidFill>
              </a:rPr>
              <a:t>software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Emergent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74B1-6E3F-4BC6-A961-7299500207D9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Properties of the system as a whole rather than properties that can be derived from the properties of components of a system</a:t>
            </a:r>
          </a:p>
          <a:p>
            <a:r>
              <a:rPr lang="en-GB" sz="2800" dirty="0">
                <a:solidFill>
                  <a:srgbClr val="002060"/>
                </a:solidFill>
              </a:rPr>
              <a:t>Emergent properties </a:t>
            </a:r>
            <a:r>
              <a:rPr lang="en-GB" sz="2800" dirty="0"/>
              <a:t>are a consequence of the relationships between system components</a:t>
            </a:r>
          </a:p>
          <a:p>
            <a:r>
              <a:rPr lang="en-GB" sz="2800" dirty="0"/>
              <a:t>They can therefore only be assessed and measured once the components have been integrated into a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Examples of emergent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14B-2EF6-41C9-8FBA-AE7D641299D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i="1" dirty="0">
                <a:solidFill>
                  <a:srgbClr val="002060"/>
                </a:solidFill>
              </a:rPr>
              <a:t>The overall weight of the system</a:t>
            </a:r>
            <a:r>
              <a:rPr lang="en-GB" dirty="0">
                <a:solidFill>
                  <a:srgbClr val="002060"/>
                </a:solidFill>
              </a:rPr>
              <a:t>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dirty="0"/>
              <a:t>This is an example of an emergent property that can be computed from individual component properties.</a:t>
            </a:r>
          </a:p>
          <a:p>
            <a:pPr algn="just">
              <a:spcAft>
                <a:spcPts val="625"/>
              </a:spcAft>
            </a:pPr>
            <a:r>
              <a:rPr lang="en-GB" i="1" dirty="0">
                <a:solidFill>
                  <a:srgbClr val="002060"/>
                </a:solidFill>
              </a:rPr>
              <a:t>The reliability of the system</a:t>
            </a:r>
            <a:r>
              <a:rPr lang="en-GB" dirty="0">
                <a:solidFill>
                  <a:srgbClr val="002060"/>
                </a:solidFill>
              </a:rPr>
              <a:t> </a:t>
            </a:r>
          </a:p>
          <a:p>
            <a:pPr lvl="1" algn="just">
              <a:spcAft>
                <a:spcPts val="625"/>
              </a:spcAft>
            </a:pPr>
            <a:r>
              <a:rPr lang="en-GB" dirty="0"/>
              <a:t>This depends on the reliability of system components and the relationships between the components. </a:t>
            </a:r>
          </a:p>
          <a:p>
            <a:pPr algn="just"/>
            <a:r>
              <a:rPr lang="en-GB" i="1" dirty="0">
                <a:solidFill>
                  <a:srgbClr val="002060"/>
                </a:solidFill>
              </a:rPr>
              <a:t>The usability of a system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	</a:t>
            </a:r>
          </a:p>
          <a:p>
            <a:pPr lvl="1" algn="just"/>
            <a:r>
              <a:rPr lang="en-GB" dirty="0"/>
              <a:t>This is a complex property which is not simply dependent on the system hardware and software but also depends on the system operators and the environment where it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Types of emergent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2D13-1236-4EBF-A91F-0CE2DBFDE77C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dirty="0">
                <a:solidFill>
                  <a:srgbClr val="002060"/>
                </a:solidFill>
              </a:rPr>
              <a:t>Functional properties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dirty="0"/>
              <a:t>These appear when all the parts of a system work together to achieve some objective. For example, a bicycle has the functional property of being a transportation device once it has been assembled from its components.</a:t>
            </a:r>
          </a:p>
          <a:p>
            <a:pPr algn="just"/>
            <a:r>
              <a:rPr lang="en-GB" dirty="0">
                <a:solidFill>
                  <a:srgbClr val="002060"/>
                </a:solidFill>
              </a:rPr>
              <a:t>Non-functional emergent properties</a:t>
            </a:r>
          </a:p>
          <a:p>
            <a:pPr lvl="1" algn="just"/>
            <a:r>
              <a:rPr lang="en-GB" dirty="0"/>
              <a:t>Examples are reliability, performance, safety, and security. These relate to the behaviour of the system in its operational environment. They are often critical for computer-based systems as failure to achieve some minimal defined level in these properties may make the system unusable</a:t>
            </a:r>
            <a:r>
              <a:rPr lang="en-GB" dirty="0" smtClean="0"/>
              <a:t>.</a:t>
            </a:r>
          </a:p>
          <a:p>
            <a:pPr lvl="1" algn="just"/>
            <a:r>
              <a:rPr lang="en-GB" b="1" i="1" dirty="0" smtClean="0">
                <a:solidFill>
                  <a:srgbClr val="00B0F0"/>
                </a:solidFill>
              </a:rPr>
              <a:t>Note: Let’s discuss on the evolution of SE and OOT.</a:t>
            </a:r>
          </a:p>
          <a:p>
            <a:pPr lvl="1" algn="just"/>
            <a:r>
              <a:rPr lang="en-GB" b="1" i="1" dirty="0" smtClean="0">
                <a:solidFill>
                  <a:srgbClr val="00B0F0"/>
                </a:solidFill>
              </a:rPr>
              <a:t>Software Crisis: 1965-1985</a:t>
            </a:r>
            <a:endParaRPr lang="en-GB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Software Crisis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6365-F283-4D60-9AD9-6FE80E5D78E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term </a:t>
            </a:r>
            <a:r>
              <a:rPr lang="en-US" b="1" dirty="0" smtClean="0"/>
              <a:t>software crisis</a:t>
            </a:r>
            <a:r>
              <a:rPr lang="en-US" dirty="0" smtClean="0"/>
              <a:t> was coined by </a:t>
            </a:r>
            <a:r>
              <a:rPr lang="en-US" dirty="0" smtClean="0">
                <a:hlinkClick r:id="rId3" tooltip="F. L. Bauer"/>
              </a:rPr>
              <a:t>F. L. Bauer</a:t>
            </a:r>
            <a:r>
              <a:rPr lang="en-US" dirty="0" smtClean="0"/>
              <a:t> at the first NATO Software Engineering Conference in </a:t>
            </a:r>
            <a:r>
              <a:rPr lang="en-US" dirty="0" smtClean="0">
                <a:hlinkClick r:id="rId4" tooltip="1968"/>
              </a:rPr>
              <a:t>1968</a:t>
            </a:r>
            <a:r>
              <a:rPr lang="en-US" dirty="0" smtClean="0"/>
              <a:t> at </a:t>
            </a:r>
            <a:r>
              <a:rPr lang="en-US" dirty="0" err="1" smtClean="0">
                <a:hlinkClick r:id="rId5" tooltip="Garmisch"/>
              </a:rPr>
              <a:t>Garmisch</a:t>
            </a:r>
            <a:r>
              <a:rPr lang="en-US" dirty="0" smtClean="0"/>
              <a:t>, Germany.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software crisis</a:t>
            </a:r>
            <a:r>
              <a:rPr lang="en-US" dirty="0" smtClean="0"/>
              <a:t> was a term used in the early days of </a:t>
            </a:r>
            <a:r>
              <a:rPr lang="en-US" dirty="0" smtClean="0">
                <a:hlinkClick r:id="rId6" tooltip="Software engineering"/>
              </a:rPr>
              <a:t>software engineering</a:t>
            </a:r>
            <a:r>
              <a:rPr lang="en-US" dirty="0" smtClean="0"/>
              <a:t>, before it was a well-established subject. </a:t>
            </a:r>
          </a:p>
          <a:p>
            <a:r>
              <a:rPr lang="en-US" dirty="0" smtClean="0"/>
              <a:t>The term was used to describe the impact of rapid increases in computer power and the complexity of the problems which could be tackled.</a:t>
            </a:r>
          </a:p>
          <a:p>
            <a:r>
              <a:rPr lang="en-US" dirty="0" smtClean="0"/>
              <a:t>The roots of the software crisis are </a:t>
            </a:r>
            <a:r>
              <a:rPr lang="en-US" dirty="0" smtClean="0">
                <a:solidFill>
                  <a:srgbClr val="7030A0"/>
                </a:solidFill>
              </a:rPr>
              <a:t>complexity, expectations, and change.</a:t>
            </a:r>
          </a:p>
          <a:p>
            <a:r>
              <a:rPr lang="en-US" dirty="0" smtClean="0"/>
              <a:t>Conflicting requirements have always hindered the software development process.</a:t>
            </a:r>
          </a:p>
          <a:p>
            <a:r>
              <a:rPr lang="en-US" dirty="0" smtClean="0"/>
              <a:t>For example, while </a:t>
            </a:r>
            <a:r>
              <a:rPr lang="en-US" u="sng" dirty="0" smtClean="0">
                <a:solidFill>
                  <a:srgbClr val="002060"/>
                </a:solidFill>
              </a:rPr>
              <a:t>users</a:t>
            </a:r>
            <a:r>
              <a:rPr lang="en-US" dirty="0" smtClean="0"/>
              <a:t> demand a large number of features, </a:t>
            </a:r>
            <a:r>
              <a:rPr lang="en-US" u="sng" dirty="0" smtClean="0">
                <a:solidFill>
                  <a:srgbClr val="002060"/>
                </a:solidFill>
              </a:rPr>
              <a:t>customers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generally want to minimize the amount they must pay for the software and the time required for its development.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Continue…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6365-F283-4D60-9AD9-6FE80E5D78E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causes of the </a:t>
            </a:r>
            <a:r>
              <a:rPr lang="en-US" dirty="0" smtClean="0">
                <a:solidFill>
                  <a:srgbClr val="FF0000"/>
                </a:solidFill>
              </a:rPr>
              <a:t>software crisis </a:t>
            </a:r>
            <a:r>
              <a:rPr lang="en-US" dirty="0" smtClean="0"/>
              <a:t>were linked to the overall </a:t>
            </a:r>
            <a:r>
              <a:rPr lang="en-US" i="1" dirty="0" smtClean="0">
                <a:solidFill>
                  <a:srgbClr val="002060"/>
                </a:solidFill>
              </a:rPr>
              <a:t>complexity of the software process </a:t>
            </a:r>
            <a:r>
              <a:rPr lang="en-US" dirty="0" smtClean="0"/>
              <a:t>and the relative immaturity of software engineering as a profession.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crisis</a:t>
            </a:r>
            <a:r>
              <a:rPr lang="en-US" dirty="0" smtClean="0"/>
              <a:t> manifested itself in several ways:</a:t>
            </a:r>
          </a:p>
          <a:p>
            <a:pPr lvl="1"/>
            <a:r>
              <a:rPr lang="en-US" dirty="0" smtClean="0"/>
              <a:t>Projects running over-budget.</a:t>
            </a:r>
          </a:p>
          <a:p>
            <a:pPr lvl="1"/>
            <a:r>
              <a:rPr lang="en-US" dirty="0" smtClean="0"/>
              <a:t>Projects running over-time.</a:t>
            </a:r>
          </a:p>
          <a:p>
            <a:pPr lvl="1"/>
            <a:r>
              <a:rPr lang="en-US" dirty="0" smtClean="0"/>
              <a:t>Software was of low quality.</a:t>
            </a:r>
          </a:p>
          <a:p>
            <a:pPr lvl="1"/>
            <a:r>
              <a:rPr lang="en-US" dirty="0" smtClean="0"/>
              <a:t>Software often did not meet requirements.</a:t>
            </a:r>
          </a:p>
          <a:p>
            <a:pPr lvl="1"/>
            <a:r>
              <a:rPr lang="en-US" dirty="0" smtClean="0"/>
              <a:t>Projects were unmanageable and code difficult to maintain.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1985 to 1989: No silver bullet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6365-F283-4D60-9AD9-6FE80E5D78E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Fred Brooks on his “</a:t>
            </a:r>
            <a:r>
              <a:rPr lang="en-US" sz="2800" dirty="0" smtClean="0">
                <a:solidFill>
                  <a:srgbClr val="7030A0"/>
                </a:solidFill>
              </a:rPr>
              <a:t>The Mythical Man Month</a:t>
            </a:r>
            <a:r>
              <a:rPr lang="en-US" sz="2800" dirty="0" smtClean="0"/>
              <a:t>”.</a:t>
            </a:r>
          </a:p>
          <a:p>
            <a:r>
              <a:rPr lang="en-US" sz="2800" dirty="0" smtClean="0"/>
              <a:t>In this book, he claimed a multi-million dollar mistake of not developing a coherent </a:t>
            </a:r>
            <a:r>
              <a:rPr lang="en-US" sz="2800" dirty="0" smtClean="0">
                <a:hlinkClick r:id="rId3" tooltip="Software architecture"/>
              </a:rPr>
              <a:t>architecture</a:t>
            </a:r>
            <a:r>
              <a:rPr lang="en-US" sz="2800" dirty="0" smtClean="0"/>
              <a:t> before starting development.</a:t>
            </a:r>
          </a:p>
          <a:p>
            <a:r>
              <a:rPr lang="en-US" sz="2800" i="1" dirty="0" smtClean="0">
                <a:solidFill>
                  <a:srgbClr val="002060"/>
                </a:solidFill>
              </a:rPr>
              <a:t>How to address these problems?</a:t>
            </a:r>
          </a:p>
          <a:p>
            <a:r>
              <a:rPr lang="en-US" sz="2800" dirty="0" smtClean="0"/>
              <a:t>The scientists decided to follow SE and use Non functional properties.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reliability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FBD1-9494-4139-BD5B-C33047566A8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Because of component inter-dependencies, </a:t>
            </a:r>
            <a:br>
              <a:rPr lang="en-GB" sz="2800" dirty="0"/>
            </a:br>
            <a:r>
              <a:rPr lang="en-GB" sz="2800" dirty="0"/>
              <a:t>faults can be propagated through the system</a:t>
            </a:r>
          </a:p>
          <a:p>
            <a:r>
              <a:rPr lang="en-GB" sz="2800" dirty="0"/>
              <a:t>System failures often occur because of </a:t>
            </a:r>
            <a:br>
              <a:rPr lang="en-GB" sz="2800" dirty="0"/>
            </a:br>
            <a:r>
              <a:rPr lang="en-GB" sz="2800" dirty="0"/>
              <a:t>unforeseen inter-relationships between </a:t>
            </a:r>
            <a:br>
              <a:rPr lang="en-GB" sz="2800" dirty="0"/>
            </a:br>
            <a:r>
              <a:rPr lang="en-GB" sz="2800" dirty="0"/>
              <a:t>components</a:t>
            </a:r>
          </a:p>
          <a:p>
            <a:r>
              <a:rPr lang="en-GB" sz="2800" dirty="0"/>
              <a:t>It is probably </a:t>
            </a:r>
            <a:r>
              <a:rPr lang="en-GB" sz="2800" dirty="0">
                <a:solidFill>
                  <a:srgbClr val="002060"/>
                </a:solidFill>
              </a:rPr>
              <a:t>impossible</a:t>
            </a:r>
            <a:r>
              <a:rPr lang="en-GB" sz="2800" dirty="0"/>
              <a:t> to anticipate all </a:t>
            </a:r>
            <a:br>
              <a:rPr lang="en-GB" sz="2800" dirty="0"/>
            </a:br>
            <a:r>
              <a:rPr lang="en-GB" sz="2800" dirty="0"/>
              <a:t>possible component relationships</a:t>
            </a:r>
          </a:p>
          <a:p>
            <a:r>
              <a:rPr lang="en-GB" sz="2800" dirty="0">
                <a:solidFill>
                  <a:srgbClr val="7030A0"/>
                </a:solidFill>
              </a:rPr>
              <a:t>Software reliability </a:t>
            </a:r>
            <a:r>
              <a:rPr lang="en-GB" sz="2800" dirty="0"/>
              <a:t>measures may give a false </a:t>
            </a:r>
            <a:br>
              <a:rPr lang="en-GB" sz="2800" dirty="0"/>
            </a:br>
            <a:r>
              <a:rPr lang="en-GB" sz="2800" dirty="0"/>
              <a:t>picture of the system reliability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Influences on reliability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3E3A-60E0-40D1-847A-A6BB410C92D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i="1" dirty="0">
                <a:solidFill>
                  <a:srgbClr val="7030A0"/>
                </a:solidFill>
              </a:rPr>
              <a:t>Hardware reliability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dirty="0"/>
              <a:t>What is the probability of a hardware component failing and how long does it take to repair that component?</a:t>
            </a:r>
          </a:p>
          <a:p>
            <a:pPr algn="just">
              <a:spcAft>
                <a:spcPts val="625"/>
              </a:spcAft>
            </a:pPr>
            <a:r>
              <a:rPr lang="en-GB" i="1" dirty="0">
                <a:solidFill>
                  <a:srgbClr val="7030A0"/>
                </a:solidFill>
              </a:rPr>
              <a:t>Software reliability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pPr lvl="1" algn="just">
              <a:spcAft>
                <a:spcPts val="625"/>
              </a:spcAft>
            </a:pPr>
            <a:r>
              <a:rPr lang="en-GB" dirty="0"/>
              <a:t>How likely is it that a software component will produce an incorrect output. Software failure is usually distinct from hardware failure in that software does not wear out.  </a:t>
            </a:r>
          </a:p>
          <a:p>
            <a:pPr algn="just">
              <a:spcAft>
                <a:spcPts val="625"/>
              </a:spcAft>
            </a:pPr>
            <a:r>
              <a:rPr lang="en-GB" i="1" dirty="0">
                <a:solidFill>
                  <a:srgbClr val="7030A0"/>
                </a:solidFill>
              </a:rPr>
              <a:t>Operator reliability </a:t>
            </a:r>
          </a:p>
          <a:p>
            <a:pPr lvl="1" algn="just">
              <a:spcAft>
                <a:spcPts val="625"/>
              </a:spcAft>
            </a:pPr>
            <a:r>
              <a:rPr lang="en-GB" dirty="0"/>
              <a:t>How likely is it that the operator of a system will make an error?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Reliability 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FF33-A42F-46F6-AA58-527F1C933C2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Hardware failure can generate spurious signals that are outside the range of inputs expected by the software</a:t>
            </a:r>
          </a:p>
          <a:p>
            <a:r>
              <a:rPr lang="en-GB" sz="2800" dirty="0">
                <a:solidFill>
                  <a:srgbClr val="7030A0"/>
                </a:solidFill>
              </a:rPr>
              <a:t>Software errors </a:t>
            </a:r>
            <a:r>
              <a:rPr lang="en-GB" sz="2800" dirty="0"/>
              <a:t>can cause alarms to be activated which cause operator stress and lead to operator errors</a:t>
            </a:r>
          </a:p>
          <a:p>
            <a:r>
              <a:rPr lang="en-GB" sz="2800" dirty="0"/>
              <a:t>The environment in which a system is installed can affect its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Types of Information Systems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and Systems Development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30EE-11F0-4CA9-8D69-9E2E1483DB8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Expert Systems (ES)</a:t>
            </a:r>
          </a:p>
          <a:p>
            <a:pPr lvl="1"/>
            <a:r>
              <a:rPr lang="en-US" dirty="0" smtClean="0"/>
              <a:t>Replicates decision making process</a:t>
            </a:r>
          </a:p>
          <a:p>
            <a:pPr lvl="1"/>
            <a:r>
              <a:rPr lang="en-US" dirty="0" smtClean="0"/>
              <a:t>Knowledge representation describes the way an expert would approach the problem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‘shall-not’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A79E-77C7-4A3C-879E-56044B829DF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Properties such as performance and reliability can be measured</a:t>
            </a:r>
          </a:p>
          <a:p>
            <a:r>
              <a:rPr lang="en-GB" sz="2800" dirty="0"/>
              <a:t>However, some properties are properties that the system should not exhibit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Safety </a:t>
            </a:r>
            <a:r>
              <a:rPr lang="en-GB" dirty="0"/>
              <a:t>- the system should not behave in an unsafe way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Security</a:t>
            </a:r>
            <a:r>
              <a:rPr lang="en-GB" dirty="0"/>
              <a:t> - the system should not permit unauthorised use</a:t>
            </a:r>
          </a:p>
          <a:p>
            <a:r>
              <a:rPr lang="en-GB" sz="2800" dirty="0"/>
              <a:t>Measuring or assessing these properties is very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Systems and their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9CAE-CD13-4AC6-913F-487DD076CB6D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Systems are not independent but exist in an environment</a:t>
            </a:r>
          </a:p>
          <a:p>
            <a:r>
              <a:rPr lang="en-GB" sz="2800" dirty="0">
                <a:solidFill>
                  <a:srgbClr val="7030A0"/>
                </a:solidFill>
              </a:rPr>
              <a:t>System’s function may be to change its environment</a:t>
            </a:r>
          </a:p>
          <a:p>
            <a:r>
              <a:rPr lang="en-GB" sz="2800" dirty="0"/>
              <a:t>Environment affects the functioning of the system e.g. system may require electrical supply from its environment</a:t>
            </a:r>
          </a:p>
          <a:p>
            <a:r>
              <a:rPr lang="en-GB" sz="2800" dirty="0"/>
              <a:t>The organizational as well as the physical </a:t>
            </a:r>
            <a:r>
              <a:rPr lang="en-GB" sz="2800" dirty="0" smtClean="0"/>
              <a:t>environment </a:t>
            </a:r>
            <a:r>
              <a:rPr lang="en-GB" sz="2800" dirty="0"/>
              <a:t>may be important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hierarchies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1A56-98BB-4597-863A-335F4F17B2EE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935" y="1746250"/>
            <a:ext cx="6645519" cy="4427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Human and organisational factors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ECAF-0681-4E99-B0D1-A72440E9B52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6331" y="1682751"/>
            <a:ext cx="8187104" cy="5175249"/>
          </a:xfrm>
        </p:spPr>
        <p:txBody>
          <a:bodyPr>
            <a:noAutofit/>
          </a:bodyPr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sz="2800" i="1" dirty="0">
                <a:solidFill>
                  <a:srgbClr val="002060"/>
                </a:solidFill>
              </a:rPr>
              <a:t>Process changes</a:t>
            </a:r>
            <a:r>
              <a:rPr lang="en-GB" sz="2800" dirty="0">
                <a:solidFill>
                  <a:srgbClr val="002060"/>
                </a:solidFill>
              </a:rPr>
              <a:t>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dirty="0"/>
              <a:t>Does the system require changes to the work processes in the environment?  </a:t>
            </a:r>
          </a:p>
          <a:p>
            <a:pPr algn="just">
              <a:spcAft>
                <a:spcPts val="625"/>
              </a:spcAft>
            </a:pPr>
            <a:r>
              <a:rPr lang="en-GB" sz="2800" i="1" dirty="0">
                <a:solidFill>
                  <a:srgbClr val="002060"/>
                </a:solidFill>
              </a:rPr>
              <a:t>Job changes</a:t>
            </a:r>
            <a:r>
              <a:rPr lang="en-GB" sz="2800" dirty="0">
                <a:solidFill>
                  <a:srgbClr val="002060"/>
                </a:solidFill>
              </a:rPr>
              <a:t> </a:t>
            </a:r>
          </a:p>
          <a:p>
            <a:pPr lvl="1" algn="just">
              <a:spcAft>
                <a:spcPts val="625"/>
              </a:spcAft>
            </a:pPr>
            <a:r>
              <a:rPr lang="en-GB" dirty="0"/>
              <a:t>Does the system de-skill the users in an environment or cause them to change the way they work?   </a:t>
            </a:r>
          </a:p>
          <a:p>
            <a:pPr algn="just">
              <a:spcAft>
                <a:spcPts val="625"/>
              </a:spcAft>
            </a:pPr>
            <a:r>
              <a:rPr lang="en-GB" sz="2800" i="1" dirty="0">
                <a:solidFill>
                  <a:srgbClr val="002060"/>
                </a:solidFill>
              </a:rPr>
              <a:t>Organisational changes</a:t>
            </a:r>
            <a:r>
              <a:rPr lang="en-GB" sz="2800" dirty="0">
                <a:solidFill>
                  <a:srgbClr val="002060"/>
                </a:solidFill>
              </a:rPr>
              <a:t> </a:t>
            </a:r>
          </a:p>
          <a:p>
            <a:pPr lvl="1" algn="just">
              <a:spcAft>
                <a:spcPts val="625"/>
              </a:spcAft>
            </a:pPr>
            <a:r>
              <a:rPr lang="en-GB" sz="2400" dirty="0"/>
              <a:t>Does the system change the political power structure in an organisation?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The system engineering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730-A73A-491E-9F3D-B52F4044D77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GB" dirty="0"/>
              <a:t>Usually follows a </a:t>
            </a:r>
            <a:r>
              <a:rPr lang="en-GB" dirty="0">
                <a:solidFill>
                  <a:srgbClr val="002060"/>
                </a:solidFill>
              </a:rPr>
              <a:t>‘waterfall’ model </a:t>
            </a:r>
            <a:r>
              <a:rPr lang="en-GB" dirty="0"/>
              <a:t>because of the need for parallel development of different parts of the system</a:t>
            </a:r>
          </a:p>
          <a:p>
            <a:pPr lvl="1"/>
            <a:r>
              <a:rPr lang="en-GB" dirty="0"/>
              <a:t>Little scope for iteration between phases because hardware changes are very expensive. Software may have to compensate for hardware problems</a:t>
            </a:r>
          </a:p>
          <a:p>
            <a:r>
              <a:rPr lang="en-GB" dirty="0"/>
              <a:t>Inevitably involves engineers from different disciplines who must work together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Much scope for misunderstanding here</a:t>
            </a:r>
            <a:r>
              <a:rPr lang="en-GB" dirty="0"/>
              <a:t>. Different disciplines use a different vocabulary and much negotiation is required. Engineers may have personal agendas to fulfil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The system engineering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E567-492D-4DB3-BB64-5421F2437AB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2531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1631951"/>
            <a:ext cx="8891954" cy="424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Inter-disciplinary involvement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5C3F-197E-42B3-B326-7975C5BFC2F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669" y="1720851"/>
            <a:ext cx="7614138" cy="446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requirements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CF3B-6E78-40AE-A501-593A839CB81C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GB" dirty="0"/>
              <a:t>Three types of requirement defined at this stage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Abstract functional requirements</a:t>
            </a:r>
            <a:r>
              <a:rPr lang="en-GB" dirty="0"/>
              <a:t>. System functions are defined in an abstract way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System properties. </a:t>
            </a:r>
            <a:r>
              <a:rPr lang="en-GB" dirty="0"/>
              <a:t>Non-functional requirements for the system in general are defined</a:t>
            </a:r>
          </a:p>
          <a:p>
            <a:pPr lvl="1"/>
            <a:r>
              <a:rPr lang="en-GB" dirty="0">
                <a:solidFill>
                  <a:srgbClr val="002060"/>
                </a:solidFill>
              </a:rPr>
              <a:t>Undesirable characteristics</a:t>
            </a:r>
            <a:r>
              <a:rPr lang="en-GB" dirty="0"/>
              <a:t>. Unacceptable system behaviour is specified</a:t>
            </a:r>
          </a:p>
          <a:p>
            <a:r>
              <a:rPr lang="en-GB" dirty="0"/>
              <a:t>Should also define overall organisational objectives for the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E474-B57A-4510-9C8E-08FE58AD00A1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Functional objectives</a:t>
            </a:r>
          </a:p>
          <a:p>
            <a:pPr lvl="1"/>
            <a:r>
              <a:rPr lang="en-GB" dirty="0"/>
              <a:t>To provide a fire and intruder alarm system for the building which will provide internal and external warning of fire or unauthorized intrusion</a:t>
            </a:r>
          </a:p>
          <a:p>
            <a:r>
              <a:rPr lang="en-GB" dirty="0">
                <a:solidFill>
                  <a:srgbClr val="002060"/>
                </a:solidFill>
              </a:rPr>
              <a:t>Organisational objectives</a:t>
            </a:r>
          </a:p>
          <a:p>
            <a:pPr lvl="1"/>
            <a:r>
              <a:rPr lang="en-GB" dirty="0"/>
              <a:t>To ensure that the normal functioning of work carried out in the building is not seriously disrupted by events such as fire and unauthorized intrusion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requirements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B732-1CEC-480F-B96B-1F09419F2045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Changing as the system is being specified</a:t>
            </a:r>
          </a:p>
          <a:p>
            <a:r>
              <a:rPr lang="en-GB" sz="2800" dirty="0"/>
              <a:t>Must anticipate hardware/communications </a:t>
            </a:r>
            <a:br>
              <a:rPr lang="en-GB" sz="2800" dirty="0"/>
            </a:br>
            <a:r>
              <a:rPr lang="en-GB" sz="2800" dirty="0"/>
              <a:t>developments over the lifetime of the system</a:t>
            </a:r>
          </a:p>
          <a:p>
            <a:r>
              <a:rPr lang="en-GB" sz="2800" i="1" dirty="0">
                <a:solidFill>
                  <a:srgbClr val="7030A0"/>
                </a:solidFill>
              </a:rPr>
              <a:t>Hard to define non-functional requirements </a:t>
            </a:r>
            <a:br>
              <a:rPr lang="en-GB" sz="2800" i="1" dirty="0">
                <a:solidFill>
                  <a:srgbClr val="7030A0"/>
                </a:solidFill>
              </a:rPr>
            </a:br>
            <a:r>
              <a:rPr lang="en-GB" sz="2800" i="1" dirty="0">
                <a:solidFill>
                  <a:srgbClr val="7030A0"/>
                </a:solidFill>
              </a:rPr>
              <a:t>(particularly) without an impression of </a:t>
            </a:r>
            <a:br>
              <a:rPr lang="en-GB" sz="2800" i="1" dirty="0">
                <a:solidFill>
                  <a:srgbClr val="7030A0"/>
                </a:solidFill>
              </a:rPr>
            </a:br>
            <a:r>
              <a:rPr lang="en-GB" sz="2800" i="1" dirty="0">
                <a:solidFill>
                  <a:srgbClr val="7030A0"/>
                </a:solidFill>
              </a:rPr>
              <a:t>component structure of the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Systems Development Life Cycle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B51-F136-4283-8EB3-EA753A1F515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System Development Methodology</a:t>
            </a:r>
          </a:p>
          <a:p>
            <a:pPr lvl="1"/>
            <a:r>
              <a:rPr lang="en-US" dirty="0" smtClean="0"/>
              <a:t>Standard process followed in an organization</a:t>
            </a:r>
          </a:p>
          <a:p>
            <a:pPr lvl="1"/>
            <a:r>
              <a:rPr lang="en-US" dirty="0" smtClean="0"/>
              <a:t>Consists of:</a:t>
            </a:r>
          </a:p>
          <a:p>
            <a:pPr lvl="2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Design</a:t>
            </a:r>
          </a:p>
          <a:p>
            <a:pPr lvl="2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Maintenance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The system design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1A6-DDEF-4E31-AAFE-F253DA7CF9F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Partition requirements</a:t>
            </a:r>
          </a:p>
          <a:p>
            <a:pPr lvl="1"/>
            <a:r>
              <a:rPr lang="en-GB" dirty="0"/>
              <a:t>Organise requirements into related groups  </a:t>
            </a:r>
          </a:p>
          <a:p>
            <a:r>
              <a:rPr lang="en-GB" dirty="0">
                <a:solidFill>
                  <a:srgbClr val="002060"/>
                </a:solidFill>
              </a:rPr>
              <a:t>Identify sub-systems</a:t>
            </a:r>
          </a:p>
          <a:p>
            <a:pPr lvl="1"/>
            <a:r>
              <a:rPr lang="en-GB" dirty="0"/>
              <a:t>Identify a set of sub-systems which collectively can meet the system requirements</a:t>
            </a:r>
          </a:p>
          <a:p>
            <a:r>
              <a:rPr lang="en-GB" dirty="0">
                <a:solidFill>
                  <a:srgbClr val="002060"/>
                </a:solidFill>
              </a:rPr>
              <a:t>Assign requirements to sub-systems</a:t>
            </a:r>
          </a:p>
          <a:p>
            <a:pPr lvl="1"/>
            <a:r>
              <a:rPr lang="en-GB" dirty="0"/>
              <a:t>Causes particular problems when COTS are integrated</a:t>
            </a:r>
          </a:p>
          <a:p>
            <a:r>
              <a:rPr lang="en-GB" dirty="0">
                <a:solidFill>
                  <a:srgbClr val="002060"/>
                </a:solidFill>
              </a:rPr>
              <a:t>Specify sub-system functionality</a:t>
            </a:r>
          </a:p>
          <a:p>
            <a:r>
              <a:rPr lang="en-GB" dirty="0">
                <a:solidFill>
                  <a:srgbClr val="002060"/>
                </a:solidFill>
              </a:rPr>
              <a:t>Define sub-system interfaces</a:t>
            </a:r>
          </a:p>
          <a:p>
            <a:pPr lvl="1"/>
            <a:r>
              <a:rPr lang="en-GB" dirty="0"/>
              <a:t>Critical activity for parallel sub-system development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The system design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E6B7-8769-461C-B71F-0E5D9041DFF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867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116" y="1963738"/>
            <a:ext cx="8730762" cy="360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design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9CFA-8D7A-4833-A684-E859EE985DB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Requirements partitioning to hardware, </a:t>
            </a:r>
            <a:br>
              <a:rPr lang="en-GB" sz="2800" dirty="0"/>
            </a:br>
            <a:r>
              <a:rPr lang="en-GB" sz="2800" dirty="0"/>
              <a:t>software and human components may involve a lot of negotiation </a:t>
            </a:r>
          </a:p>
          <a:p>
            <a:r>
              <a:rPr lang="en-GB" sz="2800" dirty="0"/>
              <a:t>Difficult design problems are often assumed to be readily solved using software</a:t>
            </a:r>
          </a:p>
          <a:p>
            <a:r>
              <a:rPr lang="en-GB" sz="2800" i="1" dirty="0">
                <a:solidFill>
                  <a:srgbClr val="7030A0"/>
                </a:solidFill>
              </a:rPr>
              <a:t>Hardware platforms may be inappropriate for </a:t>
            </a:r>
            <a:br>
              <a:rPr lang="en-GB" sz="2800" i="1" dirty="0">
                <a:solidFill>
                  <a:srgbClr val="7030A0"/>
                </a:solidFill>
              </a:rPr>
            </a:br>
            <a:r>
              <a:rPr lang="en-GB" sz="2800" i="1" dirty="0">
                <a:solidFill>
                  <a:srgbClr val="7030A0"/>
                </a:solidFill>
              </a:rPr>
              <a:t>software requirements so software must compensate for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Sub-system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130D-54B7-44AF-A236-3D6FAEE3892E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Typically parallel projects developing the </a:t>
            </a:r>
            <a:br>
              <a:rPr lang="en-GB" sz="2800" dirty="0"/>
            </a:br>
            <a:r>
              <a:rPr lang="en-GB" sz="2800" dirty="0"/>
              <a:t>hardware, software and communications</a:t>
            </a:r>
          </a:p>
          <a:p>
            <a:r>
              <a:rPr lang="en-GB" sz="2800" dirty="0">
                <a:solidFill>
                  <a:srgbClr val="002060"/>
                </a:solidFill>
              </a:rPr>
              <a:t>Lack of communication across implementation </a:t>
            </a:r>
            <a:br>
              <a:rPr lang="en-GB" sz="2800" dirty="0">
                <a:solidFill>
                  <a:srgbClr val="002060"/>
                </a:solidFill>
              </a:rPr>
            </a:br>
            <a:r>
              <a:rPr lang="en-GB" sz="2800" dirty="0">
                <a:solidFill>
                  <a:srgbClr val="002060"/>
                </a:solidFill>
              </a:rPr>
              <a:t>teams</a:t>
            </a:r>
          </a:p>
          <a:p>
            <a:r>
              <a:rPr lang="en-GB" sz="2800" dirty="0">
                <a:solidFill>
                  <a:srgbClr val="7030A0"/>
                </a:solidFill>
              </a:rPr>
              <a:t>Bureaucratic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7030A0"/>
                </a:solidFill>
              </a:rPr>
              <a:t>slow mechanism</a:t>
            </a:r>
            <a:r>
              <a:rPr lang="en-GB" sz="2800" dirty="0"/>
              <a:t> for </a:t>
            </a:r>
            <a:br>
              <a:rPr lang="en-GB" sz="2800" dirty="0"/>
            </a:br>
            <a:r>
              <a:rPr lang="en-GB" sz="2800" dirty="0"/>
              <a:t>proposing system changes means that the development schedule may be extended because of the need for rework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655C-43FF-4E8B-BCA5-6B1BCB2C266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The process of putting hardware, software and </a:t>
            </a:r>
            <a:r>
              <a:rPr lang="en-GB" sz="2800" dirty="0" smtClean="0"/>
              <a:t>people </a:t>
            </a:r>
            <a:r>
              <a:rPr lang="en-GB" sz="2800" dirty="0"/>
              <a:t>together to make a system</a:t>
            </a:r>
          </a:p>
          <a:p>
            <a:r>
              <a:rPr lang="en-GB" sz="2800" dirty="0"/>
              <a:t>Should be tackled incrementally so that sub-systems are integrated one at a time</a:t>
            </a:r>
          </a:p>
          <a:p>
            <a:r>
              <a:rPr lang="en-GB" sz="2800" dirty="0"/>
              <a:t>Interface problems between sub-systems are usually found at this stage</a:t>
            </a:r>
          </a:p>
          <a:p>
            <a:r>
              <a:rPr lang="en-GB" sz="2800" i="1" dirty="0">
                <a:solidFill>
                  <a:srgbClr val="7030A0"/>
                </a:solidFill>
              </a:rPr>
              <a:t>May be problems with uncoordinated deliveries </a:t>
            </a:r>
            <a:r>
              <a:rPr lang="en-GB" sz="2800" i="1" dirty="0" smtClean="0">
                <a:solidFill>
                  <a:srgbClr val="7030A0"/>
                </a:solidFill>
              </a:rPr>
              <a:t>of </a:t>
            </a:r>
            <a:r>
              <a:rPr lang="en-GB" sz="2800" i="1" dirty="0">
                <a:solidFill>
                  <a:srgbClr val="7030A0"/>
                </a:solidFill>
              </a:rPr>
              <a:t>system components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installation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0820-C9D2-4D49-AFB3-680F1FB86DF1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Environmental assumptions may be incorrect</a:t>
            </a:r>
          </a:p>
          <a:p>
            <a:r>
              <a:rPr lang="en-GB" sz="2800" dirty="0"/>
              <a:t>May be human resistance to the introduction of </a:t>
            </a:r>
            <a:br>
              <a:rPr lang="en-GB" sz="2800" dirty="0"/>
            </a:br>
            <a:r>
              <a:rPr lang="en-GB" sz="2800" dirty="0"/>
              <a:t>a new system</a:t>
            </a:r>
          </a:p>
          <a:p>
            <a:r>
              <a:rPr lang="en-GB" sz="2800" dirty="0"/>
              <a:t>System may have to coexist with alternative </a:t>
            </a:r>
            <a:br>
              <a:rPr lang="en-GB" sz="2800" dirty="0"/>
            </a:br>
            <a:r>
              <a:rPr lang="en-GB" sz="2800" dirty="0"/>
              <a:t>systems for some time</a:t>
            </a:r>
          </a:p>
          <a:p>
            <a:r>
              <a:rPr lang="en-GB" sz="2800" dirty="0"/>
              <a:t>May be physical installation problems (e.g. </a:t>
            </a:r>
            <a:br>
              <a:rPr lang="en-GB" sz="2800" dirty="0"/>
            </a:br>
            <a:r>
              <a:rPr lang="en-GB" sz="2800" dirty="0"/>
              <a:t>cabling problems)</a:t>
            </a:r>
          </a:p>
          <a:p>
            <a:r>
              <a:rPr lang="en-GB" sz="2800" i="1" dirty="0">
                <a:solidFill>
                  <a:srgbClr val="7030A0"/>
                </a:solidFill>
              </a:rPr>
              <a:t>Operator training has to be identified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93-5461-4E00-B929-23D2694803B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GB" dirty="0"/>
              <a:t>Will bring unforeseen requirements to light</a:t>
            </a:r>
          </a:p>
          <a:p>
            <a:r>
              <a:rPr lang="en-GB" i="1" dirty="0">
                <a:solidFill>
                  <a:srgbClr val="7030A0"/>
                </a:solidFill>
              </a:rPr>
              <a:t>Users may use the system in a way which is 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not anticipated by system designers</a:t>
            </a:r>
          </a:p>
          <a:p>
            <a:r>
              <a:rPr lang="en-GB" dirty="0"/>
              <a:t>May reveal problems in the interaction with </a:t>
            </a:r>
            <a:br>
              <a:rPr lang="en-GB" dirty="0"/>
            </a:br>
            <a:r>
              <a:rPr lang="en-GB" dirty="0"/>
              <a:t>other systems</a:t>
            </a:r>
          </a:p>
          <a:p>
            <a:pPr lvl="1"/>
            <a:r>
              <a:rPr lang="en-GB" dirty="0"/>
              <a:t>Physical problems of incompatibility</a:t>
            </a:r>
          </a:p>
          <a:p>
            <a:pPr lvl="1"/>
            <a:r>
              <a:rPr lang="en-GB" dirty="0"/>
              <a:t>Data conversion problems</a:t>
            </a:r>
          </a:p>
          <a:p>
            <a:pPr lvl="1"/>
            <a:r>
              <a:rPr lang="en-GB" dirty="0"/>
              <a:t>Increased operator error rate because of inconsistent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evolution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6C9A-D0B1-447D-AB4E-CD8B5923BDD0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GB" dirty="0"/>
              <a:t>Large systems have a long lifetime. They must evolve to meet changing requirements</a:t>
            </a:r>
          </a:p>
          <a:p>
            <a:r>
              <a:rPr lang="en-GB" dirty="0">
                <a:solidFill>
                  <a:srgbClr val="7030A0"/>
                </a:solidFill>
              </a:rPr>
              <a:t>Evolution is inherently costly</a:t>
            </a:r>
          </a:p>
          <a:p>
            <a:pPr lvl="1"/>
            <a:r>
              <a:rPr lang="en-GB" dirty="0"/>
              <a:t>Changes must be analysed from a technical and business perspective</a:t>
            </a:r>
          </a:p>
          <a:p>
            <a:pPr lvl="1"/>
            <a:r>
              <a:rPr lang="en-GB" dirty="0"/>
              <a:t>Sub-systems interact so unanticipated problems can arise</a:t>
            </a:r>
          </a:p>
          <a:p>
            <a:pPr lvl="1"/>
            <a:r>
              <a:rPr lang="en-GB" dirty="0"/>
              <a:t>There is rarely a rationale for original design decisions</a:t>
            </a:r>
          </a:p>
          <a:p>
            <a:pPr lvl="1"/>
            <a:r>
              <a:rPr lang="en-GB" dirty="0"/>
              <a:t>System structure is corrupted as changes are made to it</a:t>
            </a:r>
          </a:p>
          <a:p>
            <a:r>
              <a:rPr lang="en-GB" dirty="0"/>
              <a:t>Existing systems which must be maintained are sometimes called </a:t>
            </a:r>
            <a:r>
              <a:rPr lang="en-GB" dirty="0">
                <a:solidFill>
                  <a:schemeClr val="accent1"/>
                </a:solidFill>
              </a:rPr>
              <a:t>legacy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System decommissioning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7AF-0A88-45D6-BC27-EC5282ADC1ED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Taking the system out of service after its useful lifetime</a:t>
            </a:r>
          </a:p>
          <a:p>
            <a:r>
              <a:rPr lang="en-GB" sz="2800" dirty="0"/>
              <a:t>May require removal of materials (e.g. dangerous chemicals) which pollute the environment</a:t>
            </a:r>
          </a:p>
          <a:p>
            <a:pPr lvl="1"/>
            <a:r>
              <a:rPr lang="en-GB" dirty="0"/>
              <a:t>Should be planned for in the system design by encapsulation</a:t>
            </a:r>
          </a:p>
          <a:p>
            <a:r>
              <a:rPr lang="en-GB" sz="2800" i="1" dirty="0">
                <a:solidFill>
                  <a:srgbClr val="7030A0"/>
                </a:solidFill>
              </a:rPr>
              <a:t>May require data to be restructured and converted to be used in some other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If Yes,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Let’s move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Let’s discuss on this chapter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88A4-BB46-4D5D-9D76-62546A960F34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 We Move to Next Lecture?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Systems Development Life Cycle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3DF5-B249-4241-A9E9-337539D4931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Series of steps used to manage the phases of development for an information system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Consists of six phases:</a:t>
            </a:r>
          </a:p>
          <a:p>
            <a:pPr lvl="1"/>
            <a:r>
              <a:rPr lang="en-US" sz="2400" dirty="0" smtClean="0"/>
              <a:t>Project Identification and Selection</a:t>
            </a:r>
          </a:p>
          <a:p>
            <a:pPr lvl="1"/>
            <a:r>
              <a:rPr lang="en-US" sz="2400" dirty="0" smtClean="0"/>
              <a:t>Project Initiation and Planning</a:t>
            </a:r>
          </a:p>
          <a:p>
            <a:pPr lvl="1"/>
            <a:r>
              <a:rPr lang="en-US" sz="2400" dirty="0" smtClean="0"/>
              <a:t>Analysis</a:t>
            </a:r>
          </a:p>
          <a:p>
            <a:pPr lvl="1"/>
            <a:r>
              <a:rPr lang="en-US" sz="2400" dirty="0" smtClean="0"/>
              <a:t>Design</a:t>
            </a:r>
          </a:p>
          <a:p>
            <a:pPr lvl="1"/>
            <a:r>
              <a:rPr lang="en-US" sz="2400" dirty="0" smtClean="0"/>
              <a:t>Implementation</a:t>
            </a:r>
          </a:p>
          <a:p>
            <a:pPr lvl="1"/>
            <a:r>
              <a:rPr lang="en-US" sz="2400" dirty="0" smtClean="0"/>
              <a:t>Maintenance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6365-F283-4D60-9AD9-6FE80E5D78E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952F-46DE-404E-AD43-2F2779F9FA9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Thank you very much!!!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Systems Development Life Cycle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0C2D-4230-47EF-8B78-5E42B7599169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Phases are not necessarily sequential</a:t>
            </a:r>
          </a:p>
          <a:p>
            <a:pPr lvl="1"/>
            <a:r>
              <a:rPr lang="en-US" dirty="0" smtClean="0"/>
              <a:t>Each phase has a specific outcome and deliverable</a:t>
            </a:r>
          </a:p>
          <a:p>
            <a:pPr lvl="1"/>
            <a:r>
              <a:rPr lang="en-US" dirty="0" smtClean="0"/>
              <a:t>Individual companies use customized life cycles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Phases of the Systems Development Life Cycle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018E-18F1-4656-879A-42CD2CCAC46D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Project Identification and Selection	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 Main Activities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Identification of need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Prioritization and translation of need into a development schedule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Helps organization to determine whether or not resources should be dedicated to a project.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7030A0"/>
                </a:solidFill>
              </a:rPr>
              <a:t>Project Initiation and Planning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 Activities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Formal preliminary investigation of the problem at hand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Presentation of reasons why system should or should not be developed by the organization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Systems Development Life Cycle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55A4-EF4A-4056-AEA7-098A3D25E9F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Analysis</a:t>
            </a:r>
          </a:p>
          <a:p>
            <a:pPr lvl="1"/>
            <a:r>
              <a:rPr lang="en-US" dirty="0" smtClean="0"/>
              <a:t>Study of current procedures and information systems</a:t>
            </a:r>
          </a:p>
          <a:p>
            <a:pPr lvl="2"/>
            <a:r>
              <a:rPr lang="en-US" dirty="0" smtClean="0"/>
              <a:t>Determine requirements</a:t>
            </a:r>
          </a:p>
          <a:p>
            <a:pPr lvl="3"/>
            <a:r>
              <a:rPr lang="en-US" dirty="0" smtClean="0"/>
              <a:t>Study current system</a:t>
            </a:r>
          </a:p>
          <a:p>
            <a:pPr lvl="3"/>
            <a:r>
              <a:rPr lang="en-US" dirty="0" smtClean="0"/>
              <a:t>Structure requirements and eliminate redundancies</a:t>
            </a:r>
          </a:p>
          <a:p>
            <a:pPr lvl="2"/>
            <a:r>
              <a:rPr lang="en-US" dirty="0" smtClean="0"/>
              <a:t>Generate alternative designs</a:t>
            </a:r>
          </a:p>
          <a:p>
            <a:pPr lvl="2"/>
            <a:r>
              <a:rPr lang="en-US" dirty="0" smtClean="0"/>
              <a:t>Compare alternatives</a:t>
            </a:r>
          </a:p>
          <a:p>
            <a:pPr lvl="2"/>
            <a:r>
              <a:rPr lang="en-US" dirty="0" smtClean="0"/>
              <a:t>Recommend best alternative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Systems Development Life Cycle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4EB8-806F-4693-861D-50C7CF0D1481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63F2-8649-4027-B2E7-23778581D6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Logical Design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Concentrates on business aspects of the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Physical Design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Technical specifications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Implementation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Hardware and software installation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Programming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User Training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Documentation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</TotalTime>
  <Words>1827</Words>
  <Application>Microsoft Office PowerPoint</Application>
  <PresentationFormat>On-screen Show (4:3)</PresentationFormat>
  <Paragraphs>372</Paragraphs>
  <Slides>50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Equity</vt:lpstr>
      <vt:lpstr>System Engineering</vt:lpstr>
      <vt:lpstr>Types of Information Systems and Systems Development</vt:lpstr>
      <vt:lpstr>Types of Information Systems and Systems Development</vt:lpstr>
      <vt:lpstr>Systems Development Life Cycle</vt:lpstr>
      <vt:lpstr>Systems Development Life Cycle</vt:lpstr>
      <vt:lpstr>Systems Development Life Cycle</vt:lpstr>
      <vt:lpstr>Phases of the Systems Development Life Cycle</vt:lpstr>
      <vt:lpstr>Systems Development Life Cycle</vt:lpstr>
      <vt:lpstr>Systems Development Life Cycle</vt:lpstr>
      <vt:lpstr>Systems Development Life Cycle</vt:lpstr>
      <vt:lpstr>Summary</vt:lpstr>
      <vt:lpstr>Continue…</vt:lpstr>
      <vt:lpstr>Systems Engineering</vt:lpstr>
      <vt:lpstr>Objectives</vt:lpstr>
      <vt:lpstr>Topics covered</vt:lpstr>
      <vt:lpstr>But Do We Know What is System?</vt:lpstr>
      <vt:lpstr>What is a system?</vt:lpstr>
      <vt:lpstr>System Diagram </vt:lpstr>
      <vt:lpstr>Problems of systems engineering</vt:lpstr>
      <vt:lpstr>Software and systems engineering</vt:lpstr>
      <vt:lpstr>Emergent properties</vt:lpstr>
      <vt:lpstr>Examples of emergent properties</vt:lpstr>
      <vt:lpstr>Types of emergent property</vt:lpstr>
      <vt:lpstr>Software Crisis</vt:lpstr>
      <vt:lpstr>Continue…</vt:lpstr>
      <vt:lpstr>1985 to 1989: No silver bullet </vt:lpstr>
      <vt:lpstr>System reliability engineering</vt:lpstr>
      <vt:lpstr>Influences on reliability</vt:lpstr>
      <vt:lpstr>Reliability relationships</vt:lpstr>
      <vt:lpstr>The ‘shall-not’ properties</vt:lpstr>
      <vt:lpstr>Systems and their environment</vt:lpstr>
      <vt:lpstr>System hierarchies</vt:lpstr>
      <vt:lpstr>Human and organisational factors</vt:lpstr>
      <vt:lpstr>The system engineering process</vt:lpstr>
      <vt:lpstr>The system engineering process</vt:lpstr>
      <vt:lpstr>Inter-disciplinary involvement</vt:lpstr>
      <vt:lpstr>System requirements definition</vt:lpstr>
      <vt:lpstr>System objectives</vt:lpstr>
      <vt:lpstr>System requirements problems</vt:lpstr>
      <vt:lpstr>The system design process</vt:lpstr>
      <vt:lpstr>The system design process</vt:lpstr>
      <vt:lpstr>System design problems</vt:lpstr>
      <vt:lpstr>Sub-system development</vt:lpstr>
      <vt:lpstr>System integration</vt:lpstr>
      <vt:lpstr>System installation</vt:lpstr>
      <vt:lpstr>System operation</vt:lpstr>
      <vt:lpstr>System evolution</vt:lpstr>
      <vt:lpstr>System decommissioning</vt:lpstr>
      <vt:lpstr>Do We Move to Next Lecture?</vt:lpstr>
      <vt:lpstr>Thank you very much!!!</vt:lpstr>
    </vt:vector>
  </TitlesOfParts>
  <Company>KAU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MANISH</dc:creator>
  <cp:lastModifiedBy>Sneha_neupane</cp:lastModifiedBy>
  <cp:revision>79</cp:revision>
  <dcterms:created xsi:type="dcterms:W3CDTF">2008-03-04T05:26:27Z</dcterms:created>
  <dcterms:modified xsi:type="dcterms:W3CDTF">2013-11-25T15:20:55Z</dcterms:modified>
</cp:coreProperties>
</file>