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9"/>
  </p:notesMasterIdLst>
  <p:sldIdLst>
    <p:sldId id="261" r:id="rId2"/>
    <p:sldId id="311" r:id="rId3"/>
    <p:sldId id="263" r:id="rId4"/>
    <p:sldId id="265" r:id="rId5"/>
    <p:sldId id="266" r:id="rId6"/>
    <p:sldId id="302" r:id="rId7"/>
    <p:sldId id="268" r:id="rId8"/>
    <p:sldId id="269" r:id="rId9"/>
    <p:sldId id="337" r:id="rId10"/>
    <p:sldId id="338" r:id="rId11"/>
    <p:sldId id="339" r:id="rId12"/>
    <p:sldId id="270" r:id="rId13"/>
    <p:sldId id="316" r:id="rId14"/>
    <p:sldId id="274" r:id="rId15"/>
    <p:sldId id="304" r:id="rId16"/>
    <p:sldId id="275" r:id="rId17"/>
    <p:sldId id="280" r:id="rId18"/>
    <p:sldId id="336" r:id="rId19"/>
    <p:sldId id="306" r:id="rId20"/>
    <p:sldId id="281" r:id="rId21"/>
    <p:sldId id="282" r:id="rId22"/>
    <p:sldId id="330" r:id="rId23"/>
    <p:sldId id="331" r:id="rId24"/>
    <p:sldId id="332" r:id="rId25"/>
    <p:sldId id="292" r:id="rId26"/>
    <p:sldId id="334" r:id="rId27"/>
    <p:sldId id="335" r:id="rId28"/>
    <p:sldId id="310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12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977"/>
    <a:srgbClr val="DADFE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6949" autoAdjust="0"/>
  </p:normalViewPr>
  <p:slideViewPr>
    <p:cSldViewPr>
      <p:cViewPr>
        <p:scale>
          <a:sx n="100" d="100"/>
          <a:sy n="100" d="100"/>
        </p:scale>
        <p:origin x="-5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7C0702C-8CCE-44AB-85C0-272DF6866A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595E5B-CB5F-4CEA-8836-24B279B6B54E}" type="slidenum">
              <a:rPr lang="en-US"/>
              <a:pPr/>
              <a:t>1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068" tIns="45534" rIns="91068" bIns="45534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893BF6-E0DD-4CE9-A3CD-3D36E9302CE6}" type="slidenum">
              <a:rPr lang="en-US"/>
              <a:pPr/>
              <a:t>10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460F08-0DF7-4351-81F0-9F861CEB74E3}" type="slidenum">
              <a:rPr lang="en-US"/>
              <a:pPr/>
              <a:t>11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068" tIns="45534" rIns="91068" bIns="45534"/>
          <a:lstStyle/>
          <a:p>
            <a:pPr eaLnBrk="1" hangingPunct="1"/>
            <a:endParaRPr lang="en-US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21AE26-D264-486D-A7BD-4559B2BA652B}" type="slidenum">
              <a:rPr lang="en-US"/>
              <a:pPr/>
              <a:t>12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068" tIns="45534" rIns="91068" bIns="45534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4612FD-96FA-49A7-BC5B-252383890DE2}" type="slidenum">
              <a:rPr lang="en-US"/>
              <a:pPr/>
              <a:t>14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068" tIns="45534" rIns="91068" bIns="45534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12EA6B-7762-416B-990C-C4F4C435BC38}" type="slidenum">
              <a:rPr lang="en-US"/>
              <a:pPr/>
              <a:t>15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488226-2077-4DA7-9BE1-DC5ABAE11EC4}" type="slidenum">
              <a:rPr lang="en-US"/>
              <a:pPr/>
              <a:t>16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1F0F97-BFF8-4460-905D-F160CACDC8CA}" type="slidenum">
              <a:rPr lang="en-US"/>
              <a:pPr/>
              <a:t>17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068" tIns="45534" rIns="91068" bIns="45534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5EA6F5-BE4B-47CE-83C1-E45CDE71D65B}" type="slidenum">
              <a:rPr lang="en-US"/>
              <a:pPr/>
              <a:t>19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188AC2-00EE-4E2A-97D8-FE1A08789637}" type="slidenum">
              <a:rPr lang="en-US"/>
              <a:pPr/>
              <a:t>20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068" tIns="45534" rIns="91068" bIns="45534"/>
          <a:lstStyle/>
          <a:p>
            <a:pPr eaLnBrk="1" hangingPunct="1"/>
            <a:endParaRPr lang="en-US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2F5ECA-0B4F-415B-9C25-AAF91B805E14}" type="slidenum">
              <a:rPr lang="en-US"/>
              <a:pPr/>
              <a:t>21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068" tIns="45534" rIns="91068" bIns="45534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D6EBA1-D24A-4A81-8323-8B4839480E7B}" type="slidenum">
              <a:rPr lang="en-US"/>
              <a:pPr/>
              <a:t>2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3D65F2-79B5-484B-9FAF-6B054FCBEA26}" type="slidenum">
              <a:rPr lang="en-US"/>
              <a:pPr/>
              <a:t>22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068" tIns="45534" rIns="91068" bIns="45534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9576ED-FD73-4032-8804-DD25D5B199ED}" type="slidenum">
              <a:rPr lang="en-US"/>
              <a:pPr/>
              <a:t>23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CBDBA3-3646-49DC-872F-3F29994849CD}" type="slidenum">
              <a:rPr lang="en-US"/>
              <a:pPr/>
              <a:t>24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068" tIns="45534" rIns="91068" bIns="45534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B78961-9A9D-42B0-9CBF-983B62765B41}" type="slidenum">
              <a:rPr lang="en-US"/>
              <a:pPr/>
              <a:t>25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068" tIns="45534" rIns="91068" bIns="45534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2A37D6-3DD9-4BAF-904B-FDCFB219243F}" type="slidenum">
              <a:rPr lang="en-US"/>
              <a:pPr/>
              <a:t>28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42D47F-97DF-4E29-9EB9-6CB943A314BC}" type="slidenum">
              <a:rPr lang="en-US"/>
              <a:pPr/>
              <a:t>29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068" tIns="45534" rIns="91068" bIns="45534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182374-177B-44F0-8886-957E2DCBBD7A}" type="slidenum">
              <a:rPr lang="en-US"/>
              <a:pPr/>
              <a:t>30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068" tIns="45534" rIns="91068" bIns="45534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ACF729-4993-4AD5-BD82-F428EB1687B3}" type="slidenum">
              <a:rPr lang="en-US"/>
              <a:pPr/>
              <a:t>31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DB1213-F20A-4771-BD09-3AFF1D92FB19}" type="slidenum">
              <a:rPr lang="en-US"/>
              <a:pPr/>
              <a:t>32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068" tIns="45534" rIns="91068" bIns="45534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3ECFCB-15CF-4452-B38C-5A49A8EA7DC3}" type="slidenum">
              <a:rPr lang="en-US"/>
              <a:pPr/>
              <a:t>33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068" tIns="45534" rIns="91068" bIns="45534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9A884A-3033-402D-A827-1C4A02780783}" type="slidenum">
              <a:rPr lang="en-US"/>
              <a:pPr/>
              <a:t>3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068" tIns="45534" rIns="91068" bIns="45534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8815A0-DEB5-443D-88F5-B4245A132636}" type="slidenum">
              <a:rPr lang="en-US"/>
              <a:pPr/>
              <a:t>34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068" tIns="45534" rIns="91068" bIns="45534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99BA2-0140-46F8-A4F9-53E5DABC4329}" type="slidenum">
              <a:rPr lang="en-US"/>
              <a:pPr/>
              <a:t>35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068" tIns="45534" rIns="91068" bIns="45534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2D5AB4-D36F-4988-BCB2-4A343ADA606A}" type="slidenum">
              <a:rPr lang="en-US"/>
              <a:pPr/>
              <a:t>36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074F87-4351-47F5-B4C2-6F22785FFAA7}" type="slidenum">
              <a:rPr lang="en-US"/>
              <a:pPr/>
              <a:t>37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00F677-6BEC-469D-AC3C-5DC4BE216BA4}" type="slidenum">
              <a:rPr lang="en-US"/>
              <a:pPr/>
              <a:t>38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068" tIns="45534" rIns="91068" bIns="45534"/>
          <a:lstStyle/>
          <a:p>
            <a:pPr eaLnBrk="1" hangingPunct="1"/>
            <a:endParaRPr lang="en-US" smtClean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9B36C0-4A87-44AF-B9FC-A71673D26596}" type="slidenum">
              <a:rPr lang="en-US"/>
              <a:pPr/>
              <a:t>39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068" tIns="45534" rIns="91068" bIns="45534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E6836D-3B56-4CAD-869B-7F5028395454}" type="slidenum">
              <a:rPr lang="en-US"/>
              <a:pPr/>
              <a:t>40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068" tIns="45534" rIns="91068" bIns="45534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27861F-C1BB-4690-ADD5-EE43460B9D63}" type="slidenum">
              <a:rPr lang="en-US"/>
              <a:pPr/>
              <a:t>41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068" tIns="45534" rIns="91068" bIns="45534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594589-8996-4C00-8FE5-D85097683486}" type="slidenum">
              <a:rPr lang="en-US"/>
              <a:pPr/>
              <a:t>42</a:t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068" tIns="45534" rIns="91068" bIns="45534"/>
          <a:lstStyle/>
          <a:p>
            <a:pPr eaLnBrk="1" hangingPunct="1"/>
            <a:endParaRPr lang="en-US" smtClean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D1C573-A7E3-4129-BDB2-F2F72EF1008D}" type="slidenum">
              <a:rPr lang="en-US"/>
              <a:pPr/>
              <a:t>43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068" tIns="45534" rIns="91068" bIns="45534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F4D82D-8ABF-466A-A8FC-20FE1C12C7CC}" type="slidenum">
              <a:rPr lang="en-US"/>
              <a:pPr/>
              <a:t>4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068" tIns="45534" rIns="91068" bIns="45534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2C54DF-E5D8-4777-BB27-3D9BE2917733}" type="slidenum">
              <a:rPr lang="en-US"/>
              <a:pPr/>
              <a:t>44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068" tIns="45534" rIns="91068" bIns="45534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1D43FE-3884-456E-824E-93AF9DD0F1D3}" type="slidenum">
              <a:rPr lang="en-US"/>
              <a:pPr/>
              <a:t>45</a:t>
            </a:fld>
            <a:endParaRPr 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068" tIns="45534" rIns="91068" bIns="45534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99337C-2E16-49AC-8D53-FFADC6F8E47B}" type="slidenum">
              <a:rPr lang="en-US"/>
              <a:pPr/>
              <a:t>46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068" tIns="45534" rIns="91068" bIns="45534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21EF9C-AE95-4F4D-A059-2E55ECBCBED5}" type="slidenum">
              <a:rPr lang="en-US"/>
              <a:pPr/>
              <a:t>47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068" tIns="45534" rIns="91068" bIns="45534"/>
          <a:lstStyle/>
          <a:p>
            <a:pPr eaLnBrk="1" hangingPunct="1"/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0E978E-D95B-48AB-9FEE-F93FA971E9FB}" type="slidenum">
              <a:rPr lang="en-US"/>
              <a:pPr/>
              <a:t>5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068" tIns="45534" rIns="91068" bIns="45534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F72CE8-DB32-430C-A8D7-0A2673FD4DF5}" type="slidenum">
              <a:rPr lang="en-US"/>
              <a:pPr/>
              <a:t>6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ACE0B6-98CB-4FB0-8D8E-002B711BF1D3}" type="slidenum">
              <a:rPr lang="en-US"/>
              <a:pPr/>
              <a:t>7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068" tIns="45534" rIns="91068" bIns="45534"/>
          <a:lstStyle/>
          <a:p>
            <a:pPr eaLnBrk="1" hangingPunct="1"/>
            <a:endParaRPr lang="en-US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3DD030-F231-4C3A-B056-79B24A5F6249}" type="slidenum">
              <a:rPr lang="en-US"/>
              <a:pPr/>
              <a:t>8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9F997B-446E-4205-B806-1A977B461394}" type="slidenum">
              <a:rPr lang="en-US"/>
              <a:pPr/>
              <a:t>9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itleslid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895600" y="1981200"/>
            <a:ext cx="5759450" cy="0"/>
          </a:xfrm>
          <a:prstGeom prst="line">
            <a:avLst/>
          </a:prstGeom>
          <a:noFill/>
          <a:ln w="444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2400" y="6572250"/>
            <a:ext cx="2667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400" b="1" i="1">
                <a:solidFill>
                  <a:schemeClr val="bg1"/>
                </a:solidFill>
                <a:latin typeface="Book Antiqua" pitchFamily="18" charset="0"/>
              </a:rPr>
              <a:t>McGraw-Hill/Irwin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429000" y="6572250"/>
            <a:ext cx="5410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en-US" sz="1200" b="1" i="1">
                <a:solidFill>
                  <a:schemeClr val="bg1"/>
                </a:solidFill>
                <a:latin typeface="Book Antiqua" pitchFamily="18" charset="0"/>
              </a:rPr>
              <a:t>Copyright</a:t>
            </a:r>
            <a:r>
              <a:rPr lang="en-US" sz="1200">
                <a:solidFill>
                  <a:schemeClr val="bg1"/>
                </a:solidFill>
                <a:latin typeface="Book Antiqua" pitchFamily="18" charset="0"/>
              </a:rPr>
              <a:t> </a:t>
            </a:r>
            <a:r>
              <a:rPr lang="en-US" sz="1200" b="1" i="1">
                <a:solidFill>
                  <a:schemeClr val="bg1"/>
                </a:solidFill>
                <a:latin typeface="Book Antiqua" pitchFamily="18" charset="0"/>
              </a:rPr>
              <a:t>© 2007 by The McGraw-Hill Companies, Inc. All rights reserved.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895600" y="381000"/>
            <a:ext cx="5715000" cy="1600200"/>
          </a:xfrm>
          <a:solidFill>
            <a:srgbClr val="D2E0A4"/>
          </a:solidFill>
        </p:spPr>
        <p:txBody>
          <a:bodyPr lIns="36576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2133600"/>
            <a:ext cx="5562600" cy="3962400"/>
          </a:xfrm>
        </p:spPr>
        <p:txBody>
          <a:bodyPr anchor="ctr" anchorCtr="1"/>
          <a:lstStyle>
            <a:lvl1pPr marL="0" indent="0" algn="ctr">
              <a:buFontTx/>
              <a:buNone/>
              <a:defRPr sz="4000">
                <a:solidFill>
                  <a:srgbClr val="660066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29F458FF-BEFF-4A6B-90E1-4ACE300AE2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76200"/>
            <a:ext cx="20574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"/>
            <a:ext cx="60198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D727AC8F-C50B-4104-9FDF-2E8EE321C9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6DAD2E50-2C1A-4F72-8D70-4FE0140CF1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0803046B-8411-43AF-8E04-F47E90D5A0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40005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7300" y="1600200"/>
            <a:ext cx="40005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E5513D9F-D682-40C3-9E4F-939C5E9156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90273E1A-5717-4E1A-9E3E-606CA98C0C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69282B16-DAB4-472D-8E7A-F66E35BC64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6E5F59E5-7E5C-4345-BB64-9CCDD3D9F5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80095746-E2F0-4E50-AF33-FB4E3FA8A1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D46C4925-22E2-4671-8B32-69B4E7727E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tentslide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76200"/>
            <a:ext cx="8153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8153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22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229350"/>
            <a:ext cx="914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6-</a:t>
            </a:r>
            <a:fld id="{10B8D445-A097-4428-AF29-4A2228585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18A4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B1A76CF-199B-4700-8A2E-DBC9C6C6BD6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3: Requirement Analysis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</a:t>
            </a:r>
            <a:r>
              <a:rPr lang="en-US" b="1" dirty="0" smtClean="0"/>
              <a:t>Requirements discovery</a:t>
            </a:r>
            <a:r>
              <a:rPr lang="en-US" dirty="0" smtClean="0"/>
              <a:t> – the process and techniques used by systems analysts to identify or extract system problems and solution requirements from the user community.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</a:t>
            </a:r>
            <a:r>
              <a:rPr lang="en-US" b="1" dirty="0" smtClean="0"/>
              <a:t>System requirement</a:t>
            </a:r>
            <a:r>
              <a:rPr lang="en-US" dirty="0" smtClean="0"/>
              <a:t> – something that the information system must do or a property that it must have. Also called a </a:t>
            </a:r>
            <a:r>
              <a:rPr lang="en-US" i="1" dirty="0" smtClean="0"/>
              <a:t>business requirement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9E5325C-2775-49FF-BC0C-5784C8D17D6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Requirements Definition Document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7924800" cy="4953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800" b="1" smtClean="0"/>
              <a:t>Requirements Definition Document</a:t>
            </a:r>
            <a:r>
              <a:rPr lang="en-US" sz="2800" smtClean="0"/>
              <a:t> – A formal document that communicates the requirements of a proposed system to key stakeholders and serves as a contract for the systems project. </a:t>
            </a:r>
          </a:p>
          <a:p>
            <a:pPr marL="0" indent="0" eaLnBrk="1" hangingPunct="1">
              <a:buFontTx/>
              <a:buNone/>
            </a:pPr>
            <a:endParaRPr lang="en-US" sz="2800" smtClean="0"/>
          </a:p>
          <a:p>
            <a:pPr marL="0" indent="0" eaLnBrk="1" hangingPunct="1"/>
            <a:r>
              <a:rPr lang="en-US" sz="2800" smtClean="0"/>
              <a:t> Synonyms </a:t>
            </a:r>
          </a:p>
          <a:p>
            <a:pPr lvl="1" eaLnBrk="1" hangingPunct="1"/>
            <a:r>
              <a:rPr lang="en-US" sz="2400" smtClean="0"/>
              <a:t>Requirements definition report</a:t>
            </a:r>
          </a:p>
          <a:p>
            <a:pPr lvl="1" eaLnBrk="1" hangingPunct="1"/>
            <a:r>
              <a:rPr lang="en-US" sz="2400" smtClean="0"/>
              <a:t>Requirements statement</a:t>
            </a:r>
          </a:p>
          <a:p>
            <a:pPr lvl="1" eaLnBrk="1" hangingPunct="1"/>
            <a:r>
              <a:rPr lang="en-US" sz="2400" smtClean="0"/>
              <a:t>Requirements specification</a:t>
            </a:r>
          </a:p>
          <a:p>
            <a:pPr lvl="1" eaLnBrk="1" hangingPunct="1"/>
            <a:r>
              <a:rPr lang="en-US" sz="2400" smtClean="0"/>
              <a:t>Functional specifications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648A82C-AC4A-45C4-9B95-720E711B26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Requirements Management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/>
              <a:t>	</a:t>
            </a:r>
            <a:r>
              <a:rPr lang="en-US" sz="2800" b="1" smtClean="0"/>
              <a:t>Requirements management</a:t>
            </a:r>
            <a:r>
              <a:rPr lang="en-US" sz="2800" smtClean="0"/>
              <a:t> - the process of managing change to the requirements. </a:t>
            </a:r>
          </a:p>
          <a:p>
            <a:pPr eaLnBrk="1" hangingPunct="1">
              <a:buFontTx/>
              <a:buNone/>
            </a:pPr>
            <a:endParaRPr lang="en-US" sz="2800" smtClean="0"/>
          </a:p>
          <a:p>
            <a:pPr lvl="1" eaLnBrk="1" hangingPunct="1"/>
            <a:r>
              <a:rPr lang="en-US" sz="2400" smtClean="0">
                <a:cs typeface="Times New Roman" pitchFamily="18" charset="0"/>
              </a:rPr>
              <a:t>Over the lifetime of the project it is very common for new requirements to emerge and existing requirements to change. </a:t>
            </a:r>
          </a:p>
          <a:p>
            <a:pPr lvl="1" eaLnBrk="1" hangingPunct="1"/>
            <a:r>
              <a:rPr lang="en-US" sz="2400" smtClean="0">
                <a:cs typeface="Times New Roman" pitchFamily="18" charset="0"/>
              </a:rPr>
              <a:t>Studies have shown that over the life of a project as much as 50 percent or more of the requirements will change before the system is put into production. </a:t>
            </a:r>
            <a:endParaRPr lang="en-US" sz="2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0923CA0-D492-413A-8C8C-0D52241597B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 Fact-Finding Methods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8077200" cy="4953000"/>
          </a:xfrm>
        </p:spPr>
        <p:txBody>
          <a:bodyPr/>
          <a:lstStyle/>
          <a:p>
            <a:pPr eaLnBrk="1" hangingPunct="1"/>
            <a:r>
              <a:rPr lang="en-US" dirty="0" smtClean="0"/>
              <a:t>Sampling of existing documentation, forms, and databases. </a:t>
            </a:r>
          </a:p>
          <a:p>
            <a:pPr eaLnBrk="1" hangingPunct="1"/>
            <a:r>
              <a:rPr lang="en-US" dirty="0" smtClean="0"/>
              <a:t>Gathering information by asking questions</a:t>
            </a:r>
          </a:p>
          <a:p>
            <a:pPr lvl="1" eaLnBrk="1" hangingPunct="1"/>
            <a:r>
              <a:rPr lang="en-US" dirty="0" smtClean="0"/>
              <a:t>Interviews</a:t>
            </a:r>
          </a:p>
          <a:p>
            <a:pPr lvl="1" eaLnBrk="1" hangingPunct="1"/>
            <a:r>
              <a:rPr lang="en-US" dirty="0" smtClean="0"/>
              <a:t>Questionnaires</a:t>
            </a:r>
          </a:p>
          <a:p>
            <a:pPr lvl="1" eaLnBrk="1" hangingPunct="1"/>
            <a:r>
              <a:rPr lang="en-US" dirty="0" smtClean="0"/>
              <a:t>Electronic Data Gathering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Fact-Finding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Gathering information by Observation</a:t>
            </a:r>
          </a:p>
          <a:p>
            <a:pPr lvl="1" eaLnBrk="1" hangingPunct="1"/>
            <a:r>
              <a:rPr lang="en-US" dirty="0" smtClean="0"/>
              <a:t>Using Ethnography</a:t>
            </a:r>
          </a:p>
          <a:p>
            <a:pPr lvl="2" eaLnBrk="1" hangingPunct="1"/>
            <a:r>
              <a:rPr lang="en-US" dirty="0" smtClean="0"/>
              <a:t>Analysis by Participation</a:t>
            </a:r>
          </a:p>
          <a:p>
            <a:pPr lvl="2" eaLnBrk="1" hangingPunct="1"/>
            <a:r>
              <a:rPr lang="en-US" dirty="0" smtClean="0"/>
              <a:t>Analysis by Observation</a:t>
            </a:r>
          </a:p>
          <a:p>
            <a:pPr eaLnBrk="1" hangingPunct="1"/>
            <a:r>
              <a:rPr lang="en-US" dirty="0" smtClean="0"/>
              <a:t>Gathering information by Prototyping</a:t>
            </a:r>
            <a:r>
              <a:rPr lang="en-US" b="1" dirty="0" smtClean="0"/>
              <a:t>.</a:t>
            </a:r>
          </a:p>
          <a:p>
            <a:pPr lvl="1" eaLnBrk="1" hangingPunct="1"/>
            <a:r>
              <a:rPr lang="en-US" dirty="0" smtClean="0"/>
              <a:t>Interface Prototyping</a:t>
            </a:r>
          </a:p>
          <a:p>
            <a:pPr lvl="1" eaLnBrk="1" hangingPunct="1"/>
            <a:r>
              <a:rPr lang="en-US" dirty="0" smtClean="0"/>
              <a:t>Prototyping Process </a:t>
            </a:r>
          </a:p>
          <a:p>
            <a:pPr eaLnBrk="1" hangingPunct="1"/>
            <a:r>
              <a:rPr lang="en-US" dirty="0" smtClean="0"/>
              <a:t>Joint requirements planning (JRP).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BDB61F-892E-4EDF-BA37-8BC369C270E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E8C37B3-A2D4-4EA9-9F83-DAA4C24DEEB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Sampling Existing Documentation, Forms, &amp; Files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7063" y="1524000"/>
            <a:ext cx="8364537" cy="51054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buFontTx/>
              <a:buNone/>
            </a:pPr>
            <a:r>
              <a:rPr lang="en-US" sz="2800" b="1" smtClean="0"/>
              <a:t>	Sampling</a:t>
            </a:r>
            <a:r>
              <a:rPr lang="en-US" sz="2800" smtClean="0"/>
              <a:t> –process of collecting a representative sample of documents, forms, and records. </a:t>
            </a:r>
          </a:p>
          <a:p>
            <a:pPr lvl="1" eaLnBrk="1" hangingPunct="1">
              <a:lnSpc>
                <a:spcPct val="95000"/>
              </a:lnSpc>
            </a:pPr>
            <a:r>
              <a:rPr lang="en-US" sz="2600" smtClean="0"/>
              <a:t>Organization chart</a:t>
            </a:r>
          </a:p>
          <a:p>
            <a:pPr lvl="1" eaLnBrk="1" hangingPunct="1">
              <a:lnSpc>
                <a:spcPct val="95000"/>
              </a:lnSpc>
            </a:pPr>
            <a:r>
              <a:rPr lang="en-US" sz="2600" smtClean="0"/>
              <a:t>Memos and other documents that describe the problem</a:t>
            </a:r>
          </a:p>
          <a:p>
            <a:pPr lvl="1" eaLnBrk="1" hangingPunct="1">
              <a:lnSpc>
                <a:spcPct val="95000"/>
              </a:lnSpc>
            </a:pPr>
            <a:r>
              <a:rPr lang="en-US" sz="2600" smtClean="0"/>
              <a:t>Standard operating procedures for current system</a:t>
            </a:r>
          </a:p>
          <a:p>
            <a:pPr lvl="1" eaLnBrk="1" hangingPunct="1">
              <a:lnSpc>
                <a:spcPct val="95000"/>
              </a:lnSpc>
            </a:pPr>
            <a:r>
              <a:rPr lang="en-US" sz="2600" smtClean="0"/>
              <a:t>Completed forms</a:t>
            </a:r>
          </a:p>
          <a:p>
            <a:pPr lvl="1" eaLnBrk="1" hangingPunct="1">
              <a:lnSpc>
                <a:spcPct val="95000"/>
              </a:lnSpc>
            </a:pPr>
            <a:r>
              <a:rPr lang="en-US" sz="2600" smtClean="0"/>
              <a:t>Manual and computerized screens and reports</a:t>
            </a:r>
          </a:p>
          <a:p>
            <a:pPr lvl="1" eaLnBrk="1" hangingPunct="1">
              <a:lnSpc>
                <a:spcPct val="95000"/>
              </a:lnSpc>
            </a:pPr>
            <a:r>
              <a:rPr lang="en-US" sz="2600" smtClean="0"/>
              <a:t>Samples of databases</a:t>
            </a:r>
          </a:p>
          <a:p>
            <a:pPr lvl="1" eaLnBrk="1" hangingPunct="1">
              <a:lnSpc>
                <a:spcPct val="95000"/>
              </a:lnSpc>
            </a:pPr>
            <a:r>
              <a:rPr lang="en-US" sz="2600" smtClean="0"/>
              <a:t>Flowcharts and other system documentation</a:t>
            </a:r>
          </a:p>
          <a:p>
            <a:pPr lvl="1" eaLnBrk="1" hangingPunct="1">
              <a:lnSpc>
                <a:spcPct val="95000"/>
              </a:lnSpc>
            </a:pPr>
            <a:r>
              <a:rPr lang="en-US" sz="2600" smtClean="0"/>
              <a:t>And more</a:t>
            </a: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1AA8906-A5CE-4670-B9BB-73FC605FA64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Things to be Learned from Documents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80010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Symptoms and causes of problems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Persons in organization who have understanding of problem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Business functions that support the present system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Type of data to be collected and reported by the system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Questions that need to be covered in interviews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EA75A93-FA2D-4E73-9A32-7941921096A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to Sample Completed Rather than Blank Forms 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7543800" cy="4800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sz="2400" smtClean="0"/>
              <a:t>Can determine type of data going into each blank</a:t>
            </a:r>
          </a:p>
          <a:p>
            <a:pPr eaLnBrk="1" hangingPunct="1">
              <a:spcBef>
                <a:spcPct val="30000"/>
              </a:spcBef>
            </a:pPr>
            <a:r>
              <a:rPr lang="en-US" sz="2400" smtClean="0"/>
              <a:t>Can determine size of data going into each blank</a:t>
            </a:r>
          </a:p>
          <a:p>
            <a:pPr eaLnBrk="1" hangingPunct="1">
              <a:spcBef>
                <a:spcPct val="30000"/>
              </a:spcBef>
            </a:pPr>
            <a:r>
              <a:rPr lang="en-US" sz="2400" smtClean="0"/>
              <a:t>Can determine </a:t>
            </a:r>
            <a:br>
              <a:rPr lang="en-US" sz="2400" smtClean="0"/>
            </a:br>
            <a:r>
              <a:rPr lang="en-US" sz="2400" smtClean="0"/>
              <a:t>which blanks </a:t>
            </a:r>
            <a:br>
              <a:rPr lang="en-US" sz="2400" smtClean="0"/>
            </a:br>
            <a:r>
              <a:rPr lang="en-US" sz="2400" smtClean="0"/>
              <a:t>are not used </a:t>
            </a:r>
            <a:br>
              <a:rPr lang="en-US" sz="2400" smtClean="0"/>
            </a:br>
            <a:r>
              <a:rPr lang="en-US" sz="2400" smtClean="0"/>
              <a:t>or not always </a:t>
            </a:r>
            <a:br>
              <a:rPr lang="en-US" sz="2400" smtClean="0"/>
            </a:br>
            <a:r>
              <a:rPr lang="en-US" sz="2400" smtClean="0"/>
              <a:t>used</a:t>
            </a:r>
          </a:p>
          <a:p>
            <a:pPr eaLnBrk="1" hangingPunct="1">
              <a:spcBef>
                <a:spcPct val="30000"/>
              </a:spcBef>
            </a:pPr>
            <a:r>
              <a:rPr lang="en-US" sz="2400" smtClean="0"/>
              <a:t>Can see data </a:t>
            </a:r>
            <a:br>
              <a:rPr lang="en-US" sz="2400" smtClean="0"/>
            </a:br>
            <a:r>
              <a:rPr lang="en-US" sz="2400" smtClean="0"/>
              <a:t>relationships</a:t>
            </a:r>
          </a:p>
        </p:txBody>
      </p:sp>
      <p:pic>
        <p:nvPicPr>
          <p:cNvPr id="22533" name="Picture 4" descr="ProblemRepo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2590800"/>
            <a:ext cx="5532438" cy="4090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B015ACF-4C7B-4C59-AD79-251CFC359E9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Gathering  information by asking questions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8153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Questionnaire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Interview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Electronic data gathering</a:t>
            </a:r>
          </a:p>
          <a:p>
            <a:pPr eaLnBrk="1" hangingPunct="1">
              <a:lnSpc>
                <a:spcPct val="90000"/>
              </a:lnSpc>
            </a:pPr>
            <a:endParaRPr lang="en-US" sz="2400" b="1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/>
              <a:t>	</a:t>
            </a: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Questionnaires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/>
              <a:t>Questionnaire</a:t>
            </a:r>
            <a:r>
              <a:rPr lang="en-US" sz="2000" dirty="0" smtClean="0"/>
              <a:t> – a special-purpose document that allows the analyst to collect information and opinions from respondents.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</a:t>
            </a:r>
            <a:r>
              <a:rPr lang="en-US" sz="2000" b="1" dirty="0" smtClean="0"/>
              <a:t>Free-format questionnaire</a:t>
            </a:r>
            <a:r>
              <a:rPr lang="en-US" sz="2000" dirty="0" smtClean="0"/>
              <a:t> – a questionnaire designed to offer the respondent greater freedom in the answer. A question is asked, and the respondent records the answer in the space provided after the question.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</a:t>
            </a:r>
            <a:r>
              <a:rPr lang="en-US" sz="2000" b="1" dirty="0" smtClean="0"/>
              <a:t>Fixed-format questionnaire</a:t>
            </a:r>
            <a:r>
              <a:rPr lang="en-US" sz="2000" dirty="0" smtClean="0"/>
              <a:t> – a questionnaire containing questions that require selecting an answer from predefined available responses.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3-</a:t>
            </a:r>
            <a:fld id="{6DAD2E50-2C1A-4F72-8D70-4FE0140CF1A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3-</a:t>
            </a:r>
            <a:fld id="{AA7408CA-377F-4099-8A93-57470BBE313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03238"/>
            <a:ext cx="7848600" cy="715962"/>
          </a:xfrm>
        </p:spPr>
        <p:txBody>
          <a:bodyPr/>
          <a:lstStyle/>
          <a:p>
            <a:pPr eaLnBrk="1" hangingPunct="1"/>
            <a:r>
              <a:rPr lang="en-US" dirty="0" smtClean="0"/>
              <a:t>Questionnaires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981200"/>
            <a:ext cx="3733800" cy="4495800"/>
          </a:xfrm>
        </p:spPr>
        <p:txBody>
          <a:bodyPr/>
          <a:lstStyle/>
          <a:p>
            <a:pPr eaLnBrk="1" hangingPunct="1"/>
            <a:r>
              <a:rPr lang="en-US" sz="2400" smtClean="0"/>
              <a:t>Often can be answered quickly</a:t>
            </a:r>
          </a:p>
          <a:p>
            <a:pPr eaLnBrk="1" hangingPunct="1"/>
            <a:r>
              <a:rPr lang="en-US" sz="2400" smtClean="0"/>
              <a:t>People can complete at their convenience</a:t>
            </a:r>
          </a:p>
          <a:p>
            <a:pPr eaLnBrk="1" hangingPunct="1"/>
            <a:r>
              <a:rPr lang="en-US" sz="2400" smtClean="0"/>
              <a:t>Relatively inexpensive way to gather data from a large number</a:t>
            </a:r>
          </a:p>
          <a:p>
            <a:pPr eaLnBrk="1" hangingPunct="1"/>
            <a:r>
              <a:rPr lang="en-US" sz="2400" smtClean="0"/>
              <a:t>Allow for anonymity</a:t>
            </a:r>
          </a:p>
          <a:p>
            <a:pPr eaLnBrk="1" hangingPunct="1"/>
            <a:r>
              <a:rPr lang="en-US" sz="2400" smtClean="0"/>
              <a:t>Responses can be tabulated quickly</a:t>
            </a:r>
          </a:p>
        </p:txBody>
      </p:sp>
      <p:sp>
        <p:nvSpPr>
          <p:cNvPr id="2970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257800" y="1981200"/>
            <a:ext cx="3733800" cy="4495800"/>
          </a:xfrm>
        </p:spPr>
        <p:txBody>
          <a:bodyPr/>
          <a:lstStyle/>
          <a:p>
            <a:pPr eaLnBrk="1" hangingPunct="1"/>
            <a:r>
              <a:rPr lang="en-US" sz="2400" smtClean="0"/>
              <a:t>Return rate is often low</a:t>
            </a:r>
          </a:p>
          <a:p>
            <a:pPr eaLnBrk="1" hangingPunct="1"/>
            <a:r>
              <a:rPr lang="en-US" sz="2400" smtClean="0"/>
              <a:t>No guarantee that an individual will answer all questions</a:t>
            </a:r>
          </a:p>
          <a:p>
            <a:pPr eaLnBrk="1" hangingPunct="1"/>
            <a:r>
              <a:rPr lang="en-US" sz="2400" smtClean="0"/>
              <a:t>No opportunity to reword or explain misunderstood questions</a:t>
            </a:r>
          </a:p>
          <a:p>
            <a:pPr eaLnBrk="1" hangingPunct="1"/>
            <a:r>
              <a:rPr lang="en-US" sz="2400" smtClean="0"/>
              <a:t>Cannot observe body language</a:t>
            </a:r>
          </a:p>
          <a:p>
            <a:pPr eaLnBrk="1" hangingPunct="1"/>
            <a:r>
              <a:rPr lang="en-US" sz="2400" smtClean="0"/>
              <a:t>Difficult to prepare</a:t>
            </a:r>
          </a:p>
        </p:txBody>
      </p:sp>
      <p:sp>
        <p:nvSpPr>
          <p:cNvPr id="29702" name="Text Box 5"/>
          <p:cNvSpPr txBox="1">
            <a:spLocks noChangeArrowheads="1"/>
          </p:cNvSpPr>
          <p:nvPr/>
        </p:nvSpPr>
        <p:spPr bwMode="auto">
          <a:xfrm>
            <a:off x="838200" y="1360488"/>
            <a:ext cx="4038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>
                <a:solidFill>
                  <a:srgbClr val="3F3977"/>
                </a:solidFill>
              </a:rPr>
              <a:t>Advantages</a:t>
            </a:r>
          </a:p>
        </p:txBody>
      </p:sp>
      <p:sp>
        <p:nvSpPr>
          <p:cNvPr id="29703" name="Text Box 6"/>
          <p:cNvSpPr txBox="1">
            <a:spLocks noChangeArrowheads="1"/>
          </p:cNvSpPr>
          <p:nvPr/>
        </p:nvSpPr>
        <p:spPr bwMode="auto">
          <a:xfrm>
            <a:off x="5029200" y="1358900"/>
            <a:ext cx="4038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>
                <a:solidFill>
                  <a:srgbClr val="3F3977"/>
                </a:solidFill>
              </a:rPr>
              <a:t>Disadvantages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A8C36D5-AB0A-439C-AF32-31B534D7269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Functional vs. Nonfunctional Requirements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8001000" cy="4953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b="1" smtClean="0"/>
              <a:t>Functional requirement</a:t>
            </a:r>
            <a:r>
              <a:rPr lang="en-US" smtClean="0"/>
              <a:t> - something the information system must </a:t>
            </a:r>
            <a:r>
              <a:rPr lang="en-US" u="sng" smtClean="0"/>
              <a:t>do</a:t>
            </a:r>
          </a:p>
          <a:p>
            <a:pPr marL="0" indent="0" eaLnBrk="1" hangingPunct="1">
              <a:buFontTx/>
              <a:buNone/>
            </a:pPr>
            <a:endParaRPr lang="en-US" smtClean="0"/>
          </a:p>
          <a:p>
            <a:pPr marL="0" indent="0" eaLnBrk="1" hangingPunct="1">
              <a:buFontTx/>
              <a:buNone/>
            </a:pPr>
            <a:r>
              <a:rPr lang="en-US" b="1" smtClean="0"/>
              <a:t>Nonfunctional requirement</a:t>
            </a:r>
            <a:r>
              <a:rPr lang="en-US" smtClean="0"/>
              <a:t> - a property or quality the system must </a:t>
            </a:r>
            <a:r>
              <a:rPr lang="en-US" u="sng" smtClean="0"/>
              <a:t>have</a:t>
            </a:r>
          </a:p>
          <a:p>
            <a:pPr lvl="1" eaLnBrk="1" hangingPunct="1"/>
            <a:r>
              <a:rPr lang="en-US" smtClean="0"/>
              <a:t>Performance</a:t>
            </a:r>
          </a:p>
          <a:p>
            <a:pPr lvl="1" eaLnBrk="1" hangingPunct="1"/>
            <a:r>
              <a:rPr lang="en-US" smtClean="0"/>
              <a:t>Security</a:t>
            </a:r>
          </a:p>
          <a:p>
            <a:pPr lvl="1" eaLnBrk="1" hangingPunct="1"/>
            <a:r>
              <a:rPr lang="en-US" smtClean="0"/>
              <a:t>Costs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3-</a:t>
            </a:r>
            <a:fld id="{EF62FB4E-CF25-445D-BCE4-CCFD4726419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Fixed-Format Questions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8153400" cy="13366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Multiple-choice questions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Rating questions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Ranking questions </a:t>
            </a:r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404813" y="3276600"/>
            <a:ext cx="7086600" cy="1752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Rank the following transactions according to the amount of time you spend processing them.</a:t>
            </a:r>
            <a:br>
              <a:rPr lang="en-US">
                <a:latin typeface="Times New Roman" pitchFamily="18" charset="0"/>
              </a:rPr>
            </a:br>
            <a:r>
              <a:rPr lang="en-US">
                <a:latin typeface="Times New Roman" pitchFamily="18" charset="0"/>
              </a:rPr>
              <a:t>___ % new customer orders</a:t>
            </a:r>
            <a:br>
              <a:rPr lang="en-US">
                <a:latin typeface="Times New Roman" pitchFamily="18" charset="0"/>
              </a:rPr>
            </a:br>
            <a:r>
              <a:rPr lang="en-US">
                <a:latin typeface="Times New Roman" pitchFamily="18" charset="0"/>
              </a:rPr>
              <a:t>___ % order cancellations</a:t>
            </a:r>
          </a:p>
          <a:p>
            <a:pPr eaLnBrk="0" hangingPunct="0"/>
            <a:r>
              <a:rPr lang="en-US">
                <a:latin typeface="Times New Roman" pitchFamily="18" charset="0"/>
              </a:rPr>
              <a:t>___ % order modifications</a:t>
            </a:r>
          </a:p>
          <a:p>
            <a:pPr eaLnBrk="0" hangingPunct="0"/>
            <a:r>
              <a:rPr lang="en-US">
                <a:latin typeface="Times New Roman" pitchFamily="18" charset="0"/>
              </a:rPr>
              <a:t>___ % payments</a:t>
            </a:r>
          </a:p>
        </p:txBody>
      </p:sp>
      <p:sp>
        <p:nvSpPr>
          <p:cNvPr id="30726" name="Text Box 5"/>
          <p:cNvSpPr txBox="1">
            <a:spLocks noChangeArrowheads="1"/>
          </p:cNvSpPr>
          <p:nvPr/>
        </p:nvSpPr>
        <p:spPr bwMode="auto">
          <a:xfrm>
            <a:off x="3224213" y="4068763"/>
            <a:ext cx="5029200" cy="20272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The implementation of quality discounts would cause an increase in customer orders.</a:t>
            </a:r>
            <a:br>
              <a:rPr lang="en-US">
                <a:latin typeface="Times New Roman" pitchFamily="18" charset="0"/>
              </a:rPr>
            </a:br>
            <a:r>
              <a:rPr lang="en-US">
                <a:latin typeface="Times New Roman" pitchFamily="18" charset="0"/>
              </a:rPr>
              <a:t> ___ Strongly agree</a:t>
            </a:r>
            <a:br>
              <a:rPr lang="en-US">
                <a:latin typeface="Times New Roman" pitchFamily="18" charset="0"/>
              </a:rPr>
            </a:br>
            <a:r>
              <a:rPr lang="en-US">
                <a:latin typeface="Times New Roman" pitchFamily="18" charset="0"/>
              </a:rPr>
              <a:t>___ Agree</a:t>
            </a:r>
          </a:p>
          <a:p>
            <a:pPr eaLnBrk="0" hangingPunct="0"/>
            <a:r>
              <a:rPr lang="en-US">
                <a:latin typeface="Times New Roman" pitchFamily="18" charset="0"/>
              </a:rPr>
              <a:t>___ No opinion</a:t>
            </a:r>
          </a:p>
          <a:p>
            <a:pPr eaLnBrk="0" hangingPunct="0"/>
            <a:r>
              <a:rPr lang="en-US">
                <a:latin typeface="Times New Roman" pitchFamily="18" charset="0"/>
              </a:rPr>
              <a:t>___ Disagree</a:t>
            </a:r>
            <a:br>
              <a:rPr lang="en-US">
                <a:latin typeface="Times New Roman" pitchFamily="18" charset="0"/>
              </a:rPr>
            </a:br>
            <a:r>
              <a:rPr lang="en-US">
                <a:latin typeface="Times New Roman" pitchFamily="18" charset="0"/>
              </a:rPr>
              <a:t>___ Strongly disagree</a:t>
            </a:r>
          </a:p>
        </p:txBody>
      </p:sp>
      <p:sp>
        <p:nvSpPr>
          <p:cNvPr id="30727" name="Text Box 6"/>
          <p:cNvSpPr txBox="1">
            <a:spLocks noChangeArrowheads="1"/>
          </p:cNvSpPr>
          <p:nvPr/>
        </p:nvSpPr>
        <p:spPr bwMode="auto">
          <a:xfrm>
            <a:off x="5486400" y="5273675"/>
            <a:ext cx="3429000" cy="12033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Is the current accounts receivable report that you receive useful?</a:t>
            </a:r>
            <a:br>
              <a:rPr lang="en-US">
                <a:latin typeface="Times New Roman" pitchFamily="18" charset="0"/>
              </a:rPr>
            </a:br>
            <a:r>
              <a:rPr lang="en-US">
                <a:latin typeface="Times New Roman" pitchFamily="18" charset="0"/>
              </a:rPr>
              <a:t> ___ Yes</a:t>
            </a:r>
            <a:br>
              <a:rPr lang="en-US">
                <a:latin typeface="Times New Roman" pitchFamily="18" charset="0"/>
              </a:rPr>
            </a:br>
            <a:r>
              <a:rPr lang="en-US">
                <a:latin typeface="Times New Roman" pitchFamily="18" charset="0"/>
              </a:rPr>
              <a:t> ___ No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3-</a:t>
            </a:r>
            <a:fld id="{90B3D361-3B8D-4741-A601-537753A63E0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Developing a Questionnaire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AutoNum type="arabicPeriod"/>
            </a:pPr>
            <a:r>
              <a:rPr lang="en-US" sz="2800" smtClean="0"/>
              <a:t>Determine what facts and opinions must be collected and from whom you should get them. </a:t>
            </a:r>
          </a:p>
          <a:p>
            <a:pPr eaLnBrk="1" hangingPunct="1">
              <a:buFontTx/>
              <a:buAutoNum type="arabicPeriod"/>
            </a:pPr>
            <a:r>
              <a:rPr lang="en-US" sz="2800" smtClean="0"/>
              <a:t>Based on the facts and opinions sought, determine whether free- or fixed-format questions will produce the best answers. </a:t>
            </a:r>
          </a:p>
          <a:p>
            <a:pPr eaLnBrk="1" hangingPunct="1">
              <a:buFontTx/>
              <a:buAutoNum type="arabicPeriod"/>
            </a:pPr>
            <a:r>
              <a:rPr lang="en-US" sz="2800" smtClean="0"/>
              <a:t>Write the questions. </a:t>
            </a:r>
          </a:p>
          <a:p>
            <a:pPr eaLnBrk="1" hangingPunct="1">
              <a:buFontTx/>
              <a:buAutoNum type="arabicPeriod"/>
            </a:pPr>
            <a:r>
              <a:rPr lang="en-US" sz="2800" smtClean="0"/>
              <a:t>Test the questions on a small sample of respondents. </a:t>
            </a:r>
          </a:p>
          <a:p>
            <a:pPr eaLnBrk="1" hangingPunct="1">
              <a:buFontTx/>
              <a:buAutoNum type="arabicPeriod"/>
            </a:pPr>
            <a:r>
              <a:rPr lang="en-US" sz="2800" smtClean="0"/>
              <a:t>Duplicate and distribute the questionnaire. </a:t>
            </a:r>
          </a:p>
          <a:p>
            <a:pPr eaLnBrk="1" hangingPunct="1">
              <a:buFontTx/>
              <a:buAutoNum type="arabicPeriod"/>
            </a:pPr>
            <a:endParaRPr lang="en-US" sz="2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3-</a:t>
            </a:r>
            <a:fld id="{3181D1E2-5938-419A-9E0E-1614F59AA34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Gathering information by Observation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800" dirty="0" smtClean="0"/>
              <a:t>	</a:t>
            </a:r>
            <a:r>
              <a:rPr lang="en-US" sz="2800" b="1" dirty="0" smtClean="0"/>
              <a:t>Observation</a:t>
            </a:r>
            <a:r>
              <a:rPr lang="en-US" sz="2800" dirty="0" smtClean="0"/>
              <a:t> – a fact-finding technique wherein the systems analyst analyze the system by:</a:t>
            </a:r>
          </a:p>
          <a:p>
            <a:pPr eaLnBrk="1" hangingPunct="1"/>
            <a:r>
              <a:rPr lang="en-US" sz="2800" dirty="0" smtClean="0"/>
              <a:t>Using Ethnography</a:t>
            </a:r>
          </a:p>
          <a:p>
            <a:pPr lvl="2" eaLnBrk="1" hangingPunct="1"/>
            <a:r>
              <a:rPr lang="en-US" sz="2000" dirty="0" err="1" smtClean="0"/>
              <a:t>Etic</a:t>
            </a:r>
            <a:r>
              <a:rPr lang="en-US" sz="2000" dirty="0" smtClean="0"/>
              <a:t> view- ‘outside view’ what the system analyst sees</a:t>
            </a:r>
          </a:p>
          <a:p>
            <a:pPr lvl="2" eaLnBrk="1" hangingPunct="1"/>
            <a:r>
              <a:rPr lang="en-US" sz="2000" dirty="0" err="1" smtClean="0"/>
              <a:t>Emic</a:t>
            </a:r>
            <a:r>
              <a:rPr lang="en-US" sz="2000" dirty="0" smtClean="0"/>
              <a:t> View- ‘Inside view’ what the system users sees</a:t>
            </a:r>
          </a:p>
          <a:p>
            <a:pPr lvl="2" eaLnBrk="1" hangingPunct="1"/>
            <a:endParaRPr lang="en-US" sz="2000" dirty="0" smtClean="0"/>
          </a:p>
          <a:p>
            <a:pPr lvl="2" eaLnBrk="1" hangingPunct="1"/>
            <a:endParaRPr lang="en-US" sz="2000" dirty="0" smtClean="0"/>
          </a:p>
          <a:p>
            <a:pPr lvl="2" eaLnBrk="1" hangingPunct="1"/>
            <a:r>
              <a:rPr lang="en-US" sz="2000" dirty="0" smtClean="0"/>
              <a:t>Analysis by Participation</a:t>
            </a:r>
          </a:p>
          <a:p>
            <a:pPr lvl="2" eaLnBrk="1" hangingPunct="1"/>
            <a:r>
              <a:rPr lang="en-US" sz="2000" dirty="0" smtClean="0"/>
              <a:t>Analysis by Observation</a:t>
            </a:r>
          </a:p>
          <a:p>
            <a:pPr lvl="3" eaLnBrk="1" hangingPunct="1"/>
            <a:endParaRPr lang="en-US" sz="1600" dirty="0" smtClean="0"/>
          </a:p>
          <a:p>
            <a:pPr lvl="3" eaLnBrk="1" hangingPunct="1"/>
            <a:endParaRPr lang="en-US" sz="1600" dirty="0" smtClean="0"/>
          </a:p>
          <a:p>
            <a:pPr eaLnBrk="1" hangingPunct="1">
              <a:buNone/>
            </a:pPr>
            <a:r>
              <a:rPr lang="en-US" sz="2800" dirty="0" smtClean="0"/>
              <a:t>		</a:t>
            </a:r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2800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3-</a:t>
            </a:r>
            <a:fld id="{45C0030A-C663-4FB8-9169-C7822DCB040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6627" name="Rectangle 4"/>
          <p:cNvSpPr>
            <a:spLocks noGrp="1" noChangeArrowheads="1"/>
          </p:cNvSpPr>
          <p:nvPr>
            <p:ph type="title"/>
          </p:nvPr>
        </p:nvSpPr>
        <p:spPr>
          <a:xfrm>
            <a:off x="1143000" y="503238"/>
            <a:ext cx="7772400" cy="715962"/>
          </a:xfrm>
        </p:spPr>
        <p:txBody>
          <a:bodyPr/>
          <a:lstStyle/>
          <a:p>
            <a:pPr eaLnBrk="1" hangingPunct="1"/>
            <a:r>
              <a:rPr lang="en-US" smtClean="0"/>
              <a:t>Observation</a:t>
            </a:r>
          </a:p>
        </p:txBody>
      </p:sp>
      <p:sp>
        <p:nvSpPr>
          <p:cNvPr id="26628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981200"/>
            <a:ext cx="37338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Data gathered can be very reliable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Can see exactly what is being done in complex tasks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Relatively inexpensive compared with other techniques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Can do work measurements</a:t>
            </a:r>
          </a:p>
        </p:txBody>
      </p:sp>
      <p:sp>
        <p:nvSpPr>
          <p:cNvPr id="26629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257800" y="1981200"/>
            <a:ext cx="37338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People may perform differently when being observed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Work observed may not be representative of normal conditions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Timing can be inconvenient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Interruptions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Some tasks not always performed the same way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May observe wrong way of doing things</a:t>
            </a:r>
          </a:p>
        </p:txBody>
      </p:sp>
      <p:sp>
        <p:nvSpPr>
          <p:cNvPr id="26630" name="Text Box 7"/>
          <p:cNvSpPr txBox="1">
            <a:spLocks noChangeArrowheads="1"/>
          </p:cNvSpPr>
          <p:nvPr/>
        </p:nvSpPr>
        <p:spPr bwMode="auto">
          <a:xfrm>
            <a:off x="838200" y="1360488"/>
            <a:ext cx="4038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>
                <a:solidFill>
                  <a:srgbClr val="3F3977"/>
                </a:solidFill>
              </a:rPr>
              <a:t>Advantages</a:t>
            </a:r>
          </a:p>
        </p:txBody>
      </p:sp>
      <p:sp>
        <p:nvSpPr>
          <p:cNvPr id="26631" name="Text Box 8"/>
          <p:cNvSpPr txBox="1">
            <a:spLocks noChangeArrowheads="1"/>
          </p:cNvSpPr>
          <p:nvPr/>
        </p:nvSpPr>
        <p:spPr bwMode="auto">
          <a:xfrm>
            <a:off x="5029200" y="1358900"/>
            <a:ext cx="4038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>
                <a:solidFill>
                  <a:srgbClr val="3F3977"/>
                </a:solidFill>
              </a:rPr>
              <a:t>Disadvantages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3-</a:t>
            </a:r>
            <a:fld id="{A653C954-06C0-46C5-ACF1-0CB6F836AD7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Observation Guidelines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7696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500" smtClean="0"/>
              <a:t>Determine the who, what, where, when, why, and how of the observation.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smtClean="0"/>
              <a:t>Obtain permission from appropriate supervisors.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smtClean="0"/>
              <a:t>Inform those who will be observed of the purpose of the observation.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smtClean="0"/>
              <a:t>Keep a low profile.</a:t>
            </a:r>
          </a:p>
          <a:p>
            <a:pPr eaLnBrk="1" hangingPunct="1"/>
            <a:r>
              <a:rPr lang="en-US" sz="2500" smtClean="0"/>
              <a:t>Take notes.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smtClean="0"/>
              <a:t>Review observation notes with appropriate individuals.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smtClean="0"/>
              <a:t>Don't interrupt the individuals at work.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smtClean="0"/>
              <a:t>Don't focus heavily on trivial activities.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smtClean="0"/>
              <a:t>Don't make assumptions.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3-</a:t>
            </a:r>
            <a:fld id="{DE21349B-5F63-4F34-8A6D-DB4194522F0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Gathering Information by Prototyping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 dirty="0" smtClean="0"/>
              <a:t> 	Prototyping</a:t>
            </a:r>
            <a:r>
              <a:rPr lang="en-US" dirty="0" smtClean="0"/>
              <a:t> – the act of building a small-scale, representative or working model of the users’ requirements in order to discover or verify those requirements.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The main role of prototyping in ISD is to improve the requirements definition by involving potential system users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Gathering Information by Prototyping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Interface Prototyping</a:t>
            </a:r>
          </a:p>
          <a:p>
            <a:pPr algn="just">
              <a:buNone/>
            </a:pPr>
            <a:r>
              <a:rPr lang="en-US" sz="2400" dirty="0" smtClean="0"/>
              <a:t>		In this prototyping the screens will be developed that illustrate what users will have to do in the new system.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Prototyping Process</a:t>
            </a:r>
          </a:p>
          <a:p>
            <a:pPr algn="just">
              <a:buNone/>
            </a:pPr>
            <a:r>
              <a:rPr lang="en-US" sz="2400" dirty="0" smtClean="0"/>
              <a:t>		Prototypes can be used to describe the process that involves users. A storyboard approach can be used in this, where a series of small prototypes are tied together, so that the user can see how the whole system works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3-</a:t>
            </a:r>
            <a:fld id="{6DAD2E50-2C1A-4F72-8D70-4FE0140CF1A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Gathering Information by Prototyping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Prototyping to test a new idea</a:t>
            </a:r>
          </a:p>
          <a:p>
            <a:pPr algn="just">
              <a:buNone/>
            </a:pPr>
            <a:r>
              <a:rPr lang="en-US" dirty="0" smtClean="0"/>
              <a:t>		</a:t>
            </a:r>
            <a:r>
              <a:rPr lang="en-US" sz="2800" dirty="0" smtClean="0"/>
              <a:t>Prototyping is used when a totally novel system is proposed. No early experience exists with a similar system, and so a model is needed to gain experience with the kind of problem that can be expected when developing the full-blown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3-</a:t>
            </a:r>
            <a:fld id="{6DAD2E50-2C1A-4F72-8D70-4FE0140CF1A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3-</a:t>
            </a:r>
            <a:fld id="{8F79D1BA-337F-4966-9C2A-822A78621EA2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848600" cy="715962"/>
          </a:xfrm>
        </p:spPr>
        <p:txBody>
          <a:bodyPr/>
          <a:lstStyle/>
          <a:p>
            <a:pPr eaLnBrk="1" hangingPunct="1"/>
            <a:r>
              <a:rPr lang="en-US" dirty="0" smtClean="0"/>
              <a:t>Gathering Information by Prototyping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924050"/>
            <a:ext cx="38862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Can experiment to develop understanding of how system might work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Aids in determining feasibility and usefulness of system before development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Serves as training mechanism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Aids in building test plans and scenarios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May minimize time spent on fact-finding</a:t>
            </a:r>
          </a:p>
        </p:txBody>
      </p:sp>
      <p:sp>
        <p:nvSpPr>
          <p:cNvPr id="4403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181600" y="1924050"/>
            <a:ext cx="38862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Developers may need to be trained in prototyping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Users may develop unrealistic expectations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Could extend development schedule</a:t>
            </a:r>
          </a:p>
        </p:txBody>
      </p:sp>
      <p:sp>
        <p:nvSpPr>
          <p:cNvPr id="44038" name="Text Box 5"/>
          <p:cNvSpPr txBox="1">
            <a:spLocks noChangeArrowheads="1"/>
          </p:cNvSpPr>
          <p:nvPr/>
        </p:nvSpPr>
        <p:spPr bwMode="auto">
          <a:xfrm>
            <a:off x="838200" y="1309688"/>
            <a:ext cx="4038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>
                <a:solidFill>
                  <a:srgbClr val="3F3977"/>
                </a:solidFill>
              </a:rPr>
              <a:t>Advantages</a:t>
            </a:r>
          </a:p>
        </p:txBody>
      </p:sp>
      <p:sp>
        <p:nvSpPr>
          <p:cNvPr id="44039" name="Text Box 6"/>
          <p:cNvSpPr txBox="1">
            <a:spLocks noChangeArrowheads="1"/>
          </p:cNvSpPr>
          <p:nvPr/>
        </p:nvSpPr>
        <p:spPr bwMode="auto">
          <a:xfrm>
            <a:off x="5029200" y="1308100"/>
            <a:ext cx="4038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>
                <a:solidFill>
                  <a:srgbClr val="3F3977"/>
                </a:solidFill>
              </a:rPr>
              <a:t>Disadvantages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3-</a:t>
            </a:r>
            <a:fld id="{C051E905-68DE-4232-858D-64D806067D7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Interviews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153400" cy="5181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/>
              <a:t>	</a:t>
            </a:r>
            <a:r>
              <a:rPr lang="en-US" sz="2800" b="1" smtClean="0"/>
              <a:t>Interview</a:t>
            </a:r>
            <a:r>
              <a:rPr lang="en-US" sz="2800" smtClean="0"/>
              <a:t> - a fact-finding technique whereby the systems analysts collect information from individuals through face-to-face interaction. </a:t>
            </a:r>
          </a:p>
          <a:p>
            <a:pPr eaLnBrk="1" hangingPunct="1">
              <a:buFontTx/>
              <a:buNone/>
            </a:pPr>
            <a:endParaRPr lang="en-US" sz="2800" smtClean="0"/>
          </a:p>
          <a:p>
            <a:pPr lvl="1" eaLnBrk="1" hangingPunct="1"/>
            <a:r>
              <a:rPr lang="en-US" sz="2400" smtClean="0">
                <a:cs typeface="Times New Roman" pitchFamily="18" charset="0"/>
              </a:rPr>
              <a:t>Find facts</a:t>
            </a:r>
          </a:p>
          <a:p>
            <a:pPr lvl="1" eaLnBrk="1" hangingPunct="1"/>
            <a:r>
              <a:rPr lang="en-US" sz="2400" smtClean="0">
                <a:cs typeface="Times New Roman" pitchFamily="18" charset="0"/>
              </a:rPr>
              <a:t>Verify facts</a:t>
            </a:r>
          </a:p>
          <a:p>
            <a:pPr lvl="1" eaLnBrk="1" hangingPunct="1"/>
            <a:r>
              <a:rPr lang="en-US" sz="2400" smtClean="0">
                <a:cs typeface="Times New Roman" pitchFamily="18" charset="0"/>
              </a:rPr>
              <a:t>Clarify facts</a:t>
            </a:r>
          </a:p>
          <a:p>
            <a:pPr lvl="1" eaLnBrk="1" hangingPunct="1"/>
            <a:r>
              <a:rPr lang="en-US" sz="2400" smtClean="0">
                <a:cs typeface="Times New Roman" pitchFamily="18" charset="0"/>
              </a:rPr>
              <a:t>Generate enthusiasm</a:t>
            </a:r>
          </a:p>
          <a:p>
            <a:pPr lvl="1" eaLnBrk="1" hangingPunct="1"/>
            <a:r>
              <a:rPr lang="en-US" sz="2400" smtClean="0">
                <a:cs typeface="Times New Roman" pitchFamily="18" charset="0"/>
              </a:rPr>
              <a:t>Get the end-user involved</a:t>
            </a:r>
          </a:p>
          <a:p>
            <a:pPr lvl="1" eaLnBrk="1" hangingPunct="1"/>
            <a:r>
              <a:rPr lang="en-US" sz="2400" smtClean="0">
                <a:cs typeface="Times New Roman" pitchFamily="18" charset="0"/>
              </a:rPr>
              <a:t>Identify requirements</a:t>
            </a:r>
          </a:p>
          <a:p>
            <a:pPr lvl="1" eaLnBrk="1" hangingPunct="1"/>
            <a:r>
              <a:rPr lang="en-US" sz="2400" smtClean="0">
                <a:cs typeface="Times New Roman" pitchFamily="18" charset="0"/>
              </a:rPr>
              <a:t>Solicit ideas and opinions</a:t>
            </a:r>
            <a:r>
              <a:rPr lang="en-US" sz="2400" smtClean="0"/>
              <a:t> </a:t>
            </a:r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5715000" y="3505200"/>
            <a:ext cx="2895600" cy="1628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000"/>
              <a:t>The personal interview is generally recognized as the most important and most often used fact-finding technique.</a:t>
            </a:r>
            <a:endParaRPr lang="en-US" sz="20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EED2FC6-A4B6-4560-B425-B28A23F025F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Results of Incorrect Requirements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95400"/>
            <a:ext cx="7924800" cy="5257800"/>
          </a:xfrm>
        </p:spPr>
        <p:txBody>
          <a:bodyPr/>
          <a:lstStyle/>
          <a:p>
            <a:pPr eaLnBrk="1" hangingPunct="1"/>
            <a:r>
              <a:rPr lang="en-US" sz="2800" smtClean="0"/>
              <a:t>The system may cost more than projected.</a:t>
            </a:r>
          </a:p>
          <a:p>
            <a:pPr eaLnBrk="1" hangingPunct="1"/>
            <a:r>
              <a:rPr lang="en-US" sz="2800" smtClean="0"/>
              <a:t>The system may be delivered later than promised.</a:t>
            </a:r>
          </a:p>
          <a:p>
            <a:pPr eaLnBrk="1" hangingPunct="1"/>
            <a:r>
              <a:rPr lang="en-US" sz="2800" smtClean="0"/>
              <a:t>The system may not meet the users’ expectations and they may not to use it.</a:t>
            </a:r>
          </a:p>
          <a:p>
            <a:pPr eaLnBrk="1" hangingPunct="1"/>
            <a:r>
              <a:rPr lang="en-US" sz="2800" smtClean="0"/>
              <a:t>Once in production, costs of maintaining and enhancing system may be excessively high.</a:t>
            </a:r>
          </a:p>
          <a:p>
            <a:pPr eaLnBrk="1" hangingPunct="1"/>
            <a:r>
              <a:rPr lang="en-US" sz="2800" smtClean="0"/>
              <a:t>The system may be unreliable and prone to errors and downtime.</a:t>
            </a:r>
          </a:p>
          <a:p>
            <a:pPr eaLnBrk="1" hangingPunct="1"/>
            <a:r>
              <a:rPr lang="en-US" sz="2800" smtClean="0"/>
              <a:t>Reputation of IT staff is tarnished as failure will be perceived as a mistake by the team.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3-</a:t>
            </a:r>
            <a:fld id="{276C59E4-E993-45BD-BDFD-18D1EDDA06DD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Interviews and Questions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8229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</a:t>
            </a:r>
            <a:r>
              <a:rPr lang="en-US" sz="2400" b="1" smtClean="0"/>
              <a:t>Unstructured interview</a:t>
            </a:r>
            <a:r>
              <a:rPr lang="en-US" sz="2400" smtClean="0"/>
              <a:t> –conducted with only a general goal or subject in mind and with few, if any, specific questions. The interviewer counts on the interviewee to provide a framework and direct the conversation.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</a:t>
            </a:r>
            <a:r>
              <a:rPr lang="en-US" sz="2400" b="1" smtClean="0"/>
              <a:t>Structured interview</a:t>
            </a:r>
            <a:r>
              <a:rPr lang="en-US" sz="2400" smtClean="0"/>
              <a:t> –interviewer has a specific set of questions to ask of the interviewee.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</a:t>
            </a:r>
            <a:r>
              <a:rPr lang="en-US" sz="2400" b="1" smtClean="0"/>
              <a:t>Open-ended question</a:t>
            </a:r>
            <a:r>
              <a:rPr lang="en-US" sz="2400" smtClean="0"/>
              <a:t> – question that allows the interviewee to respond in any way.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</a:t>
            </a:r>
            <a:r>
              <a:rPr lang="en-US" sz="2400" b="1" smtClean="0"/>
              <a:t>Closed-ended question</a:t>
            </a:r>
            <a:r>
              <a:rPr lang="en-US" sz="2400" smtClean="0"/>
              <a:t> – a question that restricts answers to either specific choices or short, direct responses.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3-</a:t>
            </a:r>
            <a:fld id="{17DDB28F-255E-4968-989B-B1DA03C7D039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503238"/>
            <a:ext cx="7772400" cy="715962"/>
          </a:xfrm>
        </p:spPr>
        <p:txBody>
          <a:bodyPr/>
          <a:lstStyle/>
          <a:p>
            <a:pPr eaLnBrk="1" hangingPunct="1"/>
            <a:r>
              <a:rPr lang="en-US" smtClean="0"/>
              <a:t>Interviews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2038350"/>
            <a:ext cx="3810000" cy="4343400"/>
          </a:xfrm>
        </p:spPr>
        <p:txBody>
          <a:bodyPr/>
          <a:lstStyle/>
          <a:p>
            <a:pPr eaLnBrk="1" hangingPunct="1"/>
            <a:r>
              <a:rPr lang="en-US" sz="2400" smtClean="0"/>
              <a:t>Give analyst opportunity to motivate interviewee to respond freely and openly</a:t>
            </a:r>
          </a:p>
          <a:p>
            <a:pPr eaLnBrk="1" hangingPunct="1"/>
            <a:r>
              <a:rPr lang="en-US" sz="2400" smtClean="0"/>
              <a:t>Allow analyst to probe for more feedback</a:t>
            </a:r>
          </a:p>
          <a:p>
            <a:pPr eaLnBrk="1" hangingPunct="1"/>
            <a:r>
              <a:rPr lang="en-US" sz="2400" smtClean="0"/>
              <a:t>Permit analyst to adapt or reword questions for each individual</a:t>
            </a:r>
          </a:p>
          <a:p>
            <a:pPr eaLnBrk="1" hangingPunct="1"/>
            <a:r>
              <a:rPr lang="en-US" sz="2400" smtClean="0"/>
              <a:t>Can observe nonverbal communication</a:t>
            </a:r>
          </a:p>
        </p:txBody>
      </p:sp>
      <p:sp>
        <p:nvSpPr>
          <p:cNvPr id="3482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181600" y="2038350"/>
            <a:ext cx="3810000" cy="4343400"/>
          </a:xfrm>
        </p:spPr>
        <p:txBody>
          <a:bodyPr/>
          <a:lstStyle/>
          <a:p>
            <a:pPr eaLnBrk="1" hangingPunct="1"/>
            <a:r>
              <a:rPr lang="en-US" sz="2400" smtClean="0"/>
              <a:t>Time-consuming</a:t>
            </a:r>
          </a:p>
          <a:p>
            <a:pPr eaLnBrk="1" hangingPunct="1"/>
            <a:r>
              <a:rPr lang="en-US" sz="2400" smtClean="0"/>
              <a:t>Success highly dependent on analyst's human relations skills</a:t>
            </a:r>
          </a:p>
          <a:p>
            <a:pPr eaLnBrk="1" hangingPunct="1"/>
            <a:r>
              <a:rPr lang="en-US" sz="2400" smtClean="0"/>
              <a:t>May be impractical due to location of interviewees</a:t>
            </a:r>
          </a:p>
        </p:txBody>
      </p:sp>
      <p:sp>
        <p:nvSpPr>
          <p:cNvPr id="34822" name="Text Box 5"/>
          <p:cNvSpPr txBox="1">
            <a:spLocks noChangeArrowheads="1"/>
          </p:cNvSpPr>
          <p:nvPr/>
        </p:nvSpPr>
        <p:spPr bwMode="auto">
          <a:xfrm>
            <a:off x="762000" y="1417638"/>
            <a:ext cx="4038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>
                <a:solidFill>
                  <a:srgbClr val="3F3977"/>
                </a:solidFill>
              </a:rPr>
              <a:t>Advantages</a:t>
            </a:r>
          </a:p>
        </p:txBody>
      </p:sp>
      <p:sp>
        <p:nvSpPr>
          <p:cNvPr id="34823" name="Text Box 6"/>
          <p:cNvSpPr txBox="1">
            <a:spLocks noChangeArrowheads="1"/>
          </p:cNvSpPr>
          <p:nvPr/>
        </p:nvSpPr>
        <p:spPr bwMode="auto">
          <a:xfrm>
            <a:off x="4953000" y="1416050"/>
            <a:ext cx="4038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>
                <a:solidFill>
                  <a:srgbClr val="3F3977"/>
                </a:solidFill>
              </a:rPr>
              <a:t>Disadvantages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3-</a:t>
            </a:r>
            <a:fld id="{BBECE08B-C01E-4735-8AC2-63ECEA098C9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Procedure to Conduct an Interview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447800"/>
            <a:ext cx="7831138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AutoNum type="arabicPeriod"/>
            </a:pPr>
            <a:r>
              <a:rPr lang="en-US" sz="2800" smtClean="0"/>
              <a:t>Select Interviewees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400" smtClean="0"/>
              <a:t>End users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400" smtClean="0"/>
              <a:t>Learn about individual prior to the interview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Tx/>
              <a:buAutoNum type="arabicPeriod"/>
            </a:pPr>
            <a:r>
              <a:rPr lang="en-US" sz="2800" smtClean="0"/>
              <a:t>Prepare for the Interview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interview guide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Tx/>
              <a:buAutoNum type="arabicPeriod"/>
            </a:pPr>
            <a:r>
              <a:rPr lang="en-US" sz="2800" smtClean="0"/>
              <a:t>Conduct the Interview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400" smtClean="0"/>
              <a:t>Summarize the problem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400" smtClean="0"/>
              <a:t>Offer an incentive for participation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400" smtClean="0"/>
              <a:t>Ask the interviewee for assistance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Tx/>
              <a:buAutoNum type="arabicPeriod"/>
            </a:pPr>
            <a:r>
              <a:rPr lang="en-US" sz="2800" smtClean="0"/>
              <a:t>Follow Up on the Interview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400" smtClean="0"/>
              <a:t>Memo that summarizes the interview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3-</a:t>
            </a:r>
            <a:fld id="{F55FBE44-0BA6-4E63-B66E-C8F65C1C170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Sample Interview Guide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7486650" y="6246813"/>
            <a:ext cx="1200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/>
              <a:t>(continued)</a:t>
            </a:r>
          </a:p>
        </p:txBody>
      </p:sp>
      <p:pic>
        <p:nvPicPr>
          <p:cNvPr id="36869" name="Picture 5" descr="Untitled-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66850" y="1412875"/>
            <a:ext cx="7296150" cy="483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3-</a:t>
            </a:r>
            <a:fld id="{3FF25E77-D580-4A32-8876-543320B709FC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Sample Interview Guide (concluded)</a:t>
            </a:r>
          </a:p>
        </p:txBody>
      </p:sp>
      <p:pic>
        <p:nvPicPr>
          <p:cNvPr id="37892" name="Picture 4" descr="Untitled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344613"/>
            <a:ext cx="7267575" cy="505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3-</a:t>
            </a:r>
            <a:fld id="{54FF1504-4A37-48F9-B0F1-4FC22C25FD42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Prepare for the Interview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371600"/>
            <a:ext cx="7924800" cy="50292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sz="2800" smtClean="0"/>
              <a:t>Types of Questions to Avoid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sz="2400" smtClean="0"/>
              <a:t>Loaded questions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sz="2400" smtClean="0"/>
              <a:t>Leading questions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sz="2400" smtClean="0"/>
              <a:t>Biased questions</a:t>
            </a:r>
          </a:p>
          <a:p>
            <a:pPr eaLnBrk="1" hangingPunct="1">
              <a:spcBef>
                <a:spcPct val="30000"/>
              </a:spcBef>
            </a:pPr>
            <a:r>
              <a:rPr lang="en-US" sz="2800" smtClean="0"/>
              <a:t>Interview Question Guidelines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sz="2400" smtClean="0"/>
              <a:t>Use clear and concise language. 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sz="2400" smtClean="0"/>
              <a:t>Don’t include your opinion as part of the question. 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sz="2400" smtClean="0"/>
              <a:t>Avoid long or complex questions. 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sz="2400" smtClean="0"/>
              <a:t>Avoid threatening questions. 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sz="2400" smtClean="0"/>
              <a:t>Don’t use “you” when you mean a group of people.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3-</a:t>
            </a:r>
            <a:fld id="{BCF3265D-C67F-4B37-A956-CE5A28D3C200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Conduct the Interview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80010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Dress to match interviewee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Arrive on time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Or early if need to confirm room setup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Open interview by thanking interviewee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State purpose and length of interview and how data will be used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Monitor the time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Ask follow-up questions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Probe until you understand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Ask about exception conditions ("what if...")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3-</a:t>
            </a:r>
            <a:fld id="{D783A91A-AA45-4559-BA86-221E5C6ABC4A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03238"/>
            <a:ext cx="7848600" cy="715962"/>
          </a:xfrm>
        </p:spPr>
        <p:txBody>
          <a:bodyPr/>
          <a:lstStyle/>
          <a:p>
            <a:pPr eaLnBrk="1" hangingPunct="1"/>
            <a:r>
              <a:rPr lang="en-US" smtClean="0"/>
              <a:t>Interviewing Do’s and Don’ts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2070100"/>
            <a:ext cx="38862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smtClean="0"/>
              <a:t>Dress appropriately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smtClean="0"/>
              <a:t>Be courteous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smtClean="0"/>
              <a:t>Listen carefully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smtClean="0"/>
              <a:t>Maintain control of the interview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smtClean="0"/>
              <a:t>Probe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smtClean="0"/>
              <a:t>Observe mannerisms and nonverbal communication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smtClean="0"/>
              <a:t>Be patient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smtClean="0"/>
              <a:t>Keep interviewee at ease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smtClean="0"/>
              <a:t>Maintain self-control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smtClean="0"/>
              <a:t>Finish on time</a:t>
            </a:r>
          </a:p>
        </p:txBody>
      </p:sp>
      <p:sp>
        <p:nvSpPr>
          <p:cNvPr id="4096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181600" y="2070100"/>
            <a:ext cx="38862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smtClean="0"/>
              <a:t>Assume an answer is finished or leading nowhere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smtClean="0"/>
              <a:t>Reveal verbal and nonverbal clues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smtClean="0"/>
              <a:t>Use jargon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smtClean="0"/>
              <a:t>Reveal personal biases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smtClean="0"/>
              <a:t>Talk more than listen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smtClean="0"/>
              <a:t>Assume anything about the topic or the interviewee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smtClean="0"/>
              <a:t>Tape record (take notes instead)</a:t>
            </a:r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762000" y="1449388"/>
            <a:ext cx="4038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>
                <a:solidFill>
                  <a:srgbClr val="3F3977"/>
                </a:solidFill>
              </a:rPr>
              <a:t>Do</a:t>
            </a:r>
          </a:p>
        </p:txBody>
      </p:sp>
      <p:sp>
        <p:nvSpPr>
          <p:cNvPr id="40967" name="Text Box 6"/>
          <p:cNvSpPr txBox="1">
            <a:spLocks noChangeArrowheads="1"/>
          </p:cNvSpPr>
          <p:nvPr/>
        </p:nvSpPr>
        <p:spPr bwMode="auto">
          <a:xfrm>
            <a:off x="4953000" y="1447800"/>
            <a:ext cx="4038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>
                <a:solidFill>
                  <a:srgbClr val="3F3977"/>
                </a:solidFill>
              </a:rPr>
              <a:t>Don't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3-</a:t>
            </a:r>
            <a:fld id="{EF2DFA0E-DF49-4EF3-987B-D56CE3B3048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Body Language and Proxemics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	</a:t>
            </a:r>
            <a:r>
              <a:rPr lang="en-US" sz="2800" b="1" dirty="0" smtClean="0"/>
              <a:t>Body language</a:t>
            </a:r>
            <a:r>
              <a:rPr lang="en-US" sz="2800" dirty="0" smtClean="0"/>
              <a:t> – the nonverbal information we communicate.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Facial disclosure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Eye contact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Posture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	</a:t>
            </a: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3-</a:t>
            </a:r>
            <a:fld id="{4AB62F7F-A853-44ED-9686-447109848024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Joint Requirements Planning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	</a:t>
            </a:r>
            <a:r>
              <a:rPr lang="en-US" b="1" smtClean="0"/>
              <a:t>Joint requirements planning (JRP)</a:t>
            </a:r>
            <a:r>
              <a:rPr lang="en-US" smtClean="0"/>
              <a:t> – a process whereby highly structured group meetings are conducted for the purpose of analyzing problems and defining requirements. </a:t>
            </a:r>
          </a:p>
          <a:p>
            <a:pPr lvl="1" eaLnBrk="1" hangingPunct="1"/>
            <a:r>
              <a:rPr lang="en-US" smtClean="0"/>
              <a:t>JRP is a subset of a more comprehensive joint application development or JAD technique that encompasses the entire systems development process.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F1FFF15-B661-4048-B829-5FCBA11F5D4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Criteria for System Requirements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95400"/>
            <a:ext cx="79248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dirty="0" smtClean="0"/>
              <a:t>Consistent</a:t>
            </a:r>
            <a:r>
              <a:rPr lang="en-US" sz="2800" dirty="0" smtClean="0"/>
              <a:t> – not conflicting or ambiguous.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/>
              <a:t>Complete</a:t>
            </a:r>
            <a:r>
              <a:rPr lang="en-US" sz="2800" dirty="0" smtClean="0"/>
              <a:t> – describe all possible system inputs and responses.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/>
              <a:t>Feasible</a:t>
            </a:r>
            <a:r>
              <a:rPr lang="en-US" sz="2800" dirty="0" smtClean="0"/>
              <a:t> – can be satisfied based on the available resources and constraints.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/>
              <a:t>Required</a:t>
            </a:r>
            <a:r>
              <a:rPr lang="en-US" sz="2800" dirty="0" smtClean="0"/>
              <a:t> – truly needed and fulfill the purpose of the system.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/>
              <a:t>Accurate</a:t>
            </a:r>
            <a:r>
              <a:rPr lang="en-US" sz="2800" dirty="0" smtClean="0"/>
              <a:t> – stated correctly.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/>
              <a:t>Verifiable</a:t>
            </a:r>
            <a:r>
              <a:rPr lang="en-US" sz="2800" dirty="0" smtClean="0"/>
              <a:t> – defined so can be demonstrated during testing.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3-</a:t>
            </a:r>
            <a:fld id="{B4919BF7-8275-4651-B8F3-8F8E3F9A301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JRP Participants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7924800" cy="4953000"/>
          </a:xfrm>
        </p:spPr>
        <p:txBody>
          <a:bodyPr/>
          <a:lstStyle/>
          <a:p>
            <a:pPr eaLnBrk="1" hangingPunct="1"/>
            <a:r>
              <a:rPr lang="en-US" smtClean="0"/>
              <a:t>Sponsor</a:t>
            </a:r>
          </a:p>
          <a:p>
            <a:pPr eaLnBrk="1" hangingPunct="1"/>
            <a:r>
              <a:rPr lang="en-US" smtClean="0"/>
              <a:t>Facilitator</a:t>
            </a:r>
          </a:p>
          <a:p>
            <a:pPr eaLnBrk="1" hangingPunct="1"/>
            <a:r>
              <a:rPr lang="en-US" smtClean="0"/>
              <a:t>Users and Managers</a:t>
            </a:r>
          </a:p>
          <a:p>
            <a:pPr eaLnBrk="1" hangingPunct="1"/>
            <a:r>
              <a:rPr lang="en-US" smtClean="0"/>
              <a:t>Scribes</a:t>
            </a:r>
          </a:p>
          <a:p>
            <a:pPr eaLnBrk="1" hangingPunct="1"/>
            <a:r>
              <a:rPr lang="en-US" smtClean="0"/>
              <a:t>IT Staff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3-</a:t>
            </a:r>
            <a:fld id="{D36C3122-44AB-4E87-97F6-DF44F3481C7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Steps to Plan a JRP Session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80010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AutoNum type="arabicPeriod"/>
            </a:pPr>
            <a:r>
              <a:rPr lang="en-US" sz="2800" smtClean="0"/>
              <a:t>Selecting a location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400" smtClean="0"/>
              <a:t>Away from workplace when possible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400" smtClean="0"/>
              <a:t>Requires several rooms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400" smtClean="0"/>
              <a:t>Equipped with tables, chairs, whiteboard, overhead projectors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400" smtClean="0"/>
              <a:t>Needed computer equipment</a:t>
            </a:r>
          </a:p>
          <a:p>
            <a:pPr eaLnBrk="1" hangingPunct="1">
              <a:lnSpc>
                <a:spcPct val="90000"/>
              </a:lnSpc>
              <a:buFontTx/>
              <a:buAutoNum type="arabicPeriod"/>
            </a:pPr>
            <a:r>
              <a:rPr lang="en-US" sz="2800" smtClean="0"/>
              <a:t>Selecting the participants</a:t>
            </a:r>
          </a:p>
          <a:p>
            <a:pPr lvl="1" eaLnBrk="1" hangingPunct="1">
              <a:lnSpc>
                <a:spcPct val="95000"/>
              </a:lnSpc>
              <a:buClr>
                <a:schemeClr val="tx1"/>
              </a:buClr>
            </a:pPr>
            <a:r>
              <a:rPr lang="en-US" sz="2400" smtClean="0"/>
              <a:t>Each needs release from regular duties</a:t>
            </a:r>
          </a:p>
          <a:p>
            <a:pPr eaLnBrk="1" hangingPunct="1">
              <a:lnSpc>
                <a:spcPct val="90000"/>
              </a:lnSpc>
              <a:buFontTx/>
              <a:buAutoNum type="arabicPeriod"/>
            </a:pPr>
            <a:r>
              <a:rPr lang="en-US" sz="2800" smtClean="0"/>
              <a:t>Preparing the agenda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400" smtClean="0"/>
              <a:t>Briefing documentation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400" smtClean="0"/>
              <a:t>Agenda distributed before each session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3-</a:t>
            </a:r>
            <a:fld id="{8500D3AF-CB1B-46B7-933B-6E992B8123A0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Typical Room Layout for JRP session</a:t>
            </a:r>
          </a:p>
        </p:txBody>
      </p:sp>
      <p:pic>
        <p:nvPicPr>
          <p:cNvPr id="48132" name="Picture 4" descr="whi74173_060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250950"/>
            <a:ext cx="708660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3-</a:t>
            </a:r>
            <a:fld id="{2A56404D-3DBD-46A6-A7C8-F44001034FA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Guidelines for Conducting </a:t>
            </a:r>
            <a:br>
              <a:rPr lang="en-US" smtClean="0"/>
            </a:br>
            <a:r>
              <a:rPr lang="en-US" smtClean="0"/>
              <a:t>a JRP Session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80010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Do not unreasonably deviate from the agenda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Stay on schedule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Ensure that the scribe is able to take notes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Avoid the use of technical jargon</a:t>
            </a:r>
          </a:p>
          <a:p>
            <a:pPr eaLnBrk="1" hangingPunct="1"/>
            <a:r>
              <a:rPr lang="en-US" sz="2400" smtClean="0"/>
              <a:t>Apply conflict resolution skills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Allow for ample breaks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Encourage group consensus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Encourage user and management participation without allowing individuals to dominate the session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Make sure that attendees abide by the established ground rules for the session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3-</a:t>
            </a:r>
            <a:fld id="{0C38D1B8-1A33-4547-A380-27ACD3498B32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Brainstorming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cs typeface="Times New Roman" pitchFamily="18" charset="0"/>
              </a:rPr>
              <a:t>Sometimes, one of the goals of a JRP session is to generate possible ideas to solve a problem.  </a:t>
            </a:r>
          </a:p>
          <a:p>
            <a:pPr lvl="1" eaLnBrk="1" hangingPunct="1"/>
            <a:r>
              <a:rPr lang="en-US" sz="2400" smtClean="0">
                <a:cs typeface="Times New Roman" pitchFamily="18" charset="0"/>
              </a:rPr>
              <a:t>Brainstorming is a common approach that is used for this purpose.</a:t>
            </a:r>
            <a:r>
              <a:rPr lang="en-US" sz="2400" smtClean="0"/>
              <a:t> </a:t>
            </a:r>
          </a:p>
          <a:p>
            <a:pPr eaLnBrk="1" hangingPunct="1">
              <a:buFontTx/>
              <a:buNone/>
            </a:pPr>
            <a:endParaRPr lang="en-US" sz="2800" smtClean="0"/>
          </a:p>
          <a:p>
            <a:pPr eaLnBrk="1" hangingPunct="1">
              <a:buFontTx/>
              <a:buNone/>
            </a:pPr>
            <a:r>
              <a:rPr lang="en-US" sz="2800" smtClean="0"/>
              <a:t>	</a:t>
            </a:r>
            <a:r>
              <a:rPr lang="en-US" sz="2800" b="1" smtClean="0"/>
              <a:t>Brainstorming</a:t>
            </a:r>
            <a:r>
              <a:rPr lang="en-US" sz="2800" smtClean="0"/>
              <a:t> – a technique for generating ideas by encouraging participants to offer as many ideas as possible in a short period of time without any analysis until all the ideas have been exhausted.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3-</a:t>
            </a:r>
            <a:fld id="{6A38A4E8-D534-4CA9-818F-4FC2A5E08643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Brainstorming Guidelines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8001000" cy="4953000"/>
          </a:xfrm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sz="2400" smtClean="0"/>
              <a:t>Isolate appropriate people in a place that free from distractions and interruptions.</a:t>
            </a:r>
          </a:p>
          <a:p>
            <a:pPr eaLnBrk="1" hangingPunct="1">
              <a:lnSpc>
                <a:spcPct val="95000"/>
              </a:lnSpc>
            </a:pPr>
            <a:r>
              <a:rPr lang="en-US" sz="2400" smtClean="0"/>
              <a:t>Make sure everyone understands purpose of the meeting.</a:t>
            </a:r>
          </a:p>
          <a:p>
            <a:pPr eaLnBrk="1" hangingPunct="1">
              <a:lnSpc>
                <a:spcPct val="95000"/>
              </a:lnSpc>
            </a:pPr>
            <a:r>
              <a:rPr lang="en-US" sz="2400" smtClean="0"/>
              <a:t>Appoint one person to record ideas.</a:t>
            </a:r>
          </a:p>
          <a:p>
            <a:pPr eaLnBrk="1" hangingPunct="1">
              <a:lnSpc>
                <a:spcPct val="95000"/>
              </a:lnSpc>
            </a:pPr>
            <a:r>
              <a:rPr lang="en-US" sz="2400" smtClean="0"/>
              <a:t>Remind everyone of brainstorming rules.</a:t>
            </a:r>
          </a:p>
          <a:p>
            <a:pPr eaLnBrk="1" hangingPunct="1">
              <a:lnSpc>
                <a:spcPct val="95000"/>
              </a:lnSpc>
            </a:pPr>
            <a:r>
              <a:rPr lang="en-US" sz="2400" smtClean="0"/>
              <a:t>Within a specified time period, team members call out their ideas as quickly as they can think of them.</a:t>
            </a:r>
          </a:p>
          <a:p>
            <a:pPr eaLnBrk="1" hangingPunct="1">
              <a:lnSpc>
                <a:spcPct val="95000"/>
              </a:lnSpc>
            </a:pPr>
            <a:r>
              <a:rPr lang="en-US" sz="2400" smtClean="0"/>
              <a:t>After group has run out of ideas and all ideas have been recorded, then and only then should ideas be evaluated.</a:t>
            </a:r>
          </a:p>
          <a:p>
            <a:pPr eaLnBrk="1" hangingPunct="1">
              <a:lnSpc>
                <a:spcPct val="95000"/>
              </a:lnSpc>
            </a:pPr>
            <a:r>
              <a:rPr lang="en-US" sz="2400" smtClean="0"/>
              <a:t>Refine, combine, and improve ideas generated earlier.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3-</a:t>
            </a:r>
            <a:fld id="{1019B2F5-0E8E-4AF1-8144-3C9632D90AEC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Benefits of JRP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JRP actively involves users and management in the development project (encouraging them to take “ownership” in the project).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JRP reduces the amount of time required to develop systems.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When JRP incorporates prototyping as a means for confirming requirements and obtaining design approvals, the benefits of prototyping are realized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6-</a:t>
            </a:r>
            <a:fld id="{B75F5033-6154-4526-ABBF-9579B1DBF33E}" type="slidenum">
              <a:rPr lang="en-US"/>
              <a:pPr/>
              <a:t>47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Sample Requirements Definition Report Outline</a:t>
            </a:r>
          </a:p>
        </p:txBody>
      </p:sp>
      <p:pic>
        <p:nvPicPr>
          <p:cNvPr id="16388" name="Picture 4" descr="whi74173_060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274763"/>
            <a:ext cx="8915400" cy="539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03F6A87-95D4-4E43-A1CA-4F9067A364D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 of Requirements Discovery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7924800" cy="495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Problem discovery and analysis </a:t>
            </a:r>
          </a:p>
          <a:p>
            <a:pPr eaLnBrk="1" hangingPunct="1"/>
            <a:r>
              <a:rPr lang="en-US" sz="3600" dirty="0" smtClean="0"/>
              <a:t>Requirements discovery </a:t>
            </a:r>
          </a:p>
          <a:p>
            <a:pPr eaLnBrk="1" hangingPunct="1"/>
            <a:r>
              <a:rPr lang="en-US" sz="3600" dirty="0" smtClean="0"/>
              <a:t>Documenting and analyzing requirements </a:t>
            </a:r>
          </a:p>
          <a:p>
            <a:pPr eaLnBrk="1" hangingPunct="1"/>
            <a:r>
              <a:rPr lang="en-US" sz="3600" dirty="0" smtClean="0"/>
              <a:t>Requirements Definition Document</a:t>
            </a:r>
          </a:p>
          <a:p>
            <a:pPr eaLnBrk="1" hangingPunct="1"/>
            <a:r>
              <a:rPr lang="en-US" sz="3600" dirty="0" smtClean="0"/>
              <a:t>Requirements Management</a:t>
            </a:r>
          </a:p>
          <a:p>
            <a:pPr eaLnBrk="1" hangingPunct="1"/>
            <a:endParaRPr lang="en-US" sz="3600" dirty="0" smtClean="0"/>
          </a:p>
          <a:p>
            <a:pPr eaLnBrk="1" hangingPunct="1"/>
            <a:endParaRPr lang="en-US" sz="3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20A9F64-4F07-4E1F-BC07-218936BA75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Ishikawa Diagram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95400"/>
            <a:ext cx="8077200" cy="2514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Graphical tool used to identify, explore, and depict problems and the causes and effects of those problems. It is often referred to as a cause-and-effect diagram or a fishbone diagram.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Problem at right (fish head)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Possible causes drawn as "bones" off main backbone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Brainstorm for 3-6 main categories of possible causes</a:t>
            </a:r>
          </a:p>
        </p:txBody>
      </p:sp>
      <p:pic>
        <p:nvPicPr>
          <p:cNvPr id="12293" name="Picture 5" descr="whi74173_06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857625"/>
            <a:ext cx="822960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9BFD38B-6B40-4FDE-A80F-BF8BB10A9B0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Requirements Discovery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Given an understand of problems, the systems analyst can start to define requirements.</a:t>
            </a:r>
          </a:p>
          <a:p>
            <a:pPr eaLnBrk="1" hangingPunct="1">
              <a:buFontTx/>
              <a:buNone/>
            </a:pPr>
            <a:endParaRPr lang="en-US" sz="2800" smtClean="0"/>
          </a:p>
          <a:p>
            <a:pPr eaLnBrk="1" hangingPunct="1">
              <a:buFontTx/>
              <a:buNone/>
            </a:pPr>
            <a:r>
              <a:rPr lang="en-US" sz="2800" b="1" smtClean="0"/>
              <a:t>	Fact-finding</a:t>
            </a:r>
            <a:r>
              <a:rPr lang="en-US" sz="2800" smtClean="0"/>
              <a:t> – the formal process of using research, meetings, interviews, questionnaires, sampling, and other techniques to collect information about system problems, requirements, and preferences. It is also called </a:t>
            </a:r>
            <a:r>
              <a:rPr lang="en-US" sz="2800" i="1" smtClean="0"/>
              <a:t>information gathering</a:t>
            </a:r>
            <a:r>
              <a:rPr lang="en-US" sz="2800" smtClean="0"/>
              <a:t> or </a:t>
            </a:r>
            <a:r>
              <a:rPr lang="en-US" sz="2800" i="1" smtClean="0"/>
              <a:t>data collection</a:t>
            </a:r>
            <a:r>
              <a:rPr lang="en-US" sz="2800" smtClean="0"/>
              <a:t>.</a:t>
            </a:r>
          </a:p>
          <a:p>
            <a:pPr eaLnBrk="1" hangingPunct="1"/>
            <a:endParaRPr lang="en-US" sz="2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86FC871-F073-4888-A445-B4A1AEEA69C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Fact-Finding Ethics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371600"/>
            <a:ext cx="8001000" cy="51816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2400" dirty="0" smtClean="0"/>
              <a:t>Fact-Finding often brings systems analysts into contact with sensitive information.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000" dirty="0" smtClean="0"/>
              <a:t>Company plans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000" dirty="0" smtClean="0"/>
              <a:t>Employee salaries or medical history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000" dirty="0" smtClean="0"/>
              <a:t>Customer credit card, social security, or other information</a:t>
            </a:r>
            <a:br>
              <a:rPr lang="en-US" sz="2000" dirty="0" smtClean="0"/>
            </a:br>
            <a:endParaRPr lang="en-US" sz="2000" dirty="0" smtClean="0"/>
          </a:p>
          <a:p>
            <a:pPr eaLnBrk="1" hangingPunct="1">
              <a:lnSpc>
                <a:spcPct val="85000"/>
              </a:lnSpc>
            </a:pPr>
            <a:r>
              <a:rPr lang="en-US" sz="2400" dirty="0" smtClean="0"/>
              <a:t>Ethical behavior 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000" dirty="0" smtClean="0"/>
              <a:t>Systems analysts must not misuse information.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000" dirty="0" smtClean="0"/>
              <a:t>Systems analysts must protect information from people who would misuse it.</a:t>
            </a:r>
            <a:br>
              <a:rPr lang="en-US" sz="2000" dirty="0" smtClean="0"/>
            </a:br>
            <a:endParaRPr lang="en-US" sz="2000" dirty="0" smtClean="0"/>
          </a:p>
          <a:p>
            <a:pPr eaLnBrk="1" hangingPunct="1">
              <a:lnSpc>
                <a:spcPct val="85000"/>
              </a:lnSpc>
            </a:pPr>
            <a:r>
              <a:rPr lang="en-US" sz="2400" dirty="0" smtClean="0"/>
              <a:t>Otherwise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000" dirty="0" smtClean="0"/>
              <a:t>Systems analyst loses respect, credibility, and confidence of users and management, impairing ability to do job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000" dirty="0" smtClean="0"/>
              <a:t>Organization and systems analyst could have legal liability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000" dirty="0" smtClean="0"/>
              <a:t>Systems analyst could lose job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9C28664-DB7E-44ED-ABA4-2AE27853C63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Documenting and Analyzing Requirements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447800"/>
            <a:ext cx="7983538" cy="50006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Documenting the draft requirements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Use cases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Decision tables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Requirements tables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Analyzing requirements to resolve problems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Missing requirements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Conflicting requirements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Infeasible requirements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Overlapping requirements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Ambiguous requirements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Formalizing requirements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Requirements definition document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Communicated to stakeholders or steering body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ten Template">
  <a:themeElements>
    <a:clrScheme name="Whitten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Whitte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hitte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te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te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te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te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te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Chap006</Template>
  <TotalTime>737</TotalTime>
  <Words>1668</Words>
  <Application>Microsoft Office PowerPoint</Application>
  <PresentationFormat>On-screen Show (4:3)</PresentationFormat>
  <Paragraphs>450</Paragraphs>
  <Slides>47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Whitten Template</vt:lpstr>
      <vt:lpstr>Chapter 3: Requirement Analysis</vt:lpstr>
      <vt:lpstr>Functional vs. Nonfunctional Requirements</vt:lpstr>
      <vt:lpstr>Results of Incorrect Requirements</vt:lpstr>
      <vt:lpstr>Criteria for System Requirements</vt:lpstr>
      <vt:lpstr>Process of Requirements Discovery</vt:lpstr>
      <vt:lpstr>Ishikawa Diagram</vt:lpstr>
      <vt:lpstr>Requirements Discovery</vt:lpstr>
      <vt:lpstr>Fact-Finding Ethics</vt:lpstr>
      <vt:lpstr>Documenting and Analyzing Requirements</vt:lpstr>
      <vt:lpstr>Requirements Definition Document</vt:lpstr>
      <vt:lpstr>Requirements Management</vt:lpstr>
      <vt:lpstr> Fact-Finding Methods</vt:lpstr>
      <vt:lpstr>Fact-Finding Methods</vt:lpstr>
      <vt:lpstr>Sampling Existing Documentation, Forms, &amp; Files</vt:lpstr>
      <vt:lpstr>Things to be Learned from Documents</vt:lpstr>
      <vt:lpstr>Why to Sample Completed Rather than Blank Forms </vt:lpstr>
      <vt:lpstr>Gathering  information by asking questions</vt:lpstr>
      <vt:lpstr>Questionnaires</vt:lpstr>
      <vt:lpstr>Questionnaires</vt:lpstr>
      <vt:lpstr>Types of Fixed-Format Questions</vt:lpstr>
      <vt:lpstr>Developing a Questionnaire</vt:lpstr>
      <vt:lpstr>Gathering information by Observation</vt:lpstr>
      <vt:lpstr>Observation</vt:lpstr>
      <vt:lpstr>Observation Guidelines</vt:lpstr>
      <vt:lpstr>Gathering Information by Prototyping</vt:lpstr>
      <vt:lpstr>Gathering Information by Prototyping</vt:lpstr>
      <vt:lpstr>Gathering Information by Prototyping</vt:lpstr>
      <vt:lpstr>Gathering Information by Prototyping</vt:lpstr>
      <vt:lpstr>Interviews</vt:lpstr>
      <vt:lpstr>Types of Interviews and Questions</vt:lpstr>
      <vt:lpstr>Interviews</vt:lpstr>
      <vt:lpstr>Procedure to Conduct an Interview</vt:lpstr>
      <vt:lpstr>Sample Interview Guide</vt:lpstr>
      <vt:lpstr>Sample Interview Guide (concluded)</vt:lpstr>
      <vt:lpstr>Prepare for the Interview</vt:lpstr>
      <vt:lpstr>Conduct the Interview</vt:lpstr>
      <vt:lpstr>Interviewing Do’s and Don’ts</vt:lpstr>
      <vt:lpstr>Body Language and Proxemics</vt:lpstr>
      <vt:lpstr>Joint Requirements Planning</vt:lpstr>
      <vt:lpstr>JRP Participants</vt:lpstr>
      <vt:lpstr>Steps to Plan a JRP Session</vt:lpstr>
      <vt:lpstr>Typical Room Layout for JRP session</vt:lpstr>
      <vt:lpstr>Guidelines for Conducting  a JRP Session</vt:lpstr>
      <vt:lpstr>Brainstorming</vt:lpstr>
      <vt:lpstr>Brainstorming Guidelines</vt:lpstr>
      <vt:lpstr>Benefits of JRP</vt:lpstr>
      <vt:lpstr>Sample Requirements Definition Report Outline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Gary Randolph</dc:creator>
  <cp:lastModifiedBy>Dhiraj</cp:lastModifiedBy>
  <cp:revision>59</cp:revision>
  <dcterms:created xsi:type="dcterms:W3CDTF">2005-08-02T14:37:13Z</dcterms:created>
  <dcterms:modified xsi:type="dcterms:W3CDTF">2014-11-16T03:43:29Z</dcterms:modified>
</cp:coreProperties>
</file>