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sldIdLst>
    <p:sldId id="342" r:id="rId2"/>
    <p:sldId id="343" r:id="rId3"/>
    <p:sldId id="327" r:id="rId4"/>
    <p:sldId id="328" r:id="rId5"/>
    <p:sldId id="329" r:id="rId6"/>
    <p:sldId id="330" r:id="rId7"/>
    <p:sldId id="341" r:id="rId8"/>
    <p:sldId id="331" r:id="rId9"/>
    <p:sldId id="332" r:id="rId10"/>
    <p:sldId id="317" r:id="rId11"/>
    <p:sldId id="31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F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441" autoAdjust="0"/>
    <p:restoredTop sz="99831" autoAdjust="0"/>
  </p:normalViewPr>
  <p:slideViewPr>
    <p:cSldViewPr>
      <p:cViewPr>
        <p:scale>
          <a:sx n="82" d="100"/>
          <a:sy n="82" d="100"/>
        </p:scale>
        <p:origin x="-14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AAF3914-1F23-44F1-9FE4-8176EC540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A2767-145D-4A8B-9985-3CFA19A2084A}" type="slidenum">
              <a:rPr lang="en-US"/>
              <a:pPr/>
              <a:t>2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CAEF4-89AD-4200-8C5E-0DEA414458C6}" type="slidenum">
              <a:rPr lang="en-US"/>
              <a:pPr/>
              <a:t>11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048E0-9B31-468A-9D47-9C065A56BAAE}" type="slidenum">
              <a:rPr lang="en-US"/>
              <a:pPr/>
              <a:t>3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4688"/>
            <a:ext cx="4598987" cy="3449637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48163"/>
            <a:ext cx="5070475" cy="37496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0B5CA-0F57-4359-A60F-C5B880796199}" type="slidenum">
              <a:rPr lang="en-US"/>
              <a:pPr/>
              <a:t>4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4688"/>
            <a:ext cx="4598987" cy="3449637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48163"/>
            <a:ext cx="5070475" cy="3749675"/>
          </a:xfrm>
          <a:noFill/>
          <a:ln/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F85BF-9588-4F92-96A5-920378526F9E}" type="slidenum">
              <a:rPr lang="en-US"/>
              <a:pPr/>
              <a:t>5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4688"/>
            <a:ext cx="4598987" cy="3449637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48163"/>
            <a:ext cx="5070475" cy="3749675"/>
          </a:xfrm>
          <a:noFill/>
          <a:ln/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3DEF0-7DA9-4D7A-A097-DB171D786970}" type="slidenum">
              <a:rPr lang="en-US"/>
              <a:pPr/>
              <a:t>6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4688"/>
            <a:ext cx="4598987" cy="344963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48163"/>
            <a:ext cx="5070475" cy="3749675"/>
          </a:xfrm>
          <a:noFill/>
          <a:ln/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8D325-B154-4817-B5F2-5A89DC189C15}" type="slidenum">
              <a:rPr lang="en-US"/>
              <a:pPr/>
              <a:t>7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F97B5-628F-4CC8-8366-1D17BD10259D}" type="slidenum">
              <a:rPr lang="en-US"/>
              <a:pPr/>
              <a:t>8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4688"/>
            <a:ext cx="4598987" cy="344963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48163"/>
            <a:ext cx="5070475" cy="3749675"/>
          </a:xfrm>
          <a:noFill/>
          <a:ln/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C1B79-26EC-423D-A696-F9478B7CBB96}" type="slidenum">
              <a:rPr lang="en-US"/>
              <a:pPr/>
              <a:t>9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674688"/>
            <a:ext cx="4598987" cy="3449637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48163"/>
            <a:ext cx="5070475" cy="37496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9B08BE-E3E7-41D5-A998-7F6951566F83}" type="slidenum">
              <a:rPr lang="en-US"/>
              <a:pPr/>
              <a:t>10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895600" y="1981200"/>
            <a:ext cx="5759450" cy="0"/>
          </a:xfrm>
          <a:prstGeom prst="line">
            <a:avLst/>
          </a:prstGeom>
          <a:noFill/>
          <a:ln w="444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6572250"/>
            <a:ext cx="2667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i="1">
                <a:solidFill>
                  <a:schemeClr val="bg1"/>
                </a:solidFill>
                <a:latin typeface="Book Antiqua" pitchFamily="18" charset="0"/>
              </a:rPr>
              <a:t>McGraw-Hill/Irwin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429000" y="6572250"/>
            <a:ext cx="541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200" b="1" i="1">
                <a:solidFill>
                  <a:schemeClr val="bg1"/>
                </a:solidFill>
                <a:latin typeface="Book Antiqua" pitchFamily="18" charset="0"/>
              </a:rPr>
              <a:t>Copyright</a:t>
            </a:r>
            <a:r>
              <a:rPr lang="en-US" sz="120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1200" b="1" i="1">
                <a:solidFill>
                  <a:schemeClr val="bg1"/>
                </a:solidFill>
                <a:latin typeface="Book Antiqua" pitchFamily="18" charset="0"/>
              </a:rPr>
              <a:t>© 2007 by The McGraw-Hill Companies, Inc. All rights reserved.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5600" y="381000"/>
            <a:ext cx="5715000" cy="1600200"/>
          </a:xfrm>
          <a:solidFill>
            <a:srgbClr val="D2E0A4"/>
          </a:solidFill>
        </p:spPr>
        <p:txBody>
          <a:bodyPr lIns="36576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2133600"/>
            <a:ext cx="5562600" cy="3962400"/>
          </a:xfrm>
        </p:spPr>
        <p:txBody>
          <a:bodyPr anchor="ctr" anchorCtr="1"/>
          <a:lstStyle>
            <a:lvl1pPr marL="0" indent="0" algn="ctr">
              <a:buFontTx/>
              <a:buNone/>
              <a:defRPr sz="40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CC83F36B-039F-426F-850F-61E3A2DC6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62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7994587A-90C5-419F-81CB-C7C77D22C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8153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1ABE2F76-3728-4540-9197-42E41F8DB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14D21C28-7C35-4F22-83DB-0DF8FBDBF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A3638B37-337E-4F0B-9F51-97EB866C0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6002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FB494D8E-A775-4ABF-8EF3-E074F9850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1B67860E-796D-42CF-8F6F-E6FF37DE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E6991CE8-1882-44A3-9F3C-6A6CCADCA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2826134-0403-4785-BBAA-0E00D2A9D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F51F1628-893A-4555-8D20-1ACF1E6F2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CC541B8B-9253-42D2-993A-D5B238301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entslid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2935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9-</a:t>
            </a:r>
            <a:fld id="{4F381E6E-048A-4A4F-B859-237501EAE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18A4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09800"/>
            <a:ext cx="8153400" cy="3505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Chapter 5: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Process Description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14D21C28-7C35-4F22-83DB-0DF8FBDBFA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02C0DDCD-2EA8-495A-9EFE-EF17FCE8E1F8}" type="slidenum">
              <a:rPr lang="en-US"/>
              <a:pPr/>
              <a:t>10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Data &amp; Process Model Synchronization CRUD Matrix</a:t>
            </a:r>
          </a:p>
        </p:txBody>
      </p:sp>
      <p:pic>
        <p:nvPicPr>
          <p:cNvPr id="66564" name="Picture 5" descr="whi74173_09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3100" y="1266825"/>
            <a:ext cx="63627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A2F6C902-6442-487F-A7F1-F618300E5731}" type="slidenum">
              <a:rPr lang="en-US"/>
              <a:pPr/>
              <a:t>11</a:t>
            </a:fld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Distribution</a:t>
            </a:r>
          </a:p>
        </p:txBody>
      </p:sp>
      <p:pic>
        <p:nvPicPr>
          <p:cNvPr id="67588" name="Picture 6" descr="whi74173_09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28800"/>
            <a:ext cx="82296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B04C55C0-C968-428C-94A5-5F87E42DF428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Logic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Data Flow Diagrams good for identifying and describing processes</a:t>
            </a:r>
          </a:p>
          <a:p>
            <a:pPr eaLnBrk="1" hangingPunct="1"/>
            <a:r>
              <a:rPr lang="en-US" sz="2800" smtClean="0"/>
              <a:t>Not good at showing logic inside processes</a:t>
            </a:r>
          </a:p>
          <a:p>
            <a:pPr eaLnBrk="1" hangingPunct="1"/>
            <a:r>
              <a:rPr lang="en-US" sz="2800" smtClean="0"/>
              <a:t>Need to specify detailed instructions for elementary processes</a:t>
            </a:r>
          </a:p>
          <a:p>
            <a:pPr eaLnBrk="1" hangingPunct="1"/>
            <a:r>
              <a:rPr lang="en-US" sz="2800" smtClean="0"/>
              <a:t>How to do it?</a:t>
            </a:r>
          </a:p>
          <a:p>
            <a:pPr lvl="1" eaLnBrk="1" hangingPunct="1"/>
            <a:r>
              <a:rPr lang="en-US" sz="2400" smtClean="0"/>
              <a:t>Flowcharts &amp; Pseudocode - most end users do not understand them</a:t>
            </a:r>
          </a:p>
          <a:p>
            <a:pPr lvl="1" eaLnBrk="1" hangingPunct="1"/>
            <a:r>
              <a:rPr lang="en-US" sz="2400" smtClean="0"/>
              <a:t>Natural English - imprecise and subject to interpretation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DA1200CC-34CE-4A98-8788-40148E413071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7383463" y="160020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7383463" y="160020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7383463" y="1608138"/>
            <a:ext cx="7937" cy="255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7383463" y="1863725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6399213" y="877888"/>
            <a:ext cx="381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sz="3200" b="1">
              <a:latin typeface="Times New Roman" pitchFamily="18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8428038" y="78105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8428038" y="781050"/>
            <a:ext cx="31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8428038" y="78105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8428038" y="781050"/>
            <a:ext cx="31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4038600" y="6461125"/>
            <a:ext cx="510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4419600" y="6172200"/>
            <a:ext cx="457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/>
            <a:r>
              <a:rPr lang="en-US" sz="1200">
                <a:solidFill>
                  <a:srgbClr val="010000"/>
                </a:solidFill>
                <a:latin typeface="Times New Roman" pitchFamily="18" charset="0"/>
              </a:rPr>
              <a:t>Source: Adapted from Matthies, Leslie, </a:t>
            </a:r>
            <a:r>
              <a:rPr lang="en-US" sz="1200" i="1">
                <a:solidFill>
                  <a:srgbClr val="010000"/>
                </a:solidFill>
                <a:latin typeface="Times New Roman" pitchFamily="18" charset="0"/>
              </a:rPr>
              <a:t>The New Playscript Procedure, </a:t>
            </a:r>
            <a:r>
              <a:rPr lang="en-US" sz="1200">
                <a:solidFill>
                  <a:srgbClr val="010000"/>
                </a:solidFill>
                <a:latin typeface="Times New Roman" pitchFamily="18" charset="0"/>
              </a:rPr>
              <a:t>(Stamford, CT: Office Publications, Inc. 1977)</a:t>
            </a:r>
            <a:endParaRPr lang="en-US" sz="1200" i="1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Natural English</a:t>
            </a:r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87425" y="1371600"/>
            <a:ext cx="8080375" cy="4724400"/>
          </a:xfrm>
          <a:noFill/>
        </p:spPr>
        <p:txBody>
          <a:bodyPr/>
          <a:lstStyle/>
          <a:p>
            <a:pPr marL="171450" indent="-171450" eaLnBrk="1" hangingPunct="1"/>
            <a:r>
              <a:rPr lang="en-US" sz="2300" smtClean="0"/>
              <a:t>Many do not write well and do not question writing abilities.</a:t>
            </a:r>
          </a:p>
          <a:p>
            <a:pPr marL="171450" indent="-171450" eaLnBrk="1" hangingPunct="1"/>
            <a:r>
              <a:rPr lang="en-US" sz="2300" smtClean="0"/>
              <a:t>Many too educated to communicate with general audience </a:t>
            </a:r>
          </a:p>
          <a:p>
            <a:pPr marL="171450" indent="-171450" eaLnBrk="1" hangingPunct="1"/>
            <a:r>
              <a:rPr lang="en-US" sz="2300" smtClean="0"/>
              <a:t>Some write everything like it was a program.</a:t>
            </a:r>
          </a:p>
          <a:p>
            <a:pPr marL="171450" indent="-171450" eaLnBrk="1" hangingPunct="1"/>
            <a:r>
              <a:rPr lang="en-US" sz="2300" smtClean="0"/>
              <a:t>Can allow computing jargon, acronyms to dominate language.</a:t>
            </a:r>
          </a:p>
          <a:p>
            <a:pPr marL="171450" indent="-171450" eaLnBrk="1" hangingPunct="1"/>
            <a:r>
              <a:rPr lang="en-US" sz="2300" smtClean="0"/>
              <a:t>Statements frequently have excessive or confusing scope. </a:t>
            </a:r>
          </a:p>
          <a:p>
            <a:pPr marL="171450" indent="-171450" eaLnBrk="1" hangingPunct="1"/>
            <a:r>
              <a:rPr lang="en-US" sz="2300" smtClean="0"/>
              <a:t>Overuse compound sentences.</a:t>
            </a:r>
          </a:p>
          <a:p>
            <a:pPr marL="171450" indent="-171450" eaLnBrk="1" hangingPunct="1"/>
            <a:r>
              <a:rPr lang="en-US" sz="2300" smtClean="0"/>
              <a:t>Too many words have multiple definitions.</a:t>
            </a:r>
          </a:p>
          <a:p>
            <a:pPr marL="171450" indent="-171450" eaLnBrk="1" hangingPunct="1"/>
            <a:r>
              <a:rPr lang="en-US" sz="2300" smtClean="0"/>
              <a:t>Too many statements use imprecise adjectives. </a:t>
            </a:r>
          </a:p>
          <a:p>
            <a:pPr marL="171450" indent="-171450" eaLnBrk="1" hangingPunct="1"/>
            <a:r>
              <a:rPr lang="en-US" sz="2300" smtClean="0"/>
              <a:t>Conditional instructions can be imprecise. </a:t>
            </a:r>
          </a:p>
          <a:p>
            <a:pPr marL="171450" indent="-171450" eaLnBrk="1" hangingPunct="1"/>
            <a:r>
              <a:rPr lang="en-US" sz="2300" smtClean="0"/>
              <a:t>Compound conditions tend to show up in natural English.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50E2B51B-EC71-40AC-9366-E9A06FF2ABB4}" type="slidenum">
              <a:rPr lang="en-US"/>
              <a:pPr/>
              <a:t>4</a:t>
            </a:fld>
            <a:endParaRPr lang="en-US"/>
          </a:p>
        </p:txBody>
      </p:sp>
      <p:sp>
        <p:nvSpPr>
          <p:cNvPr id="59395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English</a:t>
            </a:r>
          </a:p>
        </p:txBody>
      </p:sp>
      <p:sp>
        <p:nvSpPr>
          <p:cNvPr id="59396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8001000" cy="2057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b="1" smtClean="0"/>
              <a:t>Structured English</a:t>
            </a:r>
            <a:r>
              <a:rPr lang="en-US" smtClean="0"/>
              <a:t> – a language syntax for specifying the logic of a process.</a:t>
            </a:r>
          </a:p>
          <a:p>
            <a:pPr lvl="1" eaLnBrk="1" hangingPunct="1"/>
            <a:r>
              <a:rPr lang="en-US" smtClean="0"/>
              <a:t>Based on the relative strengths of structured programming and natural English.</a:t>
            </a:r>
          </a:p>
        </p:txBody>
      </p:sp>
      <p:pic>
        <p:nvPicPr>
          <p:cNvPr id="59397" name="Picture 28" descr="whi74173_09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33800"/>
            <a:ext cx="7620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E509F7DB-859C-446C-B88C-5854C6420B99}" type="slidenum">
              <a:rPr lang="en-US"/>
              <a:pPr/>
              <a:t>5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English Constructs </a:t>
            </a:r>
            <a:br>
              <a:rPr lang="en-US" smtClean="0"/>
            </a:br>
            <a:r>
              <a:rPr lang="en-US" smtClean="0"/>
              <a:t>(Part 1)</a:t>
            </a:r>
          </a:p>
        </p:txBody>
      </p:sp>
      <p:pic>
        <p:nvPicPr>
          <p:cNvPr id="60420" name="Picture 4" descr="Untitled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1409700"/>
            <a:ext cx="85344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2A375530-83A2-483D-9B87-9B29BBFF79B8}" type="slidenum">
              <a:rPr lang="en-US"/>
              <a:pPr/>
              <a:t>6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English Constructs </a:t>
            </a:r>
            <a:br>
              <a:rPr lang="en-US" smtClean="0"/>
            </a:br>
            <a:r>
              <a:rPr lang="en-US" smtClean="0"/>
              <a:t>(Part 2)</a:t>
            </a:r>
          </a:p>
        </p:txBody>
      </p:sp>
      <p:pic>
        <p:nvPicPr>
          <p:cNvPr id="61444" name="Picture 5" descr="Untitled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1333500"/>
            <a:ext cx="73818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56581D5D-F75D-4CBB-A9E6-9FA67837F3BD}" type="slidenum">
              <a:rPr lang="en-US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Structured English Restrictions </a:t>
            </a:r>
            <a:br>
              <a:rPr lang="en-US" sz="4000" smtClean="0"/>
            </a:br>
            <a:r>
              <a:rPr lang="en-US" sz="4000" smtClean="0"/>
              <a:t>on Process Logic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Only strong, imperative verbs may be used.</a:t>
            </a:r>
          </a:p>
          <a:p>
            <a:pPr eaLnBrk="1" hangingPunct="1"/>
            <a:r>
              <a:rPr lang="en-US" sz="2800" smtClean="0"/>
              <a:t>Only names that have been defined in project dictionary may be used.</a:t>
            </a:r>
          </a:p>
          <a:p>
            <a:pPr eaLnBrk="1" hangingPunct="1"/>
            <a:r>
              <a:rPr lang="en-US" sz="2800" smtClean="0"/>
              <a:t>Formulas should be stated clearly using appropriate mathematical notations.</a:t>
            </a:r>
          </a:p>
          <a:p>
            <a:pPr eaLnBrk="1" hangingPunct="1"/>
            <a:r>
              <a:rPr lang="en-US" sz="2800" smtClean="0"/>
              <a:t>Undefined adjectives and adverbs are not permitted.</a:t>
            </a:r>
          </a:p>
          <a:p>
            <a:pPr eaLnBrk="1" hangingPunct="1"/>
            <a:r>
              <a:rPr lang="en-US" sz="2800" smtClean="0"/>
              <a:t>Blocking and indentation are used to set off the beginning and ending of constructs.</a:t>
            </a:r>
          </a:p>
          <a:p>
            <a:pPr eaLnBrk="1" hangingPunct="1"/>
            <a:r>
              <a:rPr lang="en-US" sz="2800" smtClean="0"/>
              <a:t>User readability should always take priority.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D3331AFF-EF2D-4E81-88A0-9A42F129726B}" type="slidenum">
              <a:rPr lang="en-US"/>
              <a:pPr/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Policies and Decision Tables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153400" cy="42291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b="1" smtClean="0"/>
              <a:t>Policy</a:t>
            </a:r>
            <a:r>
              <a:rPr lang="en-US" smtClean="0"/>
              <a:t> – a set of rules that govern show a process is to be completed.</a:t>
            </a:r>
          </a:p>
          <a:p>
            <a:pPr marL="0" indent="0" eaLnBrk="1" hangingPunct="1">
              <a:buFontTx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Decision table</a:t>
            </a:r>
            <a:r>
              <a:rPr lang="en-US" smtClean="0"/>
              <a:t> – a tabular form of presentation that specifies a set of conditions and their corresponding actions.</a:t>
            </a:r>
          </a:p>
          <a:p>
            <a:pPr lvl="1" eaLnBrk="1" hangingPunct="1"/>
            <a:r>
              <a:rPr lang="en-US" smtClean="0"/>
              <a:t>As required to implement a policy.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9-</a:t>
            </a:r>
            <a:fld id="{14DA33A9-A61D-4590-829F-8D969A979AC2}" type="slidenum">
              <a:rPr lang="en-US"/>
              <a:pPr/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Simple Decision Table</a:t>
            </a:r>
          </a:p>
        </p:txBody>
      </p:sp>
      <p:pic>
        <p:nvPicPr>
          <p:cNvPr id="64516" name="Picture 5" descr="whi74173_09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66825"/>
            <a:ext cx="72294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ten Template">
  <a:themeElements>
    <a:clrScheme name="Whitte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te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314</Words>
  <Application>Microsoft Office PowerPoint</Application>
  <PresentationFormat>On-screen Show (4:3)</PresentationFormat>
  <Paragraphs>61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Whitten Template</vt:lpstr>
      <vt:lpstr> Chapter 5:  Process Description </vt:lpstr>
      <vt:lpstr>Process Logic</vt:lpstr>
      <vt:lpstr>Problems with Natural English</vt:lpstr>
      <vt:lpstr>Structured English</vt:lpstr>
      <vt:lpstr>Structured English Constructs  (Part 1)</vt:lpstr>
      <vt:lpstr>Structured English Constructs  (Part 2)</vt:lpstr>
      <vt:lpstr>Structured English Restrictions  on Process Logic</vt:lpstr>
      <vt:lpstr>Policies and Decision Tables</vt:lpstr>
      <vt:lpstr>A Simple Decision Table</vt:lpstr>
      <vt:lpstr>Data &amp; Process Model Synchronization CRUD Matrix</vt:lpstr>
      <vt:lpstr>Process Distribution</vt:lpstr>
    </vt:vector>
  </TitlesOfParts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MHE</dc:creator>
  <cp:lastModifiedBy>Dhiraj</cp:lastModifiedBy>
  <cp:revision>59</cp:revision>
  <dcterms:created xsi:type="dcterms:W3CDTF">2004-07-02T14:26:27Z</dcterms:created>
  <dcterms:modified xsi:type="dcterms:W3CDTF">2014-12-09T21:13:50Z</dcterms:modified>
</cp:coreProperties>
</file>