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4" r:id="rId8"/>
    <p:sldId id="273" r:id="rId9"/>
    <p:sldId id="281" r:id="rId10"/>
    <p:sldId id="271" r:id="rId11"/>
    <p:sldId id="274" r:id="rId12"/>
    <p:sldId id="283" r:id="rId13"/>
    <p:sldId id="261" r:id="rId14"/>
    <p:sldId id="276" r:id="rId15"/>
    <p:sldId id="277" r:id="rId16"/>
    <p:sldId id="284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jpg"/><Relationship Id="rId7" Type="http://schemas.openxmlformats.org/officeDocument/2006/relationships/image" Target="../media/image17.png"/><Relationship Id="rId2" Type="http://schemas.openxmlformats.org/officeDocument/2006/relationships/hyperlink" Target="https://madriderma.com/clinica-de-dermatologia-avanzada/clinica-dermatologia-acne-madrid/dermatologo-acne-hormonal/" TargetMode="External"/><Relationship Id="rId1" Type="http://schemas.openxmlformats.org/officeDocument/2006/relationships/image" Target="../media/image14.png"/><Relationship Id="rId6" Type="http://schemas.openxmlformats.org/officeDocument/2006/relationships/hyperlink" Target="https://cuencanews.blogspot.com/2006/06/clausurado-con-un-simulacro-de.html" TargetMode="External"/><Relationship Id="rId5" Type="http://schemas.openxmlformats.org/officeDocument/2006/relationships/image" Target="../media/image16.jpg"/><Relationship Id="rId4" Type="http://schemas.openxmlformats.org/officeDocument/2006/relationships/hyperlink" Target="https://emssolutionsint.blogspot.com/2014/12/manual-de-urgencias-2-edicion-by-dr.html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jpg"/><Relationship Id="rId7" Type="http://schemas.openxmlformats.org/officeDocument/2006/relationships/image" Target="../media/image17.png"/><Relationship Id="rId2" Type="http://schemas.openxmlformats.org/officeDocument/2006/relationships/hyperlink" Target="https://madriderma.com/clinica-de-dermatologia-avanzada/clinica-dermatologia-acne-madrid/dermatologo-acne-hormonal/" TargetMode="External"/><Relationship Id="rId1" Type="http://schemas.openxmlformats.org/officeDocument/2006/relationships/image" Target="../media/image14.png"/><Relationship Id="rId6" Type="http://schemas.openxmlformats.org/officeDocument/2006/relationships/hyperlink" Target="https://cuencanews.blogspot.com/2006/06/clausurado-con-un-simulacro-de.html" TargetMode="External"/><Relationship Id="rId5" Type="http://schemas.openxmlformats.org/officeDocument/2006/relationships/image" Target="../media/image16.jpg"/><Relationship Id="rId4" Type="http://schemas.openxmlformats.org/officeDocument/2006/relationships/hyperlink" Target="https://emssolutionsint.blogspot.com/2014/12/manual-de-urgencias-2-edicion-by-d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34C8A-CFAF-4F73-88BC-B882B7CF722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3FD7F7-A063-41B9-B5A0-1D7F514615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Datos: </a:t>
          </a:r>
          <a:br>
            <a:rPr lang="en-US" dirty="0"/>
          </a:br>
          <a:r>
            <a:rPr lang="en-US" dirty="0"/>
            <a:t>gobierno.es</a:t>
          </a:r>
          <a:br>
            <a:rPr lang="en-US" dirty="0"/>
          </a:br>
          <a:r>
            <a:rPr lang="en-US" dirty="0"/>
            <a:t>data.Europa.eu</a:t>
          </a:r>
          <a:br>
            <a:rPr lang="en-US" dirty="0"/>
          </a:br>
          <a:r>
            <a:rPr lang="en-US" dirty="0"/>
            <a:t>Instituto Nacional Geográfico</a:t>
          </a:r>
        </a:p>
      </dgm:t>
    </dgm:pt>
    <dgm:pt modelId="{BC5D0829-4D33-45AB-AA4A-7AC5ABD7D162}" type="parTrans" cxnId="{6BDD6893-626B-44A5-AC20-F0055A54CD5B}">
      <dgm:prSet/>
      <dgm:spPr/>
      <dgm:t>
        <a:bodyPr/>
        <a:lstStyle/>
        <a:p>
          <a:endParaRPr lang="en-US"/>
        </a:p>
      </dgm:t>
    </dgm:pt>
    <dgm:pt modelId="{018A756F-1CE9-451B-B7B9-6DB75DFFA539}" type="sibTrans" cxnId="{6BDD6893-626B-44A5-AC20-F0055A54CD5B}">
      <dgm:prSet/>
      <dgm:spPr/>
      <dgm:t>
        <a:bodyPr/>
        <a:lstStyle/>
        <a:p>
          <a:endParaRPr lang="en-US"/>
        </a:p>
      </dgm:t>
    </dgm:pt>
    <dgm:pt modelId="{487B0D9E-F469-4638-A8C9-B841BE73EA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Muestra Provincias, UME, USVB, población, superficie.</a:t>
          </a:r>
        </a:p>
      </dgm:t>
    </dgm:pt>
    <dgm:pt modelId="{5512A8C5-1E2F-489E-B862-5F1BC670ED0C}" type="parTrans" cxnId="{C6954276-5D40-4A7B-986D-667AFECF0397}">
      <dgm:prSet/>
      <dgm:spPr/>
      <dgm:t>
        <a:bodyPr/>
        <a:lstStyle/>
        <a:p>
          <a:endParaRPr lang="en-US"/>
        </a:p>
      </dgm:t>
    </dgm:pt>
    <dgm:pt modelId="{332AA711-B64A-4CF0-A958-8D24426A3A15}" type="sibTrans" cxnId="{C6954276-5D40-4A7B-986D-667AFECF0397}">
      <dgm:prSet/>
      <dgm:spPr/>
      <dgm:t>
        <a:bodyPr/>
        <a:lstStyle/>
        <a:p>
          <a:endParaRPr lang="en-US"/>
        </a:p>
      </dgm:t>
    </dgm:pt>
    <dgm:pt modelId="{7743FE2E-4DD3-418A-8B51-7FF4B21895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Pasos del análisis:</a:t>
          </a:r>
        </a:p>
      </dgm:t>
    </dgm:pt>
    <dgm:pt modelId="{826091F8-0F2B-4FA1-9031-5BC3506EB845}" type="parTrans" cxnId="{9111098C-D262-42AD-B7D9-7872A35DF23F}">
      <dgm:prSet/>
      <dgm:spPr/>
      <dgm:t>
        <a:bodyPr/>
        <a:lstStyle/>
        <a:p>
          <a:endParaRPr lang="en-US"/>
        </a:p>
      </dgm:t>
    </dgm:pt>
    <dgm:pt modelId="{B2EB6F16-FB70-45CB-A7CC-5438C8FA87F1}" type="sibTrans" cxnId="{9111098C-D262-42AD-B7D9-7872A35DF23F}">
      <dgm:prSet/>
      <dgm:spPr/>
      <dgm:t>
        <a:bodyPr/>
        <a:lstStyle/>
        <a:p>
          <a:endParaRPr lang="en-US"/>
        </a:p>
      </dgm:t>
    </dgm:pt>
    <dgm:pt modelId="{1A734245-B4CA-44BC-90CD-964FE82CC5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1. Carga y limpieza de datos.</a:t>
          </a:r>
        </a:p>
      </dgm:t>
    </dgm:pt>
    <dgm:pt modelId="{59AFFA0B-3822-424A-879A-83D350A9A218}" type="parTrans" cxnId="{C521260F-2F5C-468F-8D58-23173BC38BB4}">
      <dgm:prSet/>
      <dgm:spPr/>
      <dgm:t>
        <a:bodyPr/>
        <a:lstStyle/>
        <a:p>
          <a:endParaRPr lang="en-US"/>
        </a:p>
      </dgm:t>
    </dgm:pt>
    <dgm:pt modelId="{EAFDFAC8-A5AE-45D0-B554-22C3DC7F0C22}" type="sibTrans" cxnId="{C521260F-2F5C-468F-8D58-23173BC38BB4}">
      <dgm:prSet/>
      <dgm:spPr/>
      <dgm:t>
        <a:bodyPr/>
        <a:lstStyle/>
        <a:p>
          <a:endParaRPr lang="en-US"/>
        </a:p>
      </dgm:t>
    </dgm:pt>
    <dgm:pt modelId="{AB24ACA1-9952-4214-9274-BCBFE01064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2. Análisis exploratorio (univariante y bivariante).</a:t>
          </a:r>
        </a:p>
      </dgm:t>
    </dgm:pt>
    <dgm:pt modelId="{D3B35D7A-F586-4D61-A583-E52094CD926B}" type="parTrans" cxnId="{F21BFF07-5496-461C-BCDD-48FC1CCA8523}">
      <dgm:prSet/>
      <dgm:spPr/>
      <dgm:t>
        <a:bodyPr/>
        <a:lstStyle/>
        <a:p>
          <a:endParaRPr lang="en-US"/>
        </a:p>
      </dgm:t>
    </dgm:pt>
    <dgm:pt modelId="{0FB892FC-4989-46C0-B768-84667322651A}" type="sibTrans" cxnId="{F21BFF07-5496-461C-BCDD-48FC1CCA8523}">
      <dgm:prSet/>
      <dgm:spPr/>
      <dgm:t>
        <a:bodyPr/>
        <a:lstStyle/>
        <a:p>
          <a:endParaRPr lang="en-US"/>
        </a:p>
      </dgm:t>
    </dgm:pt>
    <dgm:pt modelId="{BD26815C-A667-4857-BCC7-0093BE6745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3. Visualización con gráficos y mapas.</a:t>
          </a:r>
        </a:p>
      </dgm:t>
    </dgm:pt>
    <dgm:pt modelId="{7551547D-4519-43E0-9BB9-AE4BB9D02274}" type="parTrans" cxnId="{81273F7C-A3FF-48AD-8573-0317025B686D}">
      <dgm:prSet/>
      <dgm:spPr/>
      <dgm:t>
        <a:bodyPr/>
        <a:lstStyle/>
        <a:p>
          <a:endParaRPr lang="en-US"/>
        </a:p>
      </dgm:t>
    </dgm:pt>
    <dgm:pt modelId="{18D967AF-8975-4678-8304-0EDE65A922EE}" type="sibTrans" cxnId="{81273F7C-A3FF-48AD-8573-0317025B686D}">
      <dgm:prSet/>
      <dgm:spPr/>
      <dgm:t>
        <a:bodyPr/>
        <a:lstStyle/>
        <a:p>
          <a:endParaRPr lang="en-US"/>
        </a:p>
      </dgm:t>
    </dgm:pt>
    <dgm:pt modelId="{8E310CC9-F74D-4A39-B0ED-75E95442CEC4}" type="pres">
      <dgm:prSet presAssocID="{4EC34C8A-CFAF-4F73-88BC-B882B7CF7225}" presName="root" presStyleCnt="0">
        <dgm:presLayoutVars>
          <dgm:dir/>
          <dgm:resizeHandles val="exact"/>
        </dgm:presLayoutVars>
      </dgm:prSet>
      <dgm:spPr/>
    </dgm:pt>
    <dgm:pt modelId="{7A3E1BD8-D20A-4113-A611-D81CBC402E2A}" type="pres">
      <dgm:prSet presAssocID="{A63FD7F7-A063-41B9-B5A0-1D7F51461517}" presName="compNode" presStyleCnt="0"/>
      <dgm:spPr/>
    </dgm:pt>
    <dgm:pt modelId="{CCCAECDC-415C-40EE-8A94-B68716E1945A}" type="pres">
      <dgm:prSet presAssocID="{A63FD7F7-A063-41B9-B5A0-1D7F51461517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19F039F-F52C-4B88-AA41-89B6EDCA13DA}" type="pres">
      <dgm:prSet presAssocID="{A63FD7F7-A063-41B9-B5A0-1D7F514615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5AB7FD9-90D2-4D4C-BD40-1705473F1AB7}" type="pres">
      <dgm:prSet presAssocID="{A63FD7F7-A063-41B9-B5A0-1D7F51461517}" presName="spaceRect" presStyleCnt="0"/>
      <dgm:spPr/>
    </dgm:pt>
    <dgm:pt modelId="{FB787ADB-761C-46C5-952B-2ED8D2A7CCC6}" type="pres">
      <dgm:prSet presAssocID="{A63FD7F7-A063-41B9-B5A0-1D7F51461517}" presName="textRect" presStyleLbl="revTx" presStyleIdx="0" presStyleCnt="6">
        <dgm:presLayoutVars>
          <dgm:chMax val="1"/>
          <dgm:chPref val="1"/>
        </dgm:presLayoutVars>
      </dgm:prSet>
      <dgm:spPr/>
    </dgm:pt>
    <dgm:pt modelId="{E924962C-3063-4F75-988F-52BD1A4F9757}" type="pres">
      <dgm:prSet presAssocID="{018A756F-1CE9-451B-B7B9-6DB75DFFA539}" presName="sibTrans" presStyleCnt="0"/>
      <dgm:spPr/>
    </dgm:pt>
    <dgm:pt modelId="{5A94532D-1354-424D-957D-28445D42A623}" type="pres">
      <dgm:prSet presAssocID="{487B0D9E-F469-4638-A8C9-B841BE73EAAC}" presName="compNode" presStyleCnt="0"/>
      <dgm:spPr/>
    </dgm:pt>
    <dgm:pt modelId="{E6CCE358-CA45-439A-9EFC-8A5F14AB9094}" type="pres">
      <dgm:prSet presAssocID="{487B0D9E-F469-4638-A8C9-B841BE73EAAC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6564702-A94C-496E-8FA0-F05B0A10B29E}" type="pres">
      <dgm:prSet presAssocID="{487B0D9E-F469-4638-A8C9-B841BE73EAA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ú"/>
        </a:ext>
      </dgm:extLst>
    </dgm:pt>
    <dgm:pt modelId="{CB94E697-C08B-4C5D-932A-CDC43099BBE3}" type="pres">
      <dgm:prSet presAssocID="{487B0D9E-F469-4638-A8C9-B841BE73EAAC}" presName="spaceRect" presStyleCnt="0"/>
      <dgm:spPr/>
    </dgm:pt>
    <dgm:pt modelId="{89C1392D-0CAB-474B-8348-F3DEDE76E8E0}" type="pres">
      <dgm:prSet presAssocID="{487B0D9E-F469-4638-A8C9-B841BE73EAAC}" presName="textRect" presStyleLbl="revTx" presStyleIdx="1" presStyleCnt="6">
        <dgm:presLayoutVars>
          <dgm:chMax val="1"/>
          <dgm:chPref val="1"/>
        </dgm:presLayoutVars>
      </dgm:prSet>
      <dgm:spPr/>
    </dgm:pt>
    <dgm:pt modelId="{22739445-AABF-47A8-BA56-AF1E3135F8BA}" type="pres">
      <dgm:prSet presAssocID="{332AA711-B64A-4CF0-A958-8D24426A3A15}" presName="sibTrans" presStyleCnt="0"/>
      <dgm:spPr/>
    </dgm:pt>
    <dgm:pt modelId="{1A5AA5B7-63FC-4DF4-B3F2-794434F39C02}" type="pres">
      <dgm:prSet presAssocID="{7743FE2E-4DD3-418A-8B51-7FF4B2189566}" presName="compNode" presStyleCnt="0"/>
      <dgm:spPr/>
    </dgm:pt>
    <dgm:pt modelId="{5CCBE20B-EA75-4621-A0C8-EC3D8FA17E69}" type="pres">
      <dgm:prSet presAssocID="{7743FE2E-4DD3-418A-8B51-7FF4B2189566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2D723CC-D635-4D72-B7E4-7D1670598BA3}" type="pres">
      <dgm:prSet presAssocID="{7743FE2E-4DD3-418A-8B51-7FF4B218956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ellas de zapatos"/>
        </a:ext>
      </dgm:extLst>
    </dgm:pt>
    <dgm:pt modelId="{87F7F6E1-7347-4D51-A5A6-CB308C32875C}" type="pres">
      <dgm:prSet presAssocID="{7743FE2E-4DD3-418A-8B51-7FF4B2189566}" presName="spaceRect" presStyleCnt="0"/>
      <dgm:spPr/>
    </dgm:pt>
    <dgm:pt modelId="{EF2B7D90-8DA7-4C80-85B4-DE55DB571C8B}" type="pres">
      <dgm:prSet presAssocID="{7743FE2E-4DD3-418A-8B51-7FF4B2189566}" presName="textRect" presStyleLbl="revTx" presStyleIdx="2" presStyleCnt="6">
        <dgm:presLayoutVars>
          <dgm:chMax val="1"/>
          <dgm:chPref val="1"/>
        </dgm:presLayoutVars>
      </dgm:prSet>
      <dgm:spPr/>
    </dgm:pt>
    <dgm:pt modelId="{C3F921D3-24AA-467A-AA40-24CB9896A52A}" type="pres">
      <dgm:prSet presAssocID="{B2EB6F16-FB70-45CB-A7CC-5438C8FA87F1}" presName="sibTrans" presStyleCnt="0"/>
      <dgm:spPr/>
    </dgm:pt>
    <dgm:pt modelId="{4A60E756-8351-4125-8B30-5B6BB7EE2059}" type="pres">
      <dgm:prSet presAssocID="{1A734245-B4CA-44BC-90CD-964FE82CC53A}" presName="compNode" presStyleCnt="0"/>
      <dgm:spPr/>
    </dgm:pt>
    <dgm:pt modelId="{462D84AB-5DC5-44FD-B55F-F907DBA5DCCE}" type="pres">
      <dgm:prSet presAssocID="{1A734245-B4CA-44BC-90CD-964FE82CC53A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0FD020C-BF01-42CB-9A67-AFEA4BA3E77F}" type="pres">
      <dgm:prSet presAssocID="{1A734245-B4CA-44BC-90CD-964FE82CC53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247B8C4-6F9A-4FE8-B01B-964C7A0BBAEB}" type="pres">
      <dgm:prSet presAssocID="{1A734245-B4CA-44BC-90CD-964FE82CC53A}" presName="spaceRect" presStyleCnt="0"/>
      <dgm:spPr/>
    </dgm:pt>
    <dgm:pt modelId="{F05F4DA1-909E-495C-8B1E-B9882BC88E78}" type="pres">
      <dgm:prSet presAssocID="{1A734245-B4CA-44BC-90CD-964FE82CC53A}" presName="textRect" presStyleLbl="revTx" presStyleIdx="3" presStyleCnt="6">
        <dgm:presLayoutVars>
          <dgm:chMax val="1"/>
          <dgm:chPref val="1"/>
        </dgm:presLayoutVars>
      </dgm:prSet>
      <dgm:spPr/>
    </dgm:pt>
    <dgm:pt modelId="{5F3EC78A-0684-4C18-8FC0-EEDFD11F1006}" type="pres">
      <dgm:prSet presAssocID="{EAFDFAC8-A5AE-45D0-B554-22C3DC7F0C22}" presName="sibTrans" presStyleCnt="0"/>
      <dgm:spPr/>
    </dgm:pt>
    <dgm:pt modelId="{CA1F3692-9F70-4F8F-B144-6D6A21725324}" type="pres">
      <dgm:prSet presAssocID="{AB24ACA1-9952-4214-9274-BCBFE0106458}" presName="compNode" presStyleCnt="0"/>
      <dgm:spPr/>
    </dgm:pt>
    <dgm:pt modelId="{E9107334-954D-4075-955A-55B983C9245D}" type="pres">
      <dgm:prSet presAssocID="{AB24ACA1-9952-4214-9274-BCBFE010645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DC85C66-C178-4F9C-A78D-38C927A02A5A}" type="pres">
      <dgm:prSet presAssocID="{AB24ACA1-9952-4214-9274-BCBFE01064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21AC9B7E-662B-4C8D-BDE9-F13A895CA578}" type="pres">
      <dgm:prSet presAssocID="{AB24ACA1-9952-4214-9274-BCBFE0106458}" presName="spaceRect" presStyleCnt="0"/>
      <dgm:spPr/>
    </dgm:pt>
    <dgm:pt modelId="{9C7D64D7-F0A2-4797-A2D5-7AE3FCE1E19E}" type="pres">
      <dgm:prSet presAssocID="{AB24ACA1-9952-4214-9274-BCBFE0106458}" presName="textRect" presStyleLbl="revTx" presStyleIdx="4" presStyleCnt="6">
        <dgm:presLayoutVars>
          <dgm:chMax val="1"/>
          <dgm:chPref val="1"/>
        </dgm:presLayoutVars>
      </dgm:prSet>
      <dgm:spPr/>
    </dgm:pt>
    <dgm:pt modelId="{5A733D8D-82C7-41C8-9B86-0A73E09F0807}" type="pres">
      <dgm:prSet presAssocID="{0FB892FC-4989-46C0-B768-84667322651A}" presName="sibTrans" presStyleCnt="0"/>
      <dgm:spPr/>
    </dgm:pt>
    <dgm:pt modelId="{490FA3EA-B65B-4FEC-B9D5-1D641C106155}" type="pres">
      <dgm:prSet presAssocID="{BD26815C-A667-4857-BCC7-0093BE674534}" presName="compNode" presStyleCnt="0"/>
      <dgm:spPr/>
    </dgm:pt>
    <dgm:pt modelId="{86C1CD34-9767-4D1A-8421-F8B727936E7E}" type="pres">
      <dgm:prSet presAssocID="{BD26815C-A667-4857-BCC7-0093BE674534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F47F47A-4530-4A36-ABE3-D90E94DA310B}" type="pres">
      <dgm:prSet presAssocID="{BD26815C-A667-4857-BCC7-0093BE67453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CBB1892-77C3-4A7D-9414-343E5EECDF6B}" type="pres">
      <dgm:prSet presAssocID="{BD26815C-A667-4857-BCC7-0093BE674534}" presName="spaceRect" presStyleCnt="0"/>
      <dgm:spPr/>
    </dgm:pt>
    <dgm:pt modelId="{BB8284AD-D6D4-4E37-9C02-84727D88213F}" type="pres">
      <dgm:prSet presAssocID="{BD26815C-A667-4857-BCC7-0093BE67453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C0FB002-2963-414C-8D0C-A734D0996C56}" type="presOf" srcId="{4EC34C8A-CFAF-4F73-88BC-B882B7CF7225}" destId="{8E310CC9-F74D-4A39-B0ED-75E95442CEC4}" srcOrd="0" destOrd="0" presId="urn:microsoft.com/office/officeart/2018/5/layout/IconLeafLabelList"/>
    <dgm:cxn modelId="{F21BFF07-5496-461C-BCDD-48FC1CCA8523}" srcId="{4EC34C8A-CFAF-4F73-88BC-B882B7CF7225}" destId="{AB24ACA1-9952-4214-9274-BCBFE0106458}" srcOrd="4" destOrd="0" parTransId="{D3B35D7A-F586-4D61-A583-E52094CD926B}" sibTransId="{0FB892FC-4989-46C0-B768-84667322651A}"/>
    <dgm:cxn modelId="{C521260F-2F5C-468F-8D58-23173BC38BB4}" srcId="{4EC34C8A-CFAF-4F73-88BC-B882B7CF7225}" destId="{1A734245-B4CA-44BC-90CD-964FE82CC53A}" srcOrd="3" destOrd="0" parTransId="{59AFFA0B-3822-424A-879A-83D350A9A218}" sibTransId="{EAFDFAC8-A5AE-45D0-B554-22C3DC7F0C22}"/>
    <dgm:cxn modelId="{9731611E-907B-4D9C-8676-EB967E27D05F}" type="presOf" srcId="{7743FE2E-4DD3-418A-8B51-7FF4B2189566}" destId="{EF2B7D90-8DA7-4C80-85B4-DE55DB571C8B}" srcOrd="0" destOrd="0" presId="urn:microsoft.com/office/officeart/2018/5/layout/IconLeafLabelList"/>
    <dgm:cxn modelId="{41861929-836A-468B-A884-B1BD1EF553BB}" type="presOf" srcId="{1A734245-B4CA-44BC-90CD-964FE82CC53A}" destId="{F05F4DA1-909E-495C-8B1E-B9882BC88E78}" srcOrd="0" destOrd="0" presId="urn:microsoft.com/office/officeart/2018/5/layout/IconLeafLabelList"/>
    <dgm:cxn modelId="{E9DDB16B-EFB8-42FA-9111-3EDC80406D60}" type="presOf" srcId="{BD26815C-A667-4857-BCC7-0093BE674534}" destId="{BB8284AD-D6D4-4E37-9C02-84727D88213F}" srcOrd="0" destOrd="0" presId="urn:microsoft.com/office/officeart/2018/5/layout/IconLeafLabelList"/>
    <dgm:cxn modelId="{C6954276-5D40-4A7B-986D-667AFECF0397}" srcId="{4EC34C8A-CFAF-4F73-88BC-B882B7CF7225}" destId="{487B0D9E-F469-4638-A8C9-B841BE73EAAC}" srcOrd="1" destOrd="0" parTransId="{5512A8C5-1E2F-489E-B862-5F1BC670ED0C}" sibTransId="{332AA711-B64A-4CF0-A958-8D24426A3A15}"/>
    <dgm:cxn modelId="{81273F7C-A3FF-48AD-8573-0317025B686D}" srcId="{4EC34C8A-CFAF-4F73-88BC-B882B7CF7225}" destId="{BD26815C-A667-4857-BCC7-0093BE674534}" srcOrd="5" destOrd="0" parTransId="{7551547D-4519-43E0-9BB9-AE4BB9D02274}" sibTransId="{18D967AF-8975-4678-8304-0EDE65A922EE}"/>
    <dgm:cxn modelId="{9111098C-D262-42AD-B7D9-7872A35DF23F}" srcId="{4EC34C8A-CFAF-4F73-88BC-B882B7CF7225}" destId="{7743FE2E-4DD3-418A-8B51-7FF4B2189566}" srcOrd="2" destOrd="0" parTransId="{826091F8-0F2B-4FA1-9031-5BC3506EB845}" sibTransId="{B2EB6F16-FB70-45CB-A7CC-5438C8FA87F1}"/>
    <dgm:cxn modelId="{6BDD6893-626B-44A5-AC20-F0055A54CD5B}" srcId="{4EC34C8A-CFAF-4F73-88BC-B882B7CF7225}" destId="{A63FD7F7-A063-41B9-B5A0-1D7F51461517}" srcOrd="0" destOrd="0" parTransId="{BC5D0829-4D33-45AB-AA4A-7AC5ABD7D162}" sibTransId="{018A756F-1CE9-451B-B7B9-6DB75DFFA539}"/>
    <dgm:cxn modelId="{EF2E69D7-747E-4E40-9F4F-AA09FB8B86BF}" type="presOf" srcId="{A63FD7F7-A063-41B9-B5A0-1D7F51461517}" destId="{FB787ADB-761C-46C5-952B-2ED8D2A7CCC6}" srcOrd="0" destOrd="0" presId="urn:microsoft.com/office/officeart/2018/5/layout/IconLeafLabelList"/>
    <dgm:cxn modelId="{DBBED4EE-648C-4532-9E68-38FBF8DB6919}" type="presOf" srcId="{AB24ACA1-9952-4214-9274-BCBFE0106458}" destId="{9C7D64D7-F0A2-4797-A2D5-7AE3FCE1E19E}" srcOrd="0" destOrd="0" presId="urn:microsoft.com/office/officeart/2018/5/layout/IconLeafLabelList"/>
    <dgm:cxn modelId="{B2ED21FB-8E28-496E-8E29-CCFFCAE0F242}" type="presOf" srcId="{487B0D9E-F469-4638-A8C9-B841BE73EAAC}" destId="{89C1392D-0CAB-474B-8348-F3DEDE76E8E0}" srcOrd="0" destOrd="0" presId="urn:microsoft.com/office/officeart/2018/5/layout/IconLeafLabelList"/>
    <dgm:cxn modelId="{A2FFDBC0-B37E-4921-83CB-4BCFD2D9A2BA}" type="presParOf" srcId="{8E310CC9-F74D-4A39-B0ED-75E95442CEC4}" destId="{7A3E1BD8-D20A-4113-A611-D81CBC402E2A}" srcOrd="0" destOrd="0" presId="urn:microsoft.com/office/officeart/2018/5/layout/IconLeafLabelList"/>
    <dgm:cxn modelId="{AE57B52E-BBA6-4CCA-B771-A7EDFC633203}" type="presParOf" srcId="{7A3E1BD8-D20A-4113-A611-D81CBC402E2A}" destId="{CCCAECDC-415C-40EE-8A94-B68716E1945A}" srcOrd="0" destOrd="0" presId="urn:microsoft.com/office/officeart/2018/5/layout/IconLeafLabelList"/>
    <dgm:cxn modelId="{B444512A-BE32-44E6-9109-6D2ACBAC9C4E}" type="presParOf" srcId="{7A3E1BD8-D20A-4113-A611-D81CBC402E2A}" destId="{F19F039F-F52C-4B88-AA41-89B6EDCA13DA}" srcOrd="1" destOrd="0" presId="urn:microsoft.com/office/officeart/2018/5/layout/IconLeafLabelList"/>
    <dgm:cxn modelId="{97582B29-78B1-4F86-A1EF-EDBD13A704DB}" type="presParOf" srcId="{7A3E1BD8-D20A-4113-A611-D81CBC402E2A}" destId="{25AB7FD9-90D2-4D4C-BD40-1705473F1AB7}" srcOrd="2" destOrd="0" presId="urn:microsoft.com/office/officeart/2018/5/layout/IconLeafLabelList"/>
    <dgm:cxn modelId="{93482472-CC7D-4D33-A890-D9080DC81E9E}" type="presParOf" srcId="{7A3E1BD8-D20A-4113-A611-D81CBC402E2A}" destId="{FB787ADB-761C-46C5-952B-2ED8D2A7CCC6}" srcOrd="3" destOrd="0" presId="urn:microsoft.com/office/officeart/2018/5/layout/IconLeafLabelList"/>
    <dgm:cxn modelId="{B90B2189-9945-45E6-944A-4C09986908DA}" type="presParOf" srcId="{8E310CC9-F74D-4A39-B0ED-75E95442CEC4}" destId="{E924962C-3063-4F75-988F-52BD1A4F9757}" srcOrd="1" destOrd="0" presId="urn:microsoft.com/office/officeart/2018/5/layout/IconLeafLabelList"/>
    <dgm:cxn modelId="{6DA599C8-AB8A-4F66-A5BF-AA1D6C41C74D}" type="presParOf" srcId="{8E310CC9-F74D-4A39-B0ED-75E95442CEC4}" destId="{5A94532D-1354-424D-957D-28445D42A623}" srcOrd="2" destOrd="0" presId="urn:microsoft.com/office/officeart/2018/5/layout/IconLeafLabelList"/>
    <dgm:cxn modelId="{090CAACB-68C7-4F11-84E2-31BF8A0598A0}" type="presParOf" srcId="{5A94532D-1354-424D-957D-28445D42A623}" destId="{E6CCE358-CA45-439A-9EFC-8A5F14AB9094}" srcOrd="0" destOrd="0" presId="urn:microsoft.com/office/officeart/2018/5/layout/IconLeafLabelList"/>
    <dgm:cxn modelId="{76520D70-B319-4198-81DA-7073FDB13BE0}" type="presParOf" srcId="{5A94532D-1354-424D-957D-28445D42A623}" destId="{16564702-A94C-496E-8FA0-F05B0A10B29E}" srcOrd="1" destOrd="0" presId="urn:microsoft.com/office/officeart/2018/5/layout/IconLeafLabelList"/>
    <dgm:cxn modelId="{81D34C2A-54F8-4B68-B718-1593C2D71DFA}" type="presParOf" srcId="{5A94532D-1354-424D-957D-28445D42A623}" destId="{CB94E697-C08B-4C5D-932A-CDC43099BBE3}" srcOrd="2" destOrd="0" presId="urn:microsoft.com/office/officeart/2018/5/layout/IconLeafLabelList"/>
    <dgm:cxn modelId="{1ABC4245-B0E8-4C14-AE55-2877490BE2D2}" type="presParOf" srcId="{5A94532D-1354-424D-957D-28445D42A623}" destId="{89C1392D-0CAB-474B-8348-F3DEDE76E8E0}" srcOrd="3" destOrd="0" presId="urn:microsoft.com/office/officeart/2018/5/layout/IconLeafLabelList"/>
    <dgm:cxn modelId="{784EC5E5-1487-42EB-B125-4345FCEC1396}" type="presParOf" srcId="{8E310CC9-F74D-4A39-B0ED-75E95442CEC4}" destId="{22739445-AABF-47A8-BA56-AF1E3135F8BA}" srcOrd="3" destOrd="0" presId="urn:microsoft.com/office/officeart/2018/5/layout/IconLeafLabelList"/>
    <dgm:cxn modelId="{B90E8AA7-5B2C-4068-A982-650965A43CEF}" type="presParOf" srcId="{8E310CC9-F74D-4A39-B0ED-75E95442CEC4}" destId="{1A5AA5B7-63FC-4DF4-B3F2-794434F39C02}" srcOrd="4" destOrd="0" presId="urn:microsoft.com/office/officeart/2018/5/layout/IconLeafLabelList"/>
    <dgm:cxn modelId="{E31C420A-BBC3-46A7-90A6-861F2F8AC17B}" type="presParOf" srcId="{1A5AA5B7-63FC-4DF4-B3F2-794434F39C02}" destId="{5CCBE20B-EA75-4621-A0C8-EC3D8FA17E69}" srcOrd="0" destOrd="0" presId="urn:microsoft.com/office/officeart/2018/5/layout/IconLeafLabelList"/>
    <dgm:cxn modelId="{B3CC40A6-220E-4AD4-A78E-3F8E62F7D892}" type="presParOf" srcId="{1A5AA5B7-63FC-4DF4-B3F2-794434F39C02}" destId="{A2D723CC-D635-4D72-B7E4-7D1670598BA3}" srcOrd="1" destOrd="0" presId="urn:microsoft.com/office/officeart/2018/5/layout/IconLeafLabelList"/>
    <dgm:cxn modelId="{7972172E-A63A-4327-95B1-40AEC7363C51}" type="presParOf" srcId="{1A5AA5B7-63FC-4DF4-B3F2-794434F39C02}" destId="{87F7F6E1-7347-4D51-A5A6-CB308C32875C}" srcOrd="2" destOrd="0" presId="urn:microsoft.com/office/officeart/2018/5/layout/IconLeafLabelList"/>
    <dgm:cxn modelId="{81F50E3E-6510-498A-AED8-AE52DAA45352}" type="presParOf" srcId="{1A5AA5B7-63FC-4DF4-B3F2-794434F39C02}" destId="{EF2B7D90-8DA7-4C80-85B4-DE55DB571C8B}" srcOrd="3" destOrd="0" presId="urn:microsoft.com/office/officeart/2018/5/layout/IconLeafLabelList"/>
    <dgm:cxn modelId="{158A6B22-B6F3-4134-9566-4D5181575EAD}" type="presParOf" srcId="{8E310CC9-F74D-4A39-B0ED-75E95442CEC4}" destId="{C3F921D3-24AA-467A-AA40-24CB9896A52A}" srcOrd="5" destOrd="0" presId="urn:microsoft.com/office/officeart/2018/5/layout/IconLeafLabelList"/>
    <dgm:cxn modelId="{01A9FF9C-2BE7-49A7-A355-712E69A8BBAA}" type="presParOf" srcId="{8E310CC9-F74D-4A39-B0ED-75E95442CEC4}" destId="{4A60E756-8351-4125-8B30-5B6BB7EE2059}" srcOrd="6" destOrd="0" presId="urn:microsoft.com/office/officeart/2018/5/layout/IconLeafLabelList"/>
    <dgm:cxn modelId="{09E3F8BE-ECA4-4161-97A1-F4572A6CB0DB}" type="presParOf" srcId="{4A60E756-8351-4125-8B30-5B6BB7EE2059}" destId="{462D84AB-5DC5-44FD-B55F-F907DBA5DCCE}" srcOrd="0" destOrd="0" presId="urn:microsoft.com/office/officeart/2018/5/layout/IconLeafLabelList"/>
    <dgm:cxn modelId="{F7A67589-9426-427B-A9F7-8489B97E0EA1}" type="presParOf" srcId="{4A60E756-8351-4125-8B30-5B6BB7EE2059}" destId="{60FD020C-BF01-42CB-9A67-AFEA4BA3E77F}" srcOrd="1" destOrd="0" presId="urn:microsoft.com/office/officeart/2018/5/layout/IconLeafLabelList"/>
    <dgm:cxn modelId="{0C9014A0-5EA9-46C1-BC47-47DE37F4A235}" type="presParOf" srcId="{4A60E756-8351-4125-8B30-5B6BB7EE2059}" destId="{E247B8C4-6F9A-4FE8-B01B-964C7A0BBAEB}" srcOrd="2" destOrd="0" presId="urn:microsoft.com/office/officeart/2018/5/layout/IconLeafLabelList"/>
    <dgm:cxn modelId="{A28A59D9-6322-4E02-8572-29A26F10C251}" type="presParOf" srcId="{4A60E756-8351-4125-8B30-5B6BB7EE2059}" destId="{F05F4DA1-909E-495C-8B1E-B9882BC88E78}" srcOrd="3" destOrd="0" presId="urn:microsoft.com/office/officeart/2018/5/layout/IconLeafLabelList"/>
    <dgm:cxn modelId="{3D4A8C71-6CD1-4C27-A972-FF45E5DCCE0A}" type="presParOf" srcId="{8E310CC9-F74D-4A39-B0ED-75E95442CEC4}" destId="{5F3EC78A-0684-4C18-8FC0-EEDFD11F1006}" srcOrd="7" destOrd="0" presId="urn:microsoft.com/office/officeart/2018/5/layout/IconLeafLabelList"/>
    <dgm:cxn modelId="{A0F54E19-F50E-49D4-ABA6-50AADEF0E49F}" type="presParOf" srcId="{8E310CC9-F74D-4A39-B0ED-75E95442CEC4}" destId="{CA1F3692-9F70-4F8F-B144-6D6A21725324}" srcOrd="8" destOrd="0" presId="urn:microsoft.com/office/officeart/2018/5/layout/IconLeafLabelList"/>
    <dgm:cxn modelId="{7DFC2518-1A05-49C4-88E8-7662BE0A5CF5}" type="presParOf" srcId="{CA1F3692-9F70-4F8F-B144-6D6A21725324}" destId="{E9107334-954D-4075-955A-55B983C9245D}" srcOrd="0" destOrd="0" presId="urn:microsoft.com/office/officeart/2018/5/layout/IconLeafLabelList"/>
    <dgm:cxn modelId="{CD1FC7D7-8275-4954-BE89-BAEB3F2A1249}" type="presParOf" srcId="{CA1F3692-9F70-4F8F-B144-6D6A21725324}" destId="{8DC85C66-C178-4F9C-A78D-38C927A02A5A}" srcOrd="1" destOrd="0" presId="urn:microsoft.com/office/officeart/2018/5/layout/IconLeafLabelList"/>
    <dgm:cxn modelId="{A906AB71-938E-45D9-8968-B6BC557E1675}" type="presParOf" srcId="{CA1F3692-9F70-4F8F-B144-6D6A21725324}" destId="{21AC9B7E-662B-4C8D-BDE9-F13A895CA578}" srcOrd="2" destOrd="0" presId="urn:microsoft.com/office/officeart/2018/5/layout/IconLeafLabelList"/>
    <dgm:cxn modelId="{40068394-BEDC-4FE7-B861-24551EF1DFA5}" type="presParOf" srcId="{CA1F3692-9F70-4F8F-B144-6D6A21725324}" destId="{9C7D64D7-F0A2-4797-A2D5-7AE3FCE1E19E}" srcOrd="3" destOrd="0" presId="urn:microsoft.com/office/officeart/2018/5/layout/IconLeafLabelList"/>
    <dgm:cxn modelId="{E8CE232C-21B1-41C0-B2C7-FA4DA298A93E}" type="presParOf" srcId="{8E310CC9-F74D-4A39-B0ED-75E95442CEC4}" destId="{5A733D8D-82C7-41C8-9B86-0A73E09F0807}" srcOrd="9" destOrd="0" presId="urn:microsoft.com/office/officeart/2018/5/layout/IconLeafLabelList"/>
    <dgm:cxn modelId="{0317D63E-7219-4E22-94D7-D7BCB62BBE0F}" type="presParOf" srcId="{8E310CC9-F74D-4A39-B0ED-75E95442CEC4}" destId="{490FA3EA-B65B-4FEC-B9D5-1D641C106155}" srcOrd="10" destOrd="0" presId="urn:microsoft.com/office/officeart/2018/5/layout/IconLeafLabelList"/>
    <dgm:cxn modelId="{26AC0B35-DDDC-404F-9C24-96817C1EE942}" type="presParOf" srcId="{490FA3EA-B65B-4FEC-B9D5-1D641C106155}" destId="{86C1CD34-9767-4D1A-8421-F8B727936E7E}" srcOrd="0" destOrd="0" presId="urn:microsoft.com/office/officeart/2018/5/layout/IconLeafLabelList"/>
    <dgm:cxn modelId="{CDAC061B-5D80-4DC8-B4C2-FF758623A265}" type="presParOf" srcId="{490FA3EA-B65B-4FEC-B9D5-1D641C106155}" destId="{CF47F47A-4530-4A36-ABE3-D90E94DA310B}" srcOrd="1" destOrd="0" presId="urn:microsoft.com/office/officeart/2018/5/layout/IconLeafLabelList"/>
    <dgm:cxn modelId="{F85B2FA7-7428-4DA8-8F99-8B50DE04C4C6}" type="presParOf" srcId="{490FA3EA-B65B-4FEC-B9D5-1D641C106155}" destId="{ACBB1892-77C3-4A7D-9414-343E5EECDF6B}" srcOrd="2" destOrd="0" presId="urn:microsoft.com/office/officeart/2018/5/layout/IconLeafLabelList"/>
    <dgm:cxn modelId="{DA5B3143-433C-440E-93DB-2F4366C38F22}" type="presParOf" srcId="{490FA3EA-B65B-4FEC-B9D5-1D641C106155}" destId="{BB8284AD-D6D4-4E37-9C02-84727D88213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80152E-3E17-44E6-9376-0B7881AAD0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95ECB5F-5B39-4555-9FBB-43F90099D520}">
      <dgm:prSet custT="1"/>
      <dgm:spPr/>
      <dgm:t>
        <a:bodyPr/>
        <a:lstStyle/>
        <a:p>
          <a:pPr>
            <a:defRPr cap="all"/>
          </a:pPr>
          <a:r>
            <a:rPr lang="en-US" sz="1400" dirty="0">
              <a:latin typeface="Candara" panose="020E0502030303020204" pitchFamily="34" charset="0"/>
            </a:rPr>
            <a:t>Proporción de recursos por tipo</a:t>
          </a:r>
        </a:p>
      </dgm:t>
    </dgm:pt>
    <dgm:pt modelId="{1B6CDB4A-C015-41B3-A014-29F881F317A0}" type="parTrans" cxnId="{9EA9F1C9-E596-4F10-AD01-71D0FD32D646}">
      <dgm:prSet/>
      <dgm:spPr/>
      <dgm:t>
        <a:bodyPr/>
        <a:lstStyle/>
        <a:p>
          <a:endParaRPr lang="en-US"/>
        </a:p>
      </dgm:t>
    </dgm:pt>
    <dgm:pt modelId="{8C39CD37-D47E-4089-8A0A-AC70A9BCB261}" type="sibTrans" cxnId="{9EA9F1C9-E596-4F10-AD01-71D0FD32D646}">
      <dgm:prSet/>
      <dgm:spPr/>
      <dgm:t>
        <a:bodyPr/>
        <a:lstStyle/>
        <a:p>
          <a:endParaRPr lang="en-US"/>
        </a:p>
      </dgm:t>
    </dgm:pt>
    <dgm:pt modelId="{44B37207-5F84-46AE-9FFD-CA31ECDD27BC}">
      <dgm:prSet custT="1"/>
      <dgm:spPr/>
      <dgm:t>
        <a:bodyPr/>
        <a:lstStyle/>
        <a:p>
          <a:pPr>
            <a:defRPr cap="all"/>
          </a:pPr>
          <a:r>
            <a:rPr lang="en-US" sz="1600" b="1" dirty="0">
              <a:latin typeface="Candara" panose="020E0502030303020204" pitchFamily="34" charset="0"/>
            </a:rPr>
            <a:t>USVB: 72.1%</a:t>
          </a:r>
          <a:r>
            <a:rPr lang="en-US" sz="1300" b="1" dirty="0">
              <a:latin typeface="Candara" panose="020E0502030303020204" pitchFamily="34" charset="0"/>
            </a:rPr>
            <a:t> </a:t>
          </a:r>
          <a:r>
            <a:rPr lang="en-US" sz="1300" dirty="0">
              <a:latin typeface="Candara" panose="020E0502030303020204" pitchFamily="34" charset="0"/>
            </a:rPr>
            <a:t>(predominante)</a:t>
          </a:r>
        </a:p>
      </dgm:t>
    </dgm:pt>
    <dgm:pt modelId="{36E7164D-AC5F-4D1D-BE0F-0B8B2E7ADD40}" type="parTrans" cxnId="{607C3D2E-AA2E-45AF-AC6A-22C5F9B77F8D}">
      <dgm:prSet/>
      <dgm:spPr/>
      <dgm:t>
        <a:bodyPr/>
        <a:lstStyle/>
        <a:p>
          <a:endParaRPr lang="en-US"/>
        </a:p>
      </dgm:t>
    </dgm:pt>
    <dgm:pt modelId="{EF62906D-C078-46F0-90AB-84837F7C5CB3}" type="sibTrans" cxnId="{607C3D2E-AA2E-45AF-AC6A-22C5F9B77F8D}">
      <dgm:prSet/>
      <dgm:spPr/>
      <dgm:t>
        <a:bodyPr/>
        <a:lstStyle/>
        <a:p>
          <a:endParaRPr lang="en-US"/>
        </a:p>
      </dgm:t>
    </dgm:pt>
    <dgm:pt modelId="{94FC0A36-EF83-4D64-AA4E-FAB75A3DFB83}">
      <dgm:prSet custT="1"/>
      <dgm:spPr/>
      <dgm:t>
        <a:bodyPr/>
        <a:lstStyle/>
        <a:p>
          <a:pPr>
            <a:defRPr cap="all"/>
          </a:pPr>
          <a:r>
            <a:rPr lang="en-US" sz="1600" b="1" dirty="0">
              <a:latin typeface="Candara" panose="020E0502030303020204" pitchFamily="34" charset="0"/>
            </a:rPr>
            <a:t>UME: 12.8%</a:t>
          </a:r>
          <a:r>
            <a:rPr lang="en-US" sz="1300" b="1" dirty="0">
              <a:latin typeface="Candara" panose="020E0502030303020204" pitchFamily="34" charset="0"/>
            </a:rPr>
            <a:t> </a:t>
          </a:r>
          <a:r>
            <a:rPr lang="en-US" sz="1300" dirty="0">
              <a:latin typeface="Candara" panose="020E0502030303020204" pitchFamily="34" charset="0"/>
            </a:rPr>
            <a:t>(relevante en emergencias críticas)</a:t>
          </a:r>
        </a:p>
      </dgm:t>
    </dgm:pt>
    <dgm:pt modelId="{EB80587C-9849-44D4-9583-4303B467F59E}" type="parTrans" cxnId="{9F51FD22-E676-497A-B16C-3043AAC0912B}">
      <dgm:prSet/>
      <dgm:spPr/>
      <dgm:t>
        <a:bodyPr/>
        <a:lstStyle/>
        <a:p>
          <a:endParaRPr lang="en-US"/>
        </a:p>
      </dgm:t>
    </dgm:pt>
    <dgm:pt modelId="{35184090-A3D6-4EAF-99D7-F7AEE466C101}" type="sibTrans" cxnId="{9F51FD22-E676-497A-B16C-3043AAC0912B}">
      <dgm:prSet/>
      <dgm:spPr/>
      <dgm:t>
        <a:bodyPr/>
        <a:lstStyle/>
        <a:p>
          <a:endParaRPr lang="en-US"/>
        </a:p>
      </dgm:t>
    </dgm:pt>
    <dgm:pt modelId="{DB901D0B-DB94-476A-9090-0FB000C37BC2}">
      <dgm:prSet custT="1"/>
      <dgm:spPr/>
      <dgm:t>
        <a:bodyPr/>
        <a:lstStyle/>
        <a:p>
          <a:pPr>
            <a:defRPr cap="all"/>
          </a:pPr>
          <a:r>
            <a:rPr lang="en-US" sz="1400" dirty="0">
              <a:latin typeface="Candara" panose="020E0502030303020204" pitchFamily="34" charset="0"/>
            </a:rPr>
            <a:t>Otros recursos combinados: menos del 15%</a:t>
          </a:r>
        </a:p>
      </dgm:t>
    </dgm:pt>
    <dgm:pt modelId="{528B1ABB-8A72-4037-8786-229F584DA2CE}" type="parTrans" cxnId="{9A52AF9C-8131-4540-B1D2-6552417D0E21}">
      <dgm:prSet/>
      <dgm:spPr/>
      <dgm:t>
        <a:bodyPr/>
        <a:lstStyle/>
        <a:p>
          <a:endParaRPr lang="en-US"/>
        </a:p>
      </dgm:t>
    </dgm:pt>
    <dgm:pt modelId="{A1E57D64-4BDD-4FE2-8967-A3E6F6DAF081}" type="sibTrans" cxnId="{9A52AF9C-8131-4540-B1D2-6552417D0E21}">
      <dgm:prSet/>
      <dgm:spPr/>
      <dgm:t>
        <a:bodyPr/>
        <a:lstStyle/>
        <a:p>
          <a:endParaRPr lang="en-US"/>
        </a:p>
      </dgm:t>
    </dgm:pt>
    <dgm:pt modelId="{92E31D7A-7882-4E0E-A367-BF7C707A86A4}" type="pres">
      <dgm:prSet presAssocID="{0E80152E-3E17-44E6-9376-0B7881AAD05D}" presName="root" presStyleCnt="0">
        <dgm:presLayoutVars>
          <dgm:dir/>
          <dgm:resizeHandles val="exact"/>
        </dgm:presLayoutVars>
      </dgm:prSet>
      <dgm:spPr/>
    </dgm:pt>
    <dgm:pt modelId="{19174E91-0907-4E72-96F0-E5D3C36A2BFA}" type="pres">
      <dgm:prSet presAssocID="{895ECB5F-5B39-4555-9FBB-43F90099D520}" presName="compNode" presStyleCnt="0"/>
      <dgm:spPr/>
    </dgm:pt>
    <dgm:pt modelId="{5A5BC8A4-3270-47CE-A405-D48B116E5DB1}" type="pres">
      <dgm:prSet presAssocID="{895ECB5F-5B39-4555-9FBB-43F90099D520}" presName="iconBgRect" presStyleLbl="bgShp" presStyleIdx="0" presStyleCnt="4"/>
      <dgm:spPr/>
    </dgm:pt>
    <dgm:pt modelId="{ED70D3FE-41BA-484C-9105-AF1661B0BF07}" type="pres">
      <dgm:prSet presAssocID="{895ECB5F-5B39-4555-9FBB-43F90099D5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8A39D21-B5FA-4DA0-8CA0-6F33C97FA065}" type="pres">
      <dgm:prSet presAssocID="{895ECB5F-5B39-4555-9FBB-43F90099D520}" presName="spaceRect" presStyleCnt="0"/>
      <dgm:spPr/>
    </dgm:pt>
    <dgm:pt modelId="{DFA80D1E-591C-4D52-ACD7-86DB8E0B242E}" type="pres">
      <dgm:prSet presAssocID="{895ECB5F-5B39-4555-9FBB-43F90099D520}" presName="textRect" presStyleLbl="revTx" presStyleIdx="0" presStyleCnt="4">
        <dgm:presLayoutVars>
          <dgm:chMax val="1"/>
          <dgm:chPref val="1"/>
        </dgm:presLayoutVars>
      </dgm:prSet>
      <dgm:spPr/>
    </dgm:pt>
    <dgm:pt modelId="{8975A15F-6B86-4BB2-9AB0-258D16E46CEF}" type="pres">
      <dgm:prSet presAssocID="{8C39CD37-D47E-4089-8A0A-AC70A9BCB261}" presName="sibTrans" presStyleCnt="0"/>
      <dgm:spPr/>
    </dgm:pt>
    <dgm:pt modelId="{B4972D86-E356-443A-849C-B731DE8B836A}" type="pres">
      <dgm:prSet presAssocID="{44B37207-5F84-46AE-9FFD-CA31ECDD27BC}" presName="compNode" presStyleCnt="0"/>
      <dgm:spPr/>
    </dgm:pt>
    <dgm:pt modelId="{DAEC93EC-1BFC-456A-A4D2-8DA375A49BFE}" type="pres">
      <dgm:prSet presAssocID="{44B37207-5F84-46AE-9FFD-CA31ECDD27BC}" presName="iconBgRect" presStyleLbl="bgShp" presStyleIdx="1" presStyleCnt="4"/>
      <dgm:spPr/>
    </dgm:pt>
    <dgm:pt modelId="{BE6B0C09-A24F-426D-9268-A0AAB3149FA1}" type="pres">
      <dgm:prSet presAssocID="{44B37207-5F84-46AE-9FFD-CA31ECDD27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D54FA506-6C2E-4560-833A-DFD6DBB8FDB2}" type="pres">
      <dgm:prSet presAssocID="{44B37207-5F84-46AE-9FFD-CA31ECDD27BC}" presName="spaceRect" presStyleCnt="0"/>
      <dgm:spPr/>
    </dgm:pt>
    <dgm:pt modelId="{826A4D12-3B06-4EFF-AA68-9FCBD21FF894}" type="pres">
      <dgm:prSet presAssocID="{44B37207-5F84-46AE-9FFD-CA31ECDD27BC}" presName="textRect" presStyleLbl="revTx" presStyleIdx="1" presStyleCnt="4">
        <dgm:presLayoutVars>
          <dgm:chMax val="1"/>
          <dgm:chPref val="1"/>
        </dgm:presLayoutVars>
      </dgm:prSet>
      <dgm:spPr/>
    </dgm:pt>
    <dgm:pt modelId="{8CFFB52C-6FC0-4821-879A-67ADD9DFE915}" type="pres">
      <dgm:prSet presAssocID="{EF62906D-C078-46F0-90AB-84837F7C5CB3}" presName="sibTrans" presStyleCnt="0"/>
      <dgm:spPr/>
    </dgm:pt>
    <dgm:pt modelId="{AF9DCC60-48CA-4EAB-A69E-7B8B067FD340}" type="pres">
      <dgm:prSet presAssocID="{94FC0A36-EF83-4D64-AA4E-FAB75A3DFB83}" presName="compNode" presStyleCnt="0"/>
      <dgm:spPr/>
    </dgm:pt>
    <dgm:pt modelId="{1FB80F91-76C5-4037-A5D5-D1D6D1454AAD}" type="pres">
      <dgm:prSet presAssocID="{94FC0A36-EF83-4D64-AA4E-FAB75A3DFB83}" presName="iconBgRect" presStyleLbl="bgShp" presStyleIdx="2" presStyleCnt="4"/>
      <dgm:spPr/>
    </dgm:pt>
    <dgm:pt modelId="{102B4B03-EE21-4D8C-B23C-3ABD0FEA2643}" type="pres">
      <dgm:prSet presAssocID="{94FC0A36-EF83-4D64-AA4E-FAB75A3DFB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6F73F9A0-41A4-4CB3-AED3-347C8E917C7B}" type="pres">
      <dgm:prSet presAssocID="{94FC0A36-EF83-4D64-AA4E-FAB75A3DFB83}" presName="spaceRect" presStyleCnt="0"/>
      <dgm:spPr/>
    </dgm:pt>
    <dgm:pt modelId="{B2BBB966-242E-48FA-92A7-ACF2C734F77B}" type="pres">
      <dgm:prSet presAssocID="{94FC0A36-EF83-4D64-AA4E-FAB75A3DFB83}" presName="textRect" presStyleLbl="revTx" presStyleIdx="2" presStyleCnt="4">
        <dgm:presLayoutVars>
          <dgm:chMax val="1"/>
          <dgm:chPref val="1"/>
        </dgm:presLayoutVars>
      </dgm:prSet>
      <dgm:spPr/>
    </dgm:pt>
    <dgm:pt modelId="{1F40B6A3-1DFB-4F88-B621-6C43D7E2BAC2}" type="pres">
      <dgm:prSet presAssocID="{35184090-A3D6-4EAF-99D7-F7AEE466C101}" presName="sibTrans" presStyleCnt="0"/>
      <dgm:spPr/>
    </dgm:pt>
    <dgm:pt modelId="{C81BB687-2123-4A50-8903-B8355A5592DD}" type="pres">
      <dgm:prSet presAssocID="{DB901D0B-DB94-476A-9090-0FB000C37BC2}" presName="compNode" presStyleCnt="0"/>
      <dgm:spPr/>
    </dgm:pt>
    <dgm:pt modelId="{E594B0B7-0157-451D-9979-BED6D731105F}" type="pres">
      <dgm:prSet presAssocID="{DB901D0B-DB94-476A-9090-0FB000C37BC2}" presName="iconBgRect" presStyleLbl="bgShp" presStyleIdx="3" presStyleCnt="4"/>
      <dgm:spPr/>
    </dgm:pt>
    <dgm:pt modelId="{B35B35A4-BA7E-4619-9632-A7D3966FC083}" type="pres">
      <dgm:prSet presAssocID="{DB901D0B-DB94-476A-9090-0FB000C37B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ndis"/>
        </a:ext>
      </dgm:extLst>
    </dgm:pt>
    <dgm:pt modelId="{4DEE35CE-3DED-4EF9-BFCB-2F95C7784B56}" type="pres">
      <dgm:prSet presAssocID="{DB901D0B-DB94-476A-9090-0FB000C37BC2}" presName="spaceRect" presStyleCnt="0"/>
      <dgm:spPr/>
    </dgm:pt>
    <dgm:pt modelId="{ABB3659B-39D4-4072-868F-371741EB5EB7}" type="pres">
      <dgm:prSet presAssocID="{DB901D0B-DB94-476A-9090-0FB000C37B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51FD22-E676-497A-B16C-3043AAC0912B}" srcId="{0E80152E-3E17-44E6-9376-0B7881AAD05D}" destId="{94FC0A36-EF83-4D64-AA4E-FAB75A3DFB83}" srcOrd="2" destOrd="0" parTransId="{EB80587C-9849-44D4-9583-4303B467F59E}" sibTransId="{35184090-A3D6-4EAF-99D7-F7AEE466C101}"/>
    <dgm:cxn modelId="{F5D09328-2212-41F1-BE8F-E4382E7A73DF}" type="presOf" srcId="{0E80152E-3E17-44E6-9376-0B7881AAD05D}" destId="{92E31D7A-7882-4E0E-A367-BF7C707A86A4}" srcOrd="0" destOrd="0" presId="urn:microsoft.com/office/officeart/2018/5/layout/IconCircleLabelList"/>
    <dgm:cxn modelId="{607C3D2E-AA2E-45AF-AC6A-22C5F9B77F8D}" srcId="{0E80152E-3E17-44E6-9376-0B7881AAD05D}" destId="{44B37207-5F84-46AE-9FFD-CA31ECDD27BC}" srcOrd="1" destOrd="0" parTransId="{36E7164D-AC5F-4D1D-BE0F-0B8B2E7ADD40}" sibTransId="{EF62906D-C078-46F0-90AB-84837F7C5CB3}"/>
    <dgm:cxn modelId="{7CDBC368-2758-4CC8-A1F4-FA76F530DC2F}" type="presOf" srcId="{94FC0A36-EF83-4D64-AA4E-FAB75A3DFB83}" destId="{B2BBB966-242E-48FA-92A7-ACF2C734F77B}" srcOrd="0" destOrd="0" presId="urn:microsoft.com/office/officeart/2018/5/layout/IconCircleLabelList"/>
    <dgm:cxn modelId="{400C7B99-2B01-416E-A1BC-26A51707CF92}" type="presOf" srcId="{895ECB5F-5B39-4555-9FBB-43F90099D520}" destId="{DFA80D1E-591C-4D52-ACD7-86DB8E0B242E}" srcOrd="0" destOrd="0" presId="urn:microsoft.com/office/officeart/2018/5/layout/IconCircleLabelList"/>
    <dgm:cxn modelId="{9A52AF9C-8131-4540-B1D2-6552417D0E21}" srcId="{0E80152E-3E17-44E6-9376-0B7881AAD05D}" destId="{DB901D0B-DB94-476A-9090-0FB000C37BC2}" srcOrd="3" destOrd="0" parTransId="{528B1ABB-8A72-4037-8786-229F584DA2CE}" sibTransId="{A1E57D64-4BDD-4FE2-8967-A3E6F6DAF081}"/>
    <dgm:cxn modelId="{FB3353BA-695C-4F51-8AC9-9F39939B4D50}" type="presOf" srcId="{DB901D0B-DB94-476A-9090-0FB000C37BC2}" destId="{ABB3659B-39D4-4072-868F-371741EB5EB7}" srcOrd="0" destOrd="0" presId="urn:microsoft.com/office/officeart/2018/5/layout/IconCircleLabelList"/>
    <dgm:cxn modelId="{9EA9F1C9-E596-4F10-AD01-71D0FD32D646}" srcId="{0E80152E-3E17-44E6-9376-0B7881AAD05D}" destId="{895ECB5F-5B39-4555-9FBB-43F90099D520}" srcOrd="0" destOrd="0" parTransId="{1B6CDB4A-C015-41B3-A014-29F881F317A0}" sibTransId="{8C39CD37-D47E-4089-8A0A-AC70A9BCB261}"/>
    <dgm:cxn modelId="{925B04FB-2923-4537-A177-C4E2611AD4C0}" type="presOf" srcId="{44B37207-5F84-46AE-9FFD-CA31ECDD27BC}" destId="{826A4D12-3B06-4EFF-AA68-9FCBD21FF894}" srcOrd="0" destOrd="0" presId="urn:microsoft.com/office/officeart/2018/5/layout/IconCircleLabelList"/>
    <dgm:cxn modelId="{999B9A3B-7C68-420E-B11A-BA4DEA65897C}" type="presParOf" srcId="{92E31D7A-7882-4E0E-A367-BF7C707A86A4}" destId="{19174E91-0907-4E72-96F0-E5D3C36A2BFA}" srcOrd="0" destOrd="0" presId="urn:microsoft.com/office/officeart/2018/5/layout/IconCircleLabelList"/>
    <dgm:cxn modelId="{2F94E8EB-D7A0-4DD5-9404-BDE44A3A744F}" type="presParOf" srcId="{19174E91-0907-4E72-96F0-E5D3C36A2BFA}" destId="{5A5BC8A4-3270-47CE-A405-D48B116E5DB1}" srcOrd="0" destOrd="0" presId="urn:microsoft.com/office/officeart/2018/5/layout/IconCircleLabelList"/>
    <dgm:cxn modelId="{649241A0-7D57-451F-BAA3-FBD467217DD2}" type="presParOf" srcId="{19174E91-0907-4E72-96F0-E5D3C36A2BFA}" destId="{ED70D3FE-41BA-484C-9105-AF1661B0BF07}" srcOrd="1" destOrd="0" presId="urn:microsoft.com/office/officeart/2018/5/layout/IconCircleLabelList"/>
    <dgm:cxn modelId="{84B172CB-6C9C-4AC9-9ECB-70DCA5756BC1}" type="presParOf" srcId="{19174E91-0907-4E72-96F0-E5D3C36A2BFA}" destId="{58A39D21-B5FA-4DA0-8CA0-6F33C97FA065}" srcOrd="2" destOrd="0" presId="urn:microsoft.com/office/officeart/2018/5/layout/IconCircleLabelList"/>
    <dgm:cxn modelId="{24AD42BF-D7A3-46BC-B519-218304038530}" type="presParOf" srcId="{19174E91-0907-4E72-96F0-E5D3C36A2BFA}" destId="{DFA80D1E-591C-4D52-ACD7-86DB8E0B242E}" srcOrd="3" destOrd="0" presId="urn:microsoft.com/office/officeart/2018/5/layout/IconCircleLabelList"/>
    <dgm:cxn modelId="{7A85276B-F4B2-4CC7-8881-8797D2E07AE9}" type="presParOf" srcId="{92E31D7A-7882-4E0E-A367-BF7C707A86A4}" destId="{8975A15F-6B86-4BB2-9AB0-258D16E46CEF}" srcOrd="1" destOrd="0" presId="urn:microsoft.com/office/officeart/2018/5/layout/IconCircleLabelList"/>
    <dgm:cxn modelId="{0C88171B-411D-4436-AA56-8C8201813C04}" type="presParOf" srcId="{92E31D7A-7882-4E0E-A367-BF7C707A86A4}" destId="{B4972D86-E356-443A-849C-B731DE8B836A}" srcOrd="2" destOrd="0" presId="urn:microsoft.com/office/officeart/2018/5/layout/IconCircleLabelList"/>
    <dgm:cxn modelId="{82FB3F13-964B-4DF8-B2FA-1172F89456DC}" type="presParOf" srcId="{B4972D86-E356-443A-849C-B731DE8B836A}" destId="{DAEC93EC-1BFC-456A-A4D2-8DA375A49BFE}" srcOrd="0" destOrd="0" presId="urn:microsoft.com/office/officeart/2018/5/layout/IconCircleLabelList"/>
    <dgm:cxn modelId="{3C79A864-4168-4940-BB9D-1ABCA3B742FB}" type="presParOf" srcId="{B4972D86-E356-443A-849C-B731DE8B836A}" destId="{BE6B0C09-A24F-426D-9268-A0AAB3149FA1}" srcOrd="1" destOrd="0" presId="urn:microsoft.com/office/officeart/2018/5/layout/IconCircleLabelList"/>
    <dgm:cxn modelId="{C61360EA-EE31-4877-878F-78BE7D3FBF45}" type="presParOf" srcId="{B4972D86-E356-443A-849C-B731DE8B836A}" destId="{D54FA506-6C2E-4560-833A-DFD6DBB8FDB2}" srcOrd="2" destOrd="0" presId="urn:microsoft.com/office/officeart/2018/5/layout/IconCircleLabelList"/>
    <dgm:cxn modelId="{FC238E72-E1A4-4CF3-9166-C835782BD57C}" type="presParOf" srcId="{B4972D86-E356-443A-849C-B731DE8B836A}" destId="{826A4D12-3B06-4EFF-AA68-9FCBD21FF894}" srcOrd="3" destOrd="0" presId="urn:microsoft.com/office/officeart/2018/5/layout/IconCircleLabelList"/>
    <dgm:cxn modelId="{2FB29B8A-796F-4906-BCD0-2B7984F4B76E}" type="presParOf" srcId="{92E31D7A-7882-4E0E-A367-BF7C707A86A4}" destId="{8CFFB52C-6FC0-4821-879A-67ADD9DFE915}" srcOrd="3" destOrd="0" presId="urn:microsoft.com/office/officeart/2018/5/layout/IconCircleLabelList"/>
    <dgm:cxn modelId="{3746A214-595E-4390-82EF-B357B05D2D75}" type="presParOf" srcId="{92E31D7A-7882-4E0E-A367-BF7C707A86A4}" destId="{AF9DCC60-48CA-4EAB-A69E-7B8B067FD340}" srcOrd="4" destOrd="0" presId="urn:microsoft.com/office/officeart/2018/5/layout/IconCircleLabelList"/>
    <dgm:cxn modelId="{EA8C0C9A-ECF2-4FAB-A09F-1A4262663E92}" type="presParOf" srcId="{AF9DCC60-48CA-4EAB-A69E-7B8B067FD340}" destId="{1FB80F91-76C5-4037-A5D5-D1D6D1454AAD}" srcOrd="0" destOrd="0" presId="urn:microsoft.com/office/officeart/2018/5/layout/IconCircleLabelList"/>
    <dgm:cxn modelId="{F73A51A1-E0B1-4E53-9338-4E9899E28690}" type="presParOf" srcId="{AF9DCC60-48CA-4EAB-A69E-7B8B067FD340}" destId="{102B4B03-EE21-4D8C-B23C-3ABD0FEA2643}" srcOrd="1" destOrd="0" presId="urn:microsoft.com/office/officeart/2018/5/layout/IconCircleLabelList"/>
    <dgm:cxn modelId="{BEABA7FA-B4F5-4B3C-8BAA-EA12F5715ED3}" type="presParOf" srcId="{AF9DCC60-48CA-4EAB-A69E-7B8B067FD340}" destId="{6F73F9A0-41A4-4CB3-AED3-347C8E917C7B}" srcOrd="2" destOrd="0" presId="urn:microsoft.com/office/officeart/2018/5/layout/IconCircleLabelList"/>
    <dgm:cxn modelId="{01AACC58-8F77-46B2-98EB-FF3EC48F2C68}" type="presParOf" srcId="{AF9DCC60-48CA-4EAB-A69E-7B8B067FD340}" destId="{B2BBB966-242E-48FA-92A7-ACF2C734F77B}" srcOrd="3" destOrd="0" presId="urn:microsoft.com/office/officeart/2018/5/layout/IconCircleLabelList"/>
    <dgm:cxn modelId="{3648404C-B36E-4CAC-AD66-7892F1B1BE5E}" type="presParOf" srcId="{92E31D7A-7882-4E0E-A367-BF7C707A86A4}" destId="{1F40B6A3-1DFB-4F88-B621-6C43D7E2BAC2}" srcOrd="5" destOrd="0" presId="urn:microsoft.com/office/officeart/2018/5/layout/IconCircleLabelList"/>
    <dgm:cxn modelId="{F60A6A84-5B1B-413C-97D2-ACEEFC391411}" type="presParOf" srcId="{92E31D7A-7882-4E0E-A367-BF7C707A86A4}" destId="{C81BB687-2123-4A50-8903-B8355A5592DD}" srcOrd="6" destOrd="0" presId="urn:microsoft.com/office/officeart/2018/5/layout/IconCircleLabelList"/>
    <dgm:cxn modelId="{790C8BF3-A0BB-40D1-850A-2BD0377DF7FF}" type="presParOf" srcId="{C81BB687-2123-4A50-8903-B8355A5592DD}" destId="{E594B0B7-0157-451D-9979-BED6D731105F}" srcOrd="0" destOrd="0" presId="urn:microsoft.com/office/officeart/2018/5/layout/IconCircleLabelList"/>
    <dgm:cxn modelId="{24F0C29C-B3E8-4AAD-BA55-C1DF80186F6B}" type="presParOf" srcId="{C81BB687-2123-4A50-8903-B8355A5592DD}" destId="{B35B35A4-BA7E-4619-9632-A7D3966FC083}" srcOrd="1" destOrd="0" presId="urn:microsoft.com/office/officeart/2018/5/layout/IconCircleLabelList"/>
    <dgm:cxn modelId="{7CA1B6FC-2B0E-4D5B-8336-ED6CFFF00F51}" type="presParOf" srcId="{C81BB687-2123-4A50-8903-B8355A5592DD}" destId="{4DEE35CE-3DED-4EF9-BFCB-2F95C7784B56}" srcOrd="2" destOrd="0" presId="urn:microsoft.com/office/officeart/2018/5/layout/IconCircleLabelList"/>
    <dgm:cxn modelId="{368C6FC5-6750-4212-A24A-1B258FF41AF3}" type="presParOf" srcId="{C81BB687-2123-4A50-8903-B8355A5592DD}" destId="{ABB3659B-39D4-4072-868F-371741EB5E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AECDC-415C-40EE-8A94-B68716E1945A}">
      <dsp:nvSpPr>
        <dsp:cNvPr id="0" name=""/>
        <dsp:cNvSpPr/>
      </dsp:nvSpPr>
      <dsp:spPr>
        <a:xfrm>
          <a:off x="1008812" y="3362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F039F-F52C-4B88-AA41-89B6EDCA13DA}">
      <dsp:nvSpPr>
        <dsp:cNvPr id="0" name=""/>
        <dsp:cNvSpPr/>
      </dsp:nvSpPr>
      <dsp:spPr>
        <a:xfrm>
          <a:off x="1179285" y="173835"/>
          <a:ext cx="458964" cy="458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87ADB-761C-46C5-952B-2ED8D2A7CCC6}">
      <dsp:nvSpPr>
        <dsp:cNvPr id="0" name=""/>
        <dsp:cNvSpPr/>
      </dsp:nvSpPr>
      <dsp:spPr>
        <a:xfrm>
          <a:off x="753103" y="1052424"/>
          <a:ext cx="1311328" cy="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Datos: </a:t>
          </a:r>
          <a:br>
            <a:rPr lang="en-US" sz="1100" kern="1200" dirty="0"/>
          </a:br>
          <a:r>
            <a:rPr lang="en-US" sz="1100" kern="1200" dirty="0"/>
            <a:t>gobierno.es</a:t>
          </a:r>
          <a:br>
            <a:rPr lang="en-US" sz="1100" kern="1200" dirty="0"/>
          </a:br>
          <a:r>
            <a:rPr lang="en-US" sz="1100" kern="1200" dirty="0"/>
            <a:t>data.Europa.eu</a:t>
          </a:r>
          <a:br>
            <a:rPr lang="en-US" sz="1100" kern="1200" dirty="0"/>
          </a:br>
          <a:r>
            <a:rPr lang="en-US" sz="1100" kern="1200" dirty="0"/>
            <a:t>Instituto Nacional Geográfico</a:t>
          </a:r>
        </a:p>
      </dsp:txBody>
      <dsp:txXfrm>
        <a:off x="753103" y="1052424"/>
        <a:ext cx="1311328" cy="622880"/>
      </dsp:txXfrm>
    </dsp:sp>
    <dsp:sp modelId="{E6CCE358-CA45-439A-9EFC-8A5F14AB9094}">
      <dsp:nvSpPr>
        <dsp:cNvPr id="0" name=""/>
        <dsp:cNvSpPr/>
      </dsp:nvSpPr>
      <dsp:spPr>
        <a:xfrm>
          <a:off x="2549623" y="3362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64702-A94C-496E-8FA0-F05B0A10B29E}">
      <dsp:nvSpPr>
        <dsp:cNvPr id="0" name=""/>
        <dsp:cNvSpPr/>
      </dsp:nvSpPr>
      <dsp:spPr>
        <a:xfrm>
          <a:off x="2720095" y="173835"/>
          <a:ext cx="458964" cy="4589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1392D-0CAB-474B-8348-F3DEDE76E8E0}">
      <dsp:nvSpPr>
        <dsp:cNvPr id="0" name=""/>
        <dsp:cNvSpPr/>
      </dsp:nvSpPr>
      <dsp:spPr>
        <a:xfrm>
          <a:off x="2293914" y="1052424"/>
          <a:ext cx="1311328" cy="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Muestra Provincias, UME, USVB, población, superficie.</a:t>
          </a:r>
        </a:p>
      </dsp:txBody>
      <dsp:txXfrm>
        <a:off x="2293914" y="1052424"/>
        <a:ext cx="1311328" cy="622880"/>
      </dsp:txXfrm>
    </dsp:sp>
    <dsp:sp modelId="{5CCBE20B-EA75-4621-A0C8-EC3D8FA17E69}">
      <dsp:nvSpPr>
        <dsp:cNvPr id="0" name=""/>
        <dsp:cNvSpPr/>
      </dsp:nvSpPr>
      <dsp:spPr>
        <a:xfrm>
          <a:off x="1008812" y="2003137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723CC-D635-4D72-B7E4-7D1670598BA3}">
      <dsp:nvSpPr>
        <dsp:cNvPr id="0" name=""/>
        <dsp:cNvSpPr/>
      </dsp:nvSpPr>
      <dsp:spPr>
        <a:xfrm>
          <a:off x="1179285" y="2173610"/>
          <a:ext cx="458964" cy="458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B7D90-8DA7-4C80-85B4-DE55DB571C8B}">
      <dsp:nvSpPr>
        <dsp:cNvPr id="0" name=""/>
        <dsp:cNvSpPr/>
      </dsp:nvSpPr>
      <dsp:spPr>
        <a:xfrm>
          <a:off x="753103" y="3052200"/>
          <a:ext cx="1311328" cy="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Pasos del análisis:</a:t>
          </a:r>
        </a:p>
      </dsp:txBody>
      <dsp:txXfrm>
        <a:off x="753103" y="3052200"/>
        <a:ext cx="1311328" cy="622880"/>
      </dsp:txXfrm>
    </dsp:sp>
    <dsp:sp modelId="{462D84AB-5DC5-44FD-B55F-F907DBA5DCCE}">
      <dsp:nvSpPr>
        <dsp:cNvPr id="0" name=""/>
        <dsp:cNvSpPr/>
      </dsp:nvSpPr>
      <dsp:spPr>
        <a:xfrm>
          <a:off x="2549623" y="2003137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D020C-BF01-42CB-9A67-AFEA4BA3E77F}">
      <dsp:nvSpPr>
        <dsp:cNvPr id="0" name=""/>
        <dsp:cNvSpPr/>
      </dsp:nvSpPr>
      <dsp:spPr>
        <a:xfrm>
          <a:off x="2720095" y="2173610"/>
          <a:ext cx="458964" cy="4589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F4DA1-909E-495C-8B1E-B9882BC88E78}">
      <dsp:nvSpPr>
        <dsp:cNvPr id="0" name=""/>
        <dsp:cNvSpPr/>
      </dsp:nvSpPr>
      <dsp:spPr>
        <a:xfrm>
          <a:off x="2293914" y="3052200"/>
          <a:ext cx="1311328" cy="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1. Carga y limpieza de datos.</a:t>
          </a:r>
        </a:p>
      </dsp:txBody>
      <dsp:txXfrm>
        <a:off x="2293914" y="3052200"/>
        <a:ext cx="1311328" cy="622880"/>
      </dsp:txXfrm>
    </dsp:sp>
    <dsp:sp modelId="{E9107334-954D-4075-955A-55B983C9245D}">
      <dsp:nvSpPr>
        <dsp:cNvPr id="0" name=""/>
        <dsp:cNvSpPr/>
      </dsp:nvSpPr>
      <dsp:spPr>
        <a:xfrm>
          <a:off x="1008812" y="4002913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85C66-C178-4F9C-A78D-38C927A02A5A}">
      <dsp:nvSpPr>
        <dsp:cNvPr id="0" name=""/>
        <dsp:cNvSpPr/>
      </dsp:nvSpPr>
      <dsp:spPr>
        <a:xfrm>
          <a:off x="1179285" y="4173385"/>
          <a:ext cx="458964" cy="4589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D64D7-F0A2-4797-A2D5-7AE3FCE1E19E}">
      <dsp:nvSpPr>
        <dsp:cNvPr id="0" name=""/>
        <dsp:cNvSpPr/>
      </dsp:nvSpPr>
      <dsp:spPr>
        <a:xfrm>
          <a:off x="753103" y="5051975"/>
          <a:ext cx="1311328" cy="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2. Análisis exploratorio (univariante y bivariante).</a:t>
          </a:r>
        </a:p>
      </dsp:txBody>
      <dsp:txXfrm>
        <a:off x="753103" y="5051975"/>
        <a:ext cx="1311328" cy="622880"/>
      </dsp:txXfrm>
    </dsp:sp>
    <dsp:sp modelId="{86C1CD34-9767-4D1A-8421-F8B727936E7E}">
      <dsp:nvSpPr>
        <dsp:cNvPr id="0" name=""/>
        <dsp:cNvSpPr/>
      </dsp:nvSpPr>
      <dsp:spPr>
        <a:xfrm>
          <a:off x="2549623" y="4002913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7F47A-4530-4A36-ABE3-D90E94DA310B}">
      <dsp:nvSpPr>
        <dsp:cNvPr id="0" name=""/>
        <dsp:cNvSpPr/>
      </dsp:nvSpPr>
      <dsp:spPr>
        <a:xfrm>
          <a:off x="2720095" y="4173385"/>
          <a:ext cx="458964" cy="4589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284AD-D6D4-4E37-9C02-84727D88213F}">
      <dsp:nvSpPr>
        <dsp:cNvPr id="0" name=""/>
        <dsp:cNvSpPr/>
      </dsp:nvSpPr>
      <dsp:spPr>
        <a:xfrm>
          <a:off x="2293914" y="5051975"/>
          <a:ext cx="1311328" cy="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3. Visualización con gráficos y mapas.</a:t>
          </a:r>
        </a:p>
      </dsp:txBody>
      <dsp:txXfrm>
        <a:off x="2293914" y="5051975"/>
        <a:ext cx="1311328" cy="622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BC8A4-3270-47CE-A405-D48B116E5DB1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0D3FE-41BA-484C-9105-AF1661B0BF07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80D1E-591C-4D52-ACD7-86DB8E0B242E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ndara" panose="020E0502030303020204" pitchFamily="34" charset="0"/>
            </a:rPr>
            <a:t>Proporción de recursos por tipo</a:t>
          </a:r>
        </a:p>
      </dsp:txBody>
      <dsp:txXfrm>
        <a:off x="2092" y="2524067"/>
        <a:ext cx="1741992" cy="696796"/>
      </dsp:txXfrm>
    </dsp:sp>
    <dsp:sp modelId="{DAEC93EC-1BFC-456A-A4D2-8DA375A49BFE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B0C09-A24F-426D-9268-A0AAB3149FA1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A4D12-3B06-4EFF-AA68-9FCBD21FF894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Candara" panose="020E0502030303020204" pitchFamily="34" charset="0"/>
            </a:rPr>
            <a:t>USVB: 72.1%</a:t>
          </a:r>
          <a:r>
            <a:rPr lang="en-US" sz="1300" b="1" kern="1200" dirty="0">
              <a:latin typeface="Candara" panose="020E0502030303020204" pitchFamily="34" charset="0"/>
            </a:rPr>
            <a:t> </a:t>
          </a:r>
          <a:r>
            <a:rPr lang="en-US" sz="1300" kern="1200" dirty="0">
              <a:latin typeface="Candara" panose="020E0502030303020204" pitchFamily="34" charset="0"/>
            </a:rPr>
            <a:t>(predominante)</a:t>
          </a:r>
        </a:p>
      </dsp:txBody>
      <dsp:txXfrm>
        <a:off x="2048933" y="2524067"/>
        <a:ext cx="1741992" cy="696796"/>
      </dsp:txXfrm>
    </dsp:sp>
    <dsp:sp modelId="{1FB80F91-76C5-4037-A5D5-D1D6D1454AAD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B4B03-EE21-4D8C-B23C-3ABD0FEA2643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BB966-242E-48FA-92A7-ACF2C734F77B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Candara" panose="020E0502030303020204" pitchFamily="34" charset="0"/>
            </a:rPr>
            <a:t>UME: 12.8%</a:t>
          </a:r>
          <a:r>
            <a:rPr lang="en-US" sz="1300" b="1" kern="1200" dirty="0">
              <a:latin typeface="Candara" panose="020E0502030303020204" pitchFamily="34" charset="0"/>
            </a:rPr>
            <a:t> </a:t>
          </a:r>
          <a:r>
            <a:rPr lang="en-US" sz="1300" kern="1200" dirty="0">
              <a:latin typeface="Candara" panose="020E0502030303020204" pitchFamily="34" charset="0"/>
            </a:rPr>
            <a:t>(relevante en emergencias críticas)</a:t>
          </a:r>
        </a:p>
      </dsp:txBody>
      <dsp:txXfrm>
        <a:off x="4095774" y="2524067"/>
        <a:ext cx="1741992" cy="696796"/>
      </dsp:txXfrm>
    </dsp:sp>
    <dsp:sp modelId="{E594B0B7-0157-451D-9979-BED6D731105F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B35A4-BA7E-4619-9632-A7D3966FC083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3659B-39D4-4072-868F-371741EB5EB7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ndara" panose="020E0502030303020204" pitchFamily="34" charset="0"/>
            </a:rPr>
            <a:t>Otros recursos combinados: menos del 15%</a:t>
          </a:r>
        </a:p>
      </dsp:txBody>
      <dsp:txXfrm>
        <a:off x="6142615" y="2524067"/>
        <a:ext cx="1741992" cy="696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omunidaddemadrid/2961523876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coche de carreras en una pista&#10;&#10;Descripción generada automáticamente">
            <a:extLst>
              <a:ext uri="{FF2B5EF4-FFF2-40B4-BE49-F238E27FC236}">
                <a16:creationId xmlns:a16="http://schemas.microsoft.com/office/drawing/2014/main" id="{7875EAB5-CE98-032C-2CAE-2E9F974FE8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39" r="7960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FFFFFF"/>
                </a:solidFill>
                <a:latin typeface="Candara" panose="020E0502030303020204" pitchFamily="34" charset="0"/>
              </a:rPr>
              <a:t>Análisis de Recursos de urgencias y emergencias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66968"/>
            <a:ext cx="6858000" cy="15043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s-ES" sz="1800" dirty="0">
              <a:solidFill>
                <a:srgbClr val="FFFFFF"/>
              </a:solidFill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endParaRPr lang="es-ES" sz="1800" dirty="0">
              <a:solidFill>
                <a:srgbClr val="FFFFFF"/>
              </a:solidFill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s-ES" sz="1800" dirty="0">
                <a:solidFill>
                  <a:srgbClr val="FFFFFF"/>
                </a:solidFill>
                <a:latin typeface="Candara" panose="020E0502030303020204" pitchFamily="34" charset="0"/>
              </a:rPr>
              <a:t>Autor: Kathrin Fuchs</a:t>
            </a:r>
          </a:p>
          <a:p>
            <a:pPr>
              <a:lnSpc>
                <a:spcPct val="90000"/>
              </a:lnSpc>
            </a:pPr>
            <a:r>
              <a:rPr lang="es-ES" sz="1800" dirty="0">
                <a:solidFill>
                  <a:srgbClr val="FFFFFF"/>
                </a:solidFill>
                <a:latin typeface="Candara" panose="020E0502030303020204" pitchFamily="34" charset="0"/>
              </a:rPr>
              <a:t>Fecha: Diciembre 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8F1963-38A9-19CF-E415-0065921E0424}"/>
              </a:ext>
            </a:extLst>
          </p:cNvPr>
          <p:cNvSpPr txBox="1"/>
          <p:nvPr/>
        </p:nvSpPr>
        <p:spPr>
          <a:xfrm>
            <a:off x="6676658" y="6657945"/>
            <a:ext cx="24673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700">
                <a:solidFill>
                  <a:srgbClr val="FFFFFF"/>
                </a:solidFill>
                <a:hlinkClick r:id="rId3" tooltip="https://www.flickr.com/photos/comunidaddemadrid/2961523876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ES" sz="700">
                <a:solidFill>
                  <a:srgbClr val="FFFFFF"/>
                </a:solidFill>
              </a:rPr>
              <a:t> de Autor desconocido está bajo licencia </a:t>
            </a:r>
            <a:r>
              <a:rPr lang="es-E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ES" sz="7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E4A01-6341-78D2-4979-55901D6A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ndara" panose="020E0502030303020204" pitchFamily="34" charset="0"/>
              </a:rPr>
              <a:t>Conclusión general:</a:t>
            </a:r>
            <a:br>
              <a:rPr lang="en-US" sz="4400" b="1" dirty="0">
                <a:latin typeface="Candara" panose="020E0502030303020204" pitchFamily="34" charset="0"/>
              </a:rPr>
            </a:b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D8321-23EC-40C1-1054-5A2FC04A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endParaRPr lang="en-US" sz="2400" b="1" dirty="0">
              <a:latin typeface="Candara" panose="020E0502030303020204" pitchFamily="34" charset="0"/>
            </a:endParaRPr>
          </a:p>
          <a:p>
            <a:pPr marL="1143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Los recursos de emergencia se centran principalmente en </a:t>
            </a:r>
            <a:r>
              <a:rPr lang="en-US" sz="2400" b="1" dirty="0">
                <a:latin typeface="Candara" panose="020E0502030303020204" pitchFamily="34" charset="0"/>
              </a:rPr>
              <a:t>USVB</a:t>
            </a:r>
            <a:r>
              <a:rPr lang="en-US" sz="2400" dirty="0">
                <a:latin typeface="Candara" panose="020E0502030303020204" pitchFamily="34" charset="0"/>
              </a:rPr>
              <a:t>, mientras que los recursos especializados como </a:t>
            </a:r>
            <a:r>
              <a:rPr lang="en-US" sz="2400" b="1" dirty="0">
                <a:latin typeface="Candara" panose="020E0502030303020204" pitchFamily="34" charset="0"/>
              </a:rPr>
              <a:t>UME</a:t>
            </a:r>
            <a:r>
              <a:rPr lang="en-US" sz="2400" dirty="0">
                <a:latin typeface="Candara" panose="020E0502030303020204" pitchFamily="34" charset="0"/>
              </a:rPr>
              <a:t>, </a:t>
            </a:r>
            <a:r>
              <a:rPr lang="en-US" sz="2400" b="1" dirty="0">
                <a:latin typeface="Candara" panose="020E0502030303020204" pitchFamily="34" charset="0"/>
              </a:rPr>
              <a:t>UVI-INTH</a:t>
            </a:r>
            <a:r>
              <a:rPr lang="en-US" sz="2400" dirty="0">
                <a:latin typeface="Candara" panose="020E0502030303020204" pitchFamily="34" charset="0"/>
              </a:rPr>
              <a:t> y </a:t>
            </a:r>
            <a:r>
              <a:rPr lang="en-US" sz="2400" b="1" dirty="0">
                <a:latin typeface="Candara" panose="020E0502030303020204" pitchFamily="34" charset="0"/>
              </a:rPr>
              <a:t>HEMS</a:t>
            </a:r>
            <a:r>
              <a:rPr lang="en-US" sz="2400" dirty="0">
                <a:latin typeface="Candara" panose="020E0502030303020204" pitchFamily="34" charset="0"/>
              </a:rPr>
              <a:t> tienen una menor presencia. </a:t>
            </a:r>
          </a:p>
          <a:p>
            <a:pPr marL="0" indent="0" defTabSz="914400">
              <a:lnSpc>
                <a:spcPct val="90000"/>
              </a:lnSpc>
              <a:buNone/>
            </a:pPr>
            <a:endParaRPr lang="en-US" sz="2400" dirty="0">
              <a:latin typeface="Candara" panose="020E0502030303020204" pitchFamily="34" charset="0"/>
            </a:endParaRPr>
          </a:p>
          <a:p>
            <a:pPr marL="0" indent="0" defTabSz="914400">
              <a:lnSpc>
                <a:spcPct val="90000"/>
              </a:lnSpc>
              <a:buNone/>
            </a:pPr>
            <a:endParaRPr lang="en-US" sz="2400" dirty="0">
              <a:latin typeface="Candara" panose="020E0502030303020204" pitchFamily="34" charset="0"/>
            </a:endParaRPr>
          </a:p>
          <a:p>
            <a:pPr marL="1143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Esta distribución puede ser adecuada para emergencias básicas, pero podría ser limitada para situaciones críticas que requieren atención avanzada o especializada.</a:t>
            </a:r>
          </a:p>
          <a:p>
            <a:pPr marL="8890" marR="198120" indent="0">
              <a:lnSpc>
                <a:spcPct val="110000"/>
              </a:lnSpc>
              <a:spcAft>
                <a:spcPts val="900"/>
              </a:spcAft>
              <a:buNone/>
            </a:pPr>
            <a:endParaRPr lang="es-E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63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72CBC2-2050-FE9B-DFCF-8877B192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  <a:latin typeface="Candara" panose="020E0502030303020204" pitchFamily="34" charset="0"/>
              </a:rPr>
              <a:t>Población por Provincia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13C41C0-13AC-5CC8-173B-D5372D93A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785591"/>
              </p:ext>
            </p:extLst>
          </p:nvPr>
        </p:nvGraphicFramePr>
        <p:xfrm>
          <a:off x="3335338" y="2233435"/>
          <a:ext cx="5180012" cy="3349240"/>
        </p:xfrm>
        <a:graphic>
          <a:graphicData uri="http://schemas.openxmlformats.org/drawingml/2006/table">
            <a:tbl>
              <a:tblPr/>
              <a:tblGrid>
                <a:gridCol w="2590006">
                  <a:extLst>
                    <a:ext uri="{9D8B030D-6E8A-4147-A177-3AD203B41FA5}">
                      <a16:colId xmlns:a16="http://schemas.microsoft.com/office/drawing/2014/main" val="1723104911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473752847"/>
                    </a:ext>
                  </a:extLst>
                </a:gridCol>
              </a:tblGrid>
              <a:tr h="230223">
                <a:tc>
                  <a:txBody>
                    <a:bodyPr/>
                    <a:lstStyle/>
                    <a:p>
                      <a:endParaRPr lang="es-ES" sz="2000" b="1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20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310091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612959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945050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375028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240615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301080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92482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84583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148430"/>
                  </a:ext>
                </a:extLst>
              </a:tr>
              <a:tr h="230223"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 dirty="0">
                        <a:latin typeface="Candara" panose="020E0502030303020204" pitchFamily="34" charset="0"/>
                      </a:endParaRPr>
                    </a:p>
                  </a:txBody>
                  <a:tcPr marL="57556" marR="57556" marT="28778" marB="28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150143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F85FC6A4-6647-75BB-D9E1-F76BFE86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22" y="2354680"/>
            <a:ext cx="32616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9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FB0C9-FE9C-7A15-18D2-82AE63A86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ECCD7-89B5-065D-E956-D424B37C9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24515A-8A95-D1ED-CCE1-D990DB63B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B454D5-B57C-F2E6-38C5-84DC9C2A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  <a:latin typeface="Candara" panose="020E0502030303020204" pitchFamily="34" charset="0"/>
              </a:rPr>
              <a:t>Superficie por Provincia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FCEA192-4F4F-30B9-762C-C7FAD7A00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2" name="Marcador de contenido 51">
            <a:extLst>
              <a:ext uri="{FF2B5EF4-FFF2-40B4-BE49-F238E27FC236}">
                <a16:creationId xmlns:a16="http://schemas.microsoft.com/office/drawing/2014/main" id="{B0F843EC-20AA-DF82-C289-0203D72FE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266" y="2297136"/>
            <a:ext cx="3414056" cy="3132091"/>
          </a:xfrm>
        </p:spPr>
      </p:pic>
    </p:spTree>
    <p:extLst>
      <p:ext uri="{BB962C8B-B14F-4D97-AF65-F5344CB8AC3E}">
        <p14:creationId xmlns:p14="http://schemas.microsoft.com/office/powerpoint/2010/main" val="126413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  <a:latin typeface="Candara" panose="020E0502030303020204" pitchFamily="34" charset="0"/>
              </a:rPr>
              <a:t>Resultados: Recursos absolutos por Provincia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dirty="0">
                <a:latin typeface="Candara" panose="020E0502030303020204" pitchFamily="34" charset="0"/>
              </a:rPr>
              <a:t>Provincias con </a:t>
            </a:r>
            <a:r>
              <a:rPr lang="es-ES" b="1" dirty="0">
                <a:latin typeface="Candara" panose="020E0502030303020204" pitchFamily="34" charset="0"/>
              </a:rPr>
              <a:t>mayor</a:t>
            </a:r>
            <a:r>
              <a:rPr lang="es-ES" dirty="0">
                <a:latin typeface="Candara" panose="020E0502030303020204" pitchFamily="34" charset="0"/>
              </a:rPr>
              <a:t> cantidad total de recursos: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700" dirty="0">
                <a:latin typeface="Candara" panose="020E0502030303020204" pitchFamily="34" charset="0"/>
              </a:rPr>
              <a:t>USVB: León (22), Valladolid (20), Zamora (19).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700" dirty="0">
                <a:latin typeface="Candara" panose="020E0502030303020204" pitchFamily="34" charset="0"/>
              </a:rPr>
              <a:t>UME: Salamanca (5), Burgos (4), Valladolid (4).</a:t>
            </a:r>
          </a:p>
          <a:p>
            <a:pPr>
              <a:lnSpc>
                <a:spcPct val="90000"/>
              </a:lnSpc>
            </a:pPr>
            <a:endParaRPr lang="es-ES" sz="2700" dirty="0">
              <a:latin typeface="Candara" panose="020E05020303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dirty="0">
                <a:latin typeface="Candara" panose="020E0502030303020204" pitchFamily="34" charset="0"/>
              </a:rPr>
              <a:t>Provincias con </a:t>
            </a:r>
            <a:r>
              <a:rPr lang="es-ES" b="1" dirty="0">
                <a:latin typeface="Candara" panose="020E0502030303020204" pitchFamily="34" charset="0"/>
              </a:rPr>
              <a:t>menos</a:t>
            </a:r>
            <a:r>
              <a:rPr lang="es-ES" dirty="0">
                <a:latin typeface="Candara" panose="020E0502030303020204" pitchFamily="34" charset="0"/>
              </a:rPr>
              <a:t> recursos: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700" dirty="0">
                <a:latin typeface="Candara" panose="020E0502030303020204" pitchFamily="34" charset="0"/>
              </a:rPr>
              <a:t>USVB: Palencia (8), Segovia (7).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700" dirty="0">
                <a:latin typeface="Candara" panose="020E0502030303020204" pitchFamily="34" charset="0"/>
              </a:rPr>
              <a:t>UME: Segovia, Soria (1 cada una).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06D68A-B2DF-C5C3-DD18-BC9A8D9D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latin typeface="Candara" panose="020E0502030303020204" pitchFamily="34" charset="0"/>
              </a:rPr>
              <a:t>Recursos per   </a:t>
            </a:r>
            <a:br>
              <a:rPr lang="es-ES" sz="4000" dirty="0">
                <a:solidFill>
                  <a:srgbClr val="FFFFFF"/>
                </a:solidFill>
                <a:latin typeface="Candara" panose="020E0502030303020204" pitchFamily="34" charset="0"/>
              </a:rPr>
            </a:br>
            <a:r>
              <a:rPr lang="es-ES" sz="4000" dirty="0">
                <a:solidFill>
                  <a:srgbClr val="FFFFFF"/>
                </a:solidFill>
                <a:latin typeface="Candara" panose="020E0502030303020204" pitchFamily="34" charset="0"/>
              </a:rPr>
              <a:t>cápita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8009C-DCBE-AFB4-84A4-012977EB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457200" lvl="1" indent="0" algn="ctr" fontAlgn="base">
              <a:spcAft>
                <a:spcPts val="935"/>
              </a:spcAft>
              <a:buClr>
                <a:srgbClr val="000000"/>
              </a:buClr>
              <a:buSzPts val="1200"/>
              <a:buNone/>
            </a:pPr>
            <a:r>
              <a:rPr lang="es-ES" sz="18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Disponibilidad per cápita </a:t>
            </a:r>
          </a:p>
          <a:p>
            <a:pPr marL="457200" lvl="1" indent="0" algn="ctr" fontAlgn="base">
              <a:spcAft>
                <a:spcPts val="935"/>
              </a:spcAft>
              <a:buClr>
                <a:srgbClr val="000000"/>
              </a:buClr>
              <a:buSzPts val="1200"/>
              <a:buNone/>
            </a:pPr>
            <a:r>
              <a:rPr lang="es-ES" sz="18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(por cada 1.000 habitantes) </a:t>
            </a:r>
            <a:r>
              <a:rPr lang="es-E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 fontAlgn="base">
              <a:lnSpc>
                <a:spcPct val="107000"/>
              </a:lnSpc>
              <a:spcAft>
                <a:spcPts val="935"/>
              </a:spcAft>
              <a:buClr>
                <a:srgbClr val="000000"/>
              </a:buClr>
              <a:buSzPts val="1200"/>
              <a:buNone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340" indent="-171450">
              <a:lnSpc>
                <a:spcPct val="107000"/>
              </a:lnSpc>
              <a:spcAft>
                <a:spcPts val="935"/>
              </a:spcAft>
              <a:buFont typeface="Wingdings" panose="05000000000000000000" pitchFamily="2" charset="2"/>
              <a:buChar char="Ø"/>
              <a:tabLst>
                <a:tab pos="936625" algn="ctr"/>
                <a:tab pos="2900680" algn="ctr"/>
              </a:tabLst>
            </a:pP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Provincias con mayor disponibilidad per cápita de UME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  </a:t>
            </a:r>
          </a:p>
          <a:p>
            <a:pPr marR="269875" lvl="3" fontAlgn="base">
              <a:lnSpc>
                <a:spcPct val="110000"/>
              </a:lnSpc>
              <a:spcAft>
                <a:spcPts val="91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Ávila (0.25 UME/1.000 habitantes).   </a:t>
            </a:r>
          </a:p>
          <a:p>
            <a:pPr marR="269875" lvl="3" fontAlgn="base">
              <a:lnSpc>
                <a:spcPct val="110000"/>
              </a:lnSpc>
              <a:spcAft>
                <a:spcPts val="91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Soria (0.20 UME/1.000 habitantes).   </a:t>
            </a:r>
          </a:p>
          <a:p>
            <a:pPr marL="180340" indent="-171450">
              <a:lnSpc>
                <a:spcPct val="107000"/>
              </a:lnSpc>
              <a:spcAft>
                <a:spcPts val="935"/>
              </a:spcAft>
              <a:buFont typeface="Wingdings" panose="05000000000000000000" pitchFamily="2" charset="2"/>
              <a:buChar char="Ø"/>
              <a:tabLst>
                <a:tab pos="936625" algn="ctr"/>
                <a:tab pos="2908300" algn="ctr"/>
              </a:tabLst>
            </a:pP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Provincias con menor disponibilidad per cápita de UME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  </a:t>
            </a:r>
          </a:p>
          <a:p>
            <a:pPr marR="269875" lvl="3" fontAlgn="base">
              <a:lnSpc>
                <a:spcPct val="110000"/>
              </a:lnSpc>
              <a:spcAft>
                <a:spcPts val="91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Burgos (0.05 UME/1.000 habitantes).   </a:t>
            </a:r>
          </a:p>
          <a:p>
            <a:pPr marR="269875" lvl="3" fontAlgn="base">
              <a:lnSpc>
                <a:spcPct val="110000"/>
              </a:lnSpc>
              <a:spcAft>
                <a:spcPts val="91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León (0.07 UME/1.000 habitantes).   </a:t>
            </a:r>
          </a:p>
          <a:p>
            <a:pPr marL="180340" indent="-171450">
              <a:lnSpc>
                <a:spcPct val="107000"/>
              </a:lnSpc>
              <a:spcAft>
                <a:spcPts val="935"/>
              </a:spcAft>
              <a:buFont typeface="Wingdings" panose="05000000000000000000" pitchFamily="2" charset="2"/>
              <a:buChar char="Ø"/>
              <a:tabLst>
                <a:tab pos="936625" algn="ctr"/>
                <a:tab pos="2919730" algn="ctr"/>
              </a:tabLst>
            </a:pP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Provincias con mayor disponibilidad per cápita de USVB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  </a:t>
            </a:r>
          </a:p>
          <a:p>
            <a:pPr marR="269875" lvl="3" fontAlgn="base">
              <a:lnSpc>
                <a:spcPct val="110000"/>
              </a:lnSpc>
              <a:spcAft>
                <a:spcPts val="91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León (1.5 USVB/1.000 habitantes).   </a:t>
            </a:r>
          </a:p>
          <a:p>
            <a:pPr marR="269875" lvl="3" fontAlgn="base">
              <a:lnSpc>
                <a:spcPct val="110000"/>
              </a:lnSpc>
              <a:spcAft>
                <a:spcPts val="91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Zamora (1.3 USVB/1.000 habitantes).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400" b="1" dirty="0">
                <a:latin typeface="Candara" panose="020E0502030303020204" pitchFamily="34" charset="0"/>
              </a:rPr>
              <a:t>Provincias con menor disponibilidad per cápita de USVB:</a:t>
            </a:r>
          </a:p>
          <a:p>
            <a:pPr marL="0" indent="0">
              <a:buNone/>
            </a:pPr>
            <a:r>
              <a:rPr lang="es-ES" sz="14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Provincias con alta densidad poblacional, como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Burgos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s-ES" sz="1400" b="1" dirty="0">
                <a:latin typeface="Candara" panose="020E0502030303020204" pitchFamily="34" charset="0"/>
              </a:rPr>
              <a:t>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0460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1EEF94-D9DC-7670-B11B-0A5158B4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Candara" panose="020E0502030303020204" pitchFamily="34" charset="0"/>
              </a:rPr>
              <a:t>Recursos per cápita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91E6BF-D944-047C-7EE3-2998BA12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s-ES" sz="28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disponibilidad promedio de recursos por cada 1.000 habitantes varía significativamente entre provincias.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s-ES" sz="28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 provincias con mayor población, como Salamanca o Valladolid muestran una menor densidad de recursos per cápita.</a:t>
            </a:r>
          </a:p>
          <a:p>
            <a:pPr>
              <a:lnSpc>
                <a:spcPct val="90000"/>
              </a:lnSpc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74000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F9CAD0-8CAF-A0A5-6AFA-DDFDFB57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Evolución de los recursos (UME y USVB)</a:t>
            </a:r>
            <a:b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Marcador de contenido 7" descr="Gráfico&#10;&#10;Descripción generada automáticamente">
            <a:extLst>
              <a:ext uri="{FF2B5EF4-FFF2-40B4-BE49-F238E27FC236}">
                <a16:creationId xmlns:a16="http://schemas.microsoft.com/office/drawing/2014/main" id="{41EAB172-6127-C20A-9BD6-6B149B8A6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86" y="2457326"/>
            <a:ext cx="3583036" cy="177360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960896-2F45-1069-F244-24ABE979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1221" y="1984443"/>
            <a:ext cx="4094129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effectLst/>
              </a:rPr>
              <a:t>Recursos UME estables:</a:t>
            </a:r>
            <a:r>
              <a:rPr lang="en-US">
                <a:effectLst/>
              </a:rPr>
              <a:t> La constancia en los recursos UME podría indicar que la demanda o la capacidad de estas unidades no ha cambiado y no se identificaron necesidades adicionales.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 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effectLst/>
              </a:rPr>
              <a:t>Crecimiento en USVB:</a:t>
            </a:r>
            <a:r>
              <a:rPr lang="en-US">
                <a:effectLst/>
              </a:rPr>
              <a:t> El aumento en los recursos USVB a partir de </a:t>
            </a:r>
            <a:r>
              <a:rPr lang="en-US" b="1">
                <a:effectLst/>
              </a:rPr>
              <a:t>2023</a:t>
            </a:r>
            <a:r>
              <a:rPr lang="en-US">
                <a:effectLst/>
              </a:rPr>
              <a:t> sugiere una adaptación a una mayor demanda, cambios en el sistema o la implementación de nuevas estrategias.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6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asas en una montaña">
            <a:extLst>
              <a:ext uri="{FF2B5EF4-FFF2-40B4-BE49-F238E27FC236}">
                <a16:creationId xmlns:a16="http://schemas.microsoft.com/office/drawing/2014/main" id="{30C89F26-8237-DA87-68E9-D5980D5CF2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5962" r="5037" b="-2"/>
          <a:stretch/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s-ES" sz="3100" dirty="0">
                <a:solidFill>
                  <a:srgbClr val="FFFFFF"/>
                </a:solidFill>
                <a:latin typeface="Candara" panose="020E0502030303020204" pitchFamily="34" charset="0"/>
              </a:rPr>
              <a:t>Conclusiones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200" dirty="0">
                <a:solidFill>
                  <a:srgbClr val="FFFFFF"/>
                </a:solidFill>
                <a:latin typeface="Candara" panose="020E0502030303020204" pitchFamily="34" charset="0"/>
              </a:rPr>
              <a:t>1. Desigualdad en la asignación de recursos: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FFFFFF"/>
                </a:solidFill>
                <a:latin typeface="Candara" panose="020E0502030303020204" pitchFamily="34" charset="0"/>
              </a:rPr>
              <a:t>Provincias rurales tienen más recursos per cápita.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FFFFFF"/>
                </a:solidFill>
                <a:latin typeface="Candara" panose="020E0502030303020204" pitchFamily="34" charset="0"/>
              </a:rPr>
              <a:t>Áreas urbanas muestran insuficiencia relativa.</a:t>
            </a:r>
          </a:p>
          <a:p>
            <a:pPr>
              <a:lnSpc>
                <a:spcPct val="90000"/>
              </a:lnSpc>
            </a:pPr>
            <a:endParaRPr lang="es-ES" sz="2200" dirty="0">
              <a:solidFill>
                <a:srgbClr val="FFFFFF"/>
              </a:solidFill>
              <a:latin typeface="Candara" panose="020E05020303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2200" dirty="0">
                <a:solidFill>
                  <a:srgbClr val="FFFFFF"/>
                </a:solidFill>
                <a:latin typeface="Candara" panose="020E0502030303020204" pitchFamily="34" charset="0"/>
              </a:rPr>
              <a:t>2. Impacto de la densidad poblacional: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FFFFFF"/>
                </a:solidFill>
                <a:latin typeface="Candara" panose="020E0502030303020204" pitchFamily="34" charset="0"/>
              </a:rPr>
              <a:t>Menor disponibilidad en provincias densamente pobladas.</a:t>
            </a:r>
          </a:p>
          <a:p>
            <a:pPr marL="0" indent="0">
              <a:lnSpc>
                <a:spcPct val="90000"/>
              </a:lnSpc>
              <a:buNone/>
            </a:pPr>
            <a:endParaRPr lang="es-ES" sz="2200" dirty="0">
              <a:solidFill>
                <a:srgbClr val="FFFFFF"/>
              </a:solidFill>
              <a:latin typeface="Candara" panose="020E05020303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2200" dirty="0">
                <a:solidFill>
                  <a:srgbClr val="FFFFFF"/>
                </a:solidFill>
                <a:latin typeface="Candara" panose="020E0502030303020204" pitchFamily="34" charset="0"/>
              </a:rPr>
              <a:t>3. Evolución positiva en USVB: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FFFFFF"/>
                </a:solidFill>
                <a:latin typeface="Candara" panose="020E0502030303020204" pitchFamily="34" charset="0"/>
              </a:rPr>
              <a:t>Crecimiento constante, pero UME permanece estancado.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FFFFFF"/>
                </a:solidFill>
                <a:latin typeface="Candara" panose="020E0502030303020204" pitchFamily="34" charset="0"/>
              </a:rPr>
              <a:t>Recomendaciones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700" dirty="0">
                <a:latin typeface="Candara" panose="020E0502030303020204" pitchFamily="34" charset="0"/>
              </a:rPr>
              <a:t>1. Revisar criterios de asignación: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400" dirty="0">
                <a:latin typeface="Candara" panose="020E0502030303020204" pitchFamily="34" charset="0"/>
              </a:rPr>
              <a:t>Priorizar provincias con alta densidad poblacional.</a:t>
            </a:r>
          </a:p>
          <a:p>
            <a:pPr>
              <a:lnSpc>
                <a:spcPct val="90000"/>
              </a:lnSpc>
            </a:pPr>
            <a:endParaRPr lang="es-ES" sz="2700" dirty="0">
              <a:latin typeface="Candara" panose="020E05020303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2700" dirty="0">
                <a:latin typeface="Candara" panose="020E0502030303020204" pitchFamily="34" charset="0"/>
              </a:rPr>
              <a:t>2. Monitoreo continuo: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400" dirty="0">
                <a:latin typeface="Candara" panose="020E0502030303020204" pitchFamily="34" charset="0"/>
              </a:rPr>
              <a:t>Implementar sistemas de seguimiento anual.</a:t>
            </a:r>
          </a:p>
          <a:p>
            <a:pPr marL="0" indent="0">
              <a:lnSpc>
                <a:spcPct val="90000"/>
              </a:lnSpc>
              <a:buNone/>
            </a:pPr>
            <a:endParaRPr lang="es-ES" sz="2700" dirty="0">
              <a:latin typeface="Candara" panose="020E0502030303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2700" dirty="0">
                <a:latin typeface="Candara" panose="020E0502030303020204" pitchFamily="34" charset="0"/>
              </a:rPr>
              <a:t>3. Optimización: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2400" dirty="0">
                <a:latin typeface="Candara" panose="020E0502030303020204" pitchFamily="34" charset="0"/>
              </a:rPr>
              <a:t>Protocolos para compartir recursos entre provincias.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31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8890" marR="198120" indent="0">
              <a:lnSpc>
                <a:spcPct val="110000"/>
              </a:lnSpc>
              <a:spcAft>
                <a:spcPts val="900"/>
              </a:spcAft>
              <a:buNone/>
            </a:pPr>
            <a:r>
              <a:rPr lang="es-ES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El presente informe tiene como objetivo analizar la distribución de recursos en términos de </a:t>
            </a:r>
            <a:r>
              <a:rPr lang="es-ES" sz="18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UME</a:t>
            </a:r>
            <a:r>
              <a:rPr lang="es-ES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(Unidades Médicas de Emergencia) y </a:t>
            </a:r>
            <a:r>
              <a:rPr lang="es-ES" sz="18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USVB</a:t>
            </a:r>
            <a:r>
              <a:rPr lang="es-ES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(Unidades de Soporte Vital Básico) en las diferentes provincias. </a:t>
            </a:r>
          </a:p>
          <a:p>
            <a:pPr marL="8890" marR="198120" indent="0">
              <a:lnSpc>
                <a:spcPct val="110000"/>
              </a:lnSpc>
              <a:spcAft>
                <a:spcPts val="900"/>
              </a:spcAft>
              <a:buNone/>
            </a:pPr>
            <a:r>
              <a:rPr lang="es-ES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El análisis se centra en:  </a:t>
            </a:r>
          </a:p>
          <a:p>
            <a:pPr marL="742950" marR="198120" lvl="1" indent="-285750" fontAlgn="base">
              <a:lnSpc>
                <a:spcPct val="11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s-E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Evaluar la disponibilidad de recursos por 100 km² y por cada 1.000 habitantes.  </a:t>
            </a:r>
          </a:p>
          <a:p>
            <a:pPr marL="742950" marR="198120" lvl="1" indent="-285750" fontAlgn="base">
              <a:lnSpc>
                <a:spcPct val="11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s-E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Identificar posibles desigualdades en la asignación de recursos.  </a:t>
            </a:r>
          </a:p>
          <a:p>
            <a:pPr marL="742950" marR="198120" lvl="1" indent="-285750" fontAlgn="base">
              <a:lnSpc>
                <a:spcPct val="11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s-E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Formular recomendaciones para optimizar la distribución basada en las necesidades demográficas y geográficas.  </a:t>
            </a:r>
          </a:p>
          <a:p>
            <a:pPr marL="0" indent="0">
              <a:buNone/>
            </a:pPr>
            <a:endParaRPr lang="es-ES" sz="30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Hipótesis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s-ES" sz="1600" kern="100" dirty="0">
              <a:effectLst/>
              <a:latin typeface="Candara" panose="020E0502030303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890" marR="198120" indent="0">
              <a:lnSpc>
                <a:spcPct val="110000"/>
              </a:lnSpc>
              <a:spcAft>
                <a:spcPts val="1090"/>
              </a:spcAft>
              <a:buNone/>
            </a:pPr>
            <a:r>
              <a:rPr lang="es-ES" sz="20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A lo largo del análisis se plantearon las siguientes hipótesis:  </a:t>
            </a:r>
          </a:p>
          <a:p>
            <a:pPr marL="342900" marR="198120" lvl="0" indent="-342900" fontAlgn="base">
              <a:lnSpc>
                <a:spcPct val="110000"/>
              </a:lnSpc>
              <a:spcAft>
                <a:spcPts val="107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s-ES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provincias con mayor densidad poblacional presentan una menor disponibilidad de recursos per cápita.  </a:t>
            </a:r>
          </a:p>
          <a:p>
            <a:pPr marL="342900" marR="198120" lvl="0" indent="-342900" fontAlgn="base">
              <a:lnSpc>
                <a:spcPct val="110000"/>
              </a:lnSpc>
              <a:spcAft>
                <a:spcPts val="106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s-ES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provincias rurales tienen una mayor disponibilidad de recursos por 100 km² en comparación con las provincias urbanas.  </a:t>
            </a:r>
          </a:p>
          <a:p>
            <a:pPr marL="342900" marR="198120" lvl="0" indent="-342900" fontAlgn="base">
              <a:lnSpc>
                <a:spcPct val="110000"/>
              </a:lnSpc>
              <a:spcAft>
                <a:spcPts val="90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s-ES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 una correlación positiva entre la cantidad total de recursos asignados y la población de cada provincia. 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" sz="1800" kern="100" dirty="0">
              <a:effectLst/>
              <a:latin typeface="Candara" panose="020E0502030303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s-ES" sz="16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s-ES" sz="3300">
                <a:solidFill>
                  <a:srgbClr val="FFFFFF"/>
                </a:solidFill>
              </a:rPr>
              <a:t>Metodología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DFE3CC-1D37-F660-B5ED-F49EE3271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12272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97D99D-7E06-9C32-22A5-07662D3A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sz="3100" dirty="0">
                <a:solidFill>
                  <a:srgbClr val="FFFFFF"/>
                </a:solidFill>
                <a:latin typeface="Candara" panose="020E0502030303020204" pitchFamily="34" charset="0"/>
              </a:rPr>
              <a:t>Metodología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B9606-0DFA-C782-CE0E-0BD116A2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457200" lvl="1" indent="0" fontAlgn="base">
              <a:lnSpc>
                <a:spcPct val="90000"/>
              </a:lnSpc>
              <a:spcAft>
                <a:spcPts val="935"/>
              </a:spcAft>
              <a:buClr>
                <a:srgbClr val="000000"/>
              </a:buClr>
              <a:buSzPts val="1200"/>
              <a:buNone/>
            </a:pPr>
            <a:endParaRPr lang="es-ES" sz="700" kern="100" dirty="0">
              <a:latin typeface="Aptos" panose="020B00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 fontAlgn="base">
              <a:lnSpc>
                <a:spcPct val="90000"/>
              </a:lnSpc>
              <a:spcAft>
                <a:spcPts val="935"/>
              </a:spcAft>
              <a:buClr>
                <a:srgbClr val="000000"/>
              </a:buClr>
              <a:buSzPts val="1200"/>
              <a:buNone/>
            </a:pPr>
            <a:r>
              <a:rPr lang="es-ES" sz="16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Variables principales</a:t>
            </a:r>
            <a:r>
              <a:rPr lang="es-ES" sz="16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marR="198120" lvl="3" fontAlgn="base">
              <a:lnSpc>
                <a:spcPct val="9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Provincias: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kern="100" dirty="0"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as provincias analizadas son Ávila, León, Salamanca, Burgos, Segovia, Zamora, Palencia</a:t>
            </a:r>
            <a:r>
              <a:rPr lang="es-ES" sz="1200" kern="100" dirty="0"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Soria, Valladolid.</a:t>
            </a:r>
            <a:endParaRPr lang="es-ES" sz="1200" kern="100" dirty="0">
              <a:uFill>
                <a:solidFill>
                  <a:srgbClr val="000000"/>
                </a:solidFill>
              </a:uFill>
              <a:latin typeface="Candara" panose="020E050203030302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R="198120" lvl="3" fontAlgn="base">
              <a:lnSpc>
                <a:spcPct val="9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UME: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Número total de Unidades Médicas de Emergencia por provincia.  </a:t>
            </a:r>
          </a:p>
          <a:p>
            <a:pPr marR="198120" lvl="3" fontAlgn="base">
              <a:lnSpc>
                <a:spcPct val="9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USVB: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Número total de Unidades de Soporte Vital Básico por provincia.  </a:t>
            </a:r>
          </a:p>
          <a:p>
            <a:pPr marR="198120" lvl="3" fontAlgn="base">
              <a:lnSpc>
                <a:spcPct val="9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Población: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Número de habitantes por provincia.  </a:t>
            </a:r>
          </a:p>
          <a:p>
            <a:pPr marR="198120" lvl="3" fontAlgn="base">
              <a:lnSpc>
                <a:spcPct val="90000"/>
              </a:lnSpc>
              <a:spcAft>
                <a:spcPts val="90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Ø"/>
            </a:pPr>
            <a:r>
              <a:rPr lang="es-ES" sz="1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Superficie:</a:t>
            </a:r>
            <a:r>
              <a:rPr lang="es-ES" sz="1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Área total de cada provincia en km².  </a:t>
            </a:r>
          </a:p>
          <a:p>
            <a:pPr>
              <a:lnSpc>
                <a:spcPct val="90000"/>
              </a:lnSpc>
            </a:pPr>
            <a:endParaRPr lang="es-ES" sz="700" dirty="0"/>
          </a:p>
        </p:txBody>
      </p:sp>
    </p:spTree>
    <p:extLst>
      <p:ext uri="{BB962C8B-B14F-4D97-AF65-F5344CB8AC3E}">
        <p14:creationId xmlns:p14="http://schemas.microsoft.com/office/powerpoint/2010/main" val="175074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2CD98-80B1-E7FC-0443-258C320D4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EA9895-88D9-64CE-DF26-0CC44073B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D157D-F1A1-CAFD-0205-823F8B9F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Resultados: Distribución General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7A396-591B-5CCA-98DB-1CD6025A1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EDD84A-FE49-1EF7-14BF-FFB8D6875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4744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4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7C1136-A884-0964-6C63-E78942FD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600"/>
            <a:ext cx="3588597" cy="8291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kern="1200" dirty="0">
                <a:solidFill>
                  <a:schemeClr val="tx1"/>
                </a:solidFill>
                <a:latin typeface="Candara" panose="020E0502030303020204" pitchFamily="34" charset="0"/>
              </a:rPr>
              <a:t>Recursos por 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2485A-0350-E563-D440-4A26CF32C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775" y="1573162"/>
            <a:ext cx="3328527" cy="4529526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459740" marR="285750" indent="0">
              <a:lnSpc>
                <a:spcPct val="110000"/>
              </a:lnSpc>
              <a:spcAft>
                <a:spcPts val="900"/>
              </a:spcAft>
              <a:buNone/>
            </a:pPr>
            <a:r>
              <a:rPr lang="es-ES" sz="1800" kern="100" dirty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</a:rPr>
              <a:t>E</a:t>
            </a:r>
            <a:r>
              <a:rPr lang="es-ES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ste gráfico circular muestra la proporción de todos los tipos de recursos (USVB, UME, HEMS, APOLOS, UVI-INTH y UeNE) asignados en las provincias. </a:t>
            </a:r>
          </a:p>
          <a:p>
            <a:pPr marL="459740" marR="285750" indent="0">
              <a:lnSpc>
                <a:spcPct val="110000"/>
              </a:lnSpc>
              <a:spcAft>
                <a:spcPts val="900"/>
              </a:spcAft>
              <a:buNone/>
            </a:pPr>
            <a:r>
              <a:rPr lang="es-ES" sz="18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Resultados principales</a:t>
            </a:r>
            <a:r>
              <a:rPr lang="es-ES" sz="18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 </a:t>
            </a:r>
          </a:p>
          <a:p>
            <a:pPr marL="685800" marR="198120" lvl="1">
              <a:lnSpc>
                <a:spcPct val="110000"/>
              </a:lnSpc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Las</a:t>
            </a: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USVB 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(Unidades de Soporte Vital Básico) representan el </a:t>
            </a: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72.1% 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del total de recursos, lo que las convierte en el </a:t>
            </a: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recurso predominante. </a:t>
            </a:r>
          </a:p>
          <a:p>
            <a:pPr marL="685800" marR="198120" lvl="1">
              <a:lnSpc>
                <a:spcPct val="110000"/>
              </a:lnSpc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Las </a:t>
            </a: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UME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(Unidades Médicas de Emergencia) constituyen el </a:t>
            </a:r>
            <a:r>
              <a:rPr lang="es-ES" sz="1400" b="1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12.8%</a:t>
            </a: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, lo que refleja su relevancia en situaciones críticas.  </a:t>
            </a:r>
          </a:p>
          <a:p>
            <a:pPr marL="694690" marR="198120" lvl="1">
              <a:lnSpc>
                <a:spcPct val="110000"/>
              </a:lnSpc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s-ES" sz="1400" kern="100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Los otros recursos (HEMS, APOLOS, UVI-INTH y UeNE) tienen proporciones menores, con menos del 15% combinados.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0" name="Marcador de contenido 9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CCE5070C-B33B-E3F4-6C4D-C1A3A7ACC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0457" y="1716787"/>
            <a:ext cx="3553238" cy="34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74DBD-15C3-DB63-0E46-4D1F2EEA3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577523-B175-D2D7-9879-4F2509EE9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7561F60-E4B8-0BC5-B7C4-B1F9C3B2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698BC5-0B39-7EFE-70E9-467BB266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Candara" panose="020E0502030303020204" pitchFamily="34" charset="0"/>
              </a:rPr>
              <a:t>Recursos </a:t>
            </a:r>
            <a:r>
              <a:rPr lang="es-ES" sz="2400" dirty="0">
                <a:solidFill>
                  <a:srgbClr val="FFFFFF"/>
                </a:solidFill>
                <a:latin typeface="Candara" panose="020E0502030303020204" pitchFamily="34" charset="0"/>
              </a:rPr>
              <a:t>disponibles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E0F959E-B254-08A2-EE70-F89D9F0C8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1ABAA-36FF-8442-B3E0-AD6C2EE51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77500" lnSpcReduction="20000"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ndara" panose="020E0502030303020204" pitchFamily="34" charset="0"/>
              </a:rPr>
              <a:t>USVB (Unidades de Soporte Vital Básico)</a:t>
            </a:r>
            <a:r>
              <a:rPr lang="en-US" sz="1800" dirty="0">
                <a:latin typeface="Candara" panose="020E0502030303020204" pitchFamily="34" charset="0"/>
              </a:rPr>
              <a:t>: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Representan la </a:t>
            </a:r>
            <a:r>
              <a:rPr lang="en-US" sz="1800" b="1" dirty="0">
                <a:latin typeface="Candara" panose="020E0502030303020204" pitchFamily="34" charset="0"/>
              </a:rPr>
              <a:t>mayor proporción</a:t>
            </a:r>
            <a:r>
              <a:rPr lang="en-US" sz="1800" dirty="0">
                <a:latin typeface="Candara" panose="020E0502030303020204" pitchFamily="34" charset="0"/>
              </a:rPr>
              <a:t> con </a:t>
            </a:r>
            <a:r>
              <a:rPr lang="en-US" sz="1800" b="1" dirty="0">
                <a:latin typeface="Candara" panose="020E0502030303020204" pitchFamily="34" charset="0"/>
              </a:rPr>
              <a:t>72.1%</a:t>
            </a:r>
            <a:r>
              <a:rPr lang="en-US" sz="1800" dirty="0">
                <a:latin typeface="Candara" panose="020E0502030303020204" pitchFamily="34" charset="0"/>
              </a:rPr>
              <a:t> del total de recursos.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Es el tipo de recurso predominante y esencial para la atención básica en emergencias.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endParaRPr lang="en-US" sz="1800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ndara" panose="020E0502030303020204" pitchFamily="34" charset="0"/>
              </a:rPr>
              <a:t>UME (Unidades Médicas de Emergencia)</a:t>
            </a:r>
            <a:r>
              <a:rPr lang="en-US" sz="1800" dirty="0">
                <a:latin typeface="Candara" panose="020E0502030303020204" pitchFamily="34" charset="0"/>
              </a:rPr>
              <a:t>: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Constituyen </a:t>
            </a:r>
            <a:r>
              <a:rPr lang="en-US" sz="1800" b="1" dirty="0">
                <a:latin typeface="Candara" panose="020E0502030303020204" pitchFamily="34" charset="0"/>
              </a:rPr>
              <a:t>12.8%</a:t>
            </a:r>
            <a:r>
              <a:rPr lang="en-US" sz="1800" dirty="0">
                <a:latin typeface="Candara" panose="020E0502030303020204" pitchFamily="34" charset="0"/>
              </a:rPr>
              <a:t> del total de recursos.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Son críticas para situaciones más graves y de emergencia avanzada.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endParaRPr lang="en-US" sz="1800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ndara" panose="020E0502030303020204" pitchFamily="34" charset="0"/>
              </a:rPr>
              <a:t>UVI-INTH (Unidades de Vigilancia Intensiva)</a:t>
            </a:r>
            <a:r>
              <a:rPr lang="en-US" sz="1800" dirty="0">
                <a:latin typeface="Candara" panose="020E0502030303020204" pitchFamily="34" charset="0"/>
              </a:rPr>
              <a:t>: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Representan un </a:t>
            </a:r>
            <a:r>
              <a:rPr lang="en-US" sz="1800" b="1" dirty="0">
                <a:latin typeface="Candara" panose="020E0502030303020204" pitchFamily="34" charset="0"/>
              </a:rPr>
              <a:t>10.0%</a:t>
            </a:r>
            <a:r>
              <a:rPr lang="en-US" sz="1800" dirty="0">
                <a:latin typeface="Candara" panose="020E0502030303020204" pitchFamily="34" charset="0"/>
              </a:rPr>
              <a:t>, mostrando su relevancia en casos de cuidados intensivos.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endParaRPr lang="en-US" sz="1800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ndara" panose="020E0502030303020204" pitchFamily="34" charset="0"/>
              </a:rPr>
              <a:t>HEMS (Helicópteros de Emergencias Médicas)</a:t>
            </a:r>
            <a:r>
              <a:rPr lang="en-US" sz="1800" dirty="0">
                <a:latin typeface="Candara" panose="020E0502030303020204" pitchFamily="34" charset="0"/>
              </a:rPr>
              <a:t>: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Solo un </a:t>
            </a:r>
            <a:r>
              <a:rPr lang="en-US" sz="1800" b="1" dirty="0">
                <a:latin typeface="Candara" panose="020E0502030303020204" pitchFamily="34" charset="0"/>
              </a:rPr>
              <a:t>2.1%</a:t>
            </a:r>
            <a:r>
              <a:rPr lang="en-US" sz="1800" dirty="0">
                <a:latin typeface="Candara" panose="020E0502030303020204" pitchFamily="34" charset="0"/>
              </a:rPr>
              <a:t>, lo cual refleja su uso limitado pero importante en áreas remotas o casos de rápida intervención.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endParaRPr lang="en-US" sz="1800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ndara" panose="020E0502030303020204" pitchFamily="34" charset="0"/>
              </a:rPr>
              <a:t>APOLOS</a:t>
            </a:r>
            <a:r>
              <a:rPr lang="en-US" sz="1800" dirty="0">
                <a:latin typeface="Candara" panose="020E0502030303020204" pitchFamily="34" charset="0"/>
              </a:rPr>
              <a:t>: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Cuentan con </a:t>
            </a:r>
            <a:r>
              <a:rPr lang="en-US" sz="1800" b="1" dirty="0">
                <a:latin typeface="Candara" panose="020E0502030303020204" pitchFamily="34" charset="0"/>
              </a:rPr>
              <a:t>1.7%</a:t>
            </a:r>
            <a:r>
              <a:rPr lang="en-US" sz="1800" dirty="0">
                <a:latin typeface="Candara" panose="020E0502030303020204" pitchFamily="34" charset="0"/>
              </a:rPr>
              <a:t>, indicando un recurso muy reducido en comparación con los demás.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endParaRPr lang="en-US" sz="1800" dirty="0">
              <a:latin typeface="Candara" panose="020E0502030303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ndara" panose="020E0502030303020204" pitchFamily="34" charset="0"/>
              </a:rPr>
              <a:t>UeNE (Unidades Especiales No Especificadas)</a:t>
            </a:r>
            <a:r>
              <a:rPr lang="en-US" sz="1800" dirty="0">
                <a:latin typeface="Candara" panose="020E0502030303020204" pitchFamily="34" charset="0"/>
              </a:rPr>
              <a:t>:</a:t>
            </a:r>
          </a:p>
          <a:p>
            <a:pPr marL="514350" lvl="1" indent="0" defTabSz="914400">
              <a:lnSpc>
                <a:spcPct val="90000"/>
              </a:lnSpc>
              <a:buNone/>
            </a:pPr>
            <a:r>
              <a:rPr lang="en-US" sz="1800" dirty="0">
                <a:latin typeface="Candara" panose="020E0502030303020204" pitchFamily="34" charset="0"/>
              </a:rPr>
              <a:t>Con apenas </a:t>
            </a:r>
            <a:r>
              <a:rPr lang="en-US" sz="1800" b="1" dirty="0">
                <a:latin typeface="Candara" panose="020E0502030303020204" pitchFamily="34" charset="0"/>
              </a:rPr>
              <a:t>1.4%</a:t>
            </a:r>
            <a:r>
              <a:rPr lang="en-US" sz="1800" dirty="0">
                <a:latin typeface="Candara" panose="020E0502030303020204" pitchFamily="34" charset="0"/>
              </a:rPr>
              <a:t>, son el tipo menos representativo dentro de la distribución.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23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7496AE-66DB-B06C-1AB1-90262F99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Candara" panose="020E0502030303020204" pitchFamily="34" charset="0"/>
              </a:rPr>
              <a:t>USVB versus UME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BCD3B-31B6-3321-6E9D-27847927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92500" lnSpcReduction="10000"/>
          </a:bodyPr>
          <a:lstStyle/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s-ES" sz="15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USVB</a:t>
            </a:r>
            <a:r>
              <a:rPr lang="es-ES" sz="15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Están diseñadas para la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atención básica en emergencias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Se ocupan de situaciones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críticas o no mortales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donde se necesita una estabilización inicial o traslado del paciente. Cuentan con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equipo médico básico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como oxígeno, material de curación y desfibriladores para realizar reanimación básica. Son atendidas por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técnicos en emergencias médicas o paramédicos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capacitados para aplicar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medidas básicas de soporte vital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s-ES" sz="15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UME</a:t>
            </a:r>
            <a:r>
              <a:rPr lang="es-ES" sz="15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b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Estas unidades intervienen en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situaciones graves o de emergencia avanzada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donde se requiere una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atención médica especializada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Están equipadas con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instrumentos avanzados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como monitores, dispositivos de vigilancia (ECG) y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medicamentos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intervenciones de soporte vital avanzado. Cuentan con la presencia de </a:t>
            </a:r>
            <a:r>
              <a:rPr lang="es-ES" sz="12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médicos especializados y personal cualificado</a:t>
            </a:r>
            <a:r>
              <a:rPr lang="es-ES" sz="12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como paramédicos avanzados o enfermeros de emergencia, capaces de realizar intervenciones complejas.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Resumen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s-ES" sz="18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USVB</a:t>
            </a:r>
            <a:r>
              <a:rPr lang="es-ES" sz="18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Atención básica de emergencias, personal técnico y equipamiento simple para casos no críticos.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s-ES" sz="1800" b="1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UME</a:t>
            </a:r>
            <a:r>
              <a:rPr lang="es-ES" sz="1800" kern="1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Atención avanzada en emergencias críticas, con médicos y equipo especializado</a:t>
            </a: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05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1195</Words>
  <Application>Microsoft Office PowerPoint</Application>
  <PresentationFormat>Presentación en pantalla (4:3)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Candara</vt:lpstr>
      <vt:lpstr>Symbol</vt:lpstr>
      <vt:lpstr>Wingdings</vt:lpstr>
      <vt:lpstr>Office Theme</vt:lpstr>
      <vt:lpstr>Análisis de Recursos de urgencias y emergencias </vt:lpstr>
      <vt:lpstr>Introducción</vt:lpstr>
      <vt:lpstr>Hipótesis</vt:lpstr>
      <vt:lpstr>Metodología</vt:lpstr>
      <vt:lpstr>Metodología</vt:lpstr>
      <vt:lpstr>Resultados: Distribución General</vt:lpstr>
      <vt:lpstr>Recursos por tipo</vt:lpstr>
      <vt:lpstr>Recursos disponibles</vt:lpstr>
      <vt:lpstr>USVB versus UME</vt:lpstr>
      <vt:lpstr>Conclusión general: </vt:lpstr>
      <vt:lpstr>Población por Provincia</vt:lpstr>
      <vt:lpstr>Superficie por Provincia</vt:lpstr>
      <vt:lpstr>Resultados: Recursos absolutos por Provincia</vt:lpstr>
      <vt:lpstr>Recursos per    cápita</vt:lpstr>
      <vt:lpstr>Recursos per cápita</vt:lpstr>
      <vt:lpstr>Evolución de los recursos (UME y USVB) </vt:lpstr>
      <vt:lpstr>Conclusiones</vt:lpstr>
      <vt:lpstr>Recomendaciones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Kathrin Fuchs</dc:creator>
  <cp:keywords/>
  <dc:description>generated using python-pptx</dc:description>
  <cp:lastModifiedBy>Kathrin Fuchs</cp:lastModifiedBy>
  <cp:revision>11</cp:revision>
  <dcterms:created xsi:type="dcterms:W3CDTF">2013-01-27T09:14:16Z</dcterms:created>
  <dcterms:modified xsi:type="dcterms:W3CDTF">2024-12-18T08:13:54Z</dcterms:modified>
  <cp:category/>
</cp:coreProperties>
</file>