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C7719-F386-4BE1-95D2-A5EF026F0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C46717-F6BD-4946-ADBD-8B82A6059DA9}">
      <dgm:prSet/>
      <dgm:spPr/>
      <dgm:t>
        <a:bodyPr/>
        <a:lstStyle/>
        <a:p>
          <a:r>
            <a:rPr lang="en-US" dirty="0">
              <a:latin typeface="Century Schoolbook" panose="02040604050505020304" pitchFamily="18" charset="0"/>
            </a:rPr>
            <a:t>• Los pasajeros de </a:t>
          </a:r>
          <a:r>
            <a:rPr lang="en-US" b="1" dirty="0">
              <a:latin typeface="Century Schoolbook" panose="02040604050505020304" pitchFamily="18" charset="0"/>
            </a:rPr>
            <a:t>Primera Clase </a:t>
          </a:r>
          <a:r>
            <a:rPr lang="en-US" dirty="0" err="1">
              <a:latin typeface="Century Schoolbook" panose="02040604050505020304" pitchFamily="18" charset="0"/>
            </a:rPr>
            <a:t>tuvieron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una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probabilidad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significativamente</a:t>
          </a:r>
          <a:r>
            <a:rPr lang="en-US" dirty="0">
              <a:latin typeface="Century Schoolbook" panose="02040604050505020304" pitchFamily="18" charset="0"/>
            </a:rPr>
            <a:t> mayor de </a:t>
          </a:r>
          <a:r>
            <a:rPr lang="en-US" dirty="0" err="1">
              <a:latin typeface="Century Schoolbook" panose="02040604050505020304" pitchFamily="18" charset="0"/>
            </a:rPr>
            <a:t>supervivencia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b="1" dirty="0">
              <a:latin typeface="Century Schoolbook" panose="02040604050505020304" pitchFamily="18" charset="0"/>
            </a:rPr>
            <a:t>(63%).</a:t>
          </a:r>
        </a:p>
      </dgm:t>
    </dgm:pt>
    <dgm:pt modelId="{5EC66232-1043-4556-874C-0CEF21859EE4}" type="parTrans" cxnId="{A8E50F9B-CAAE-454A-87F8-31C813AC0AB4}">
      <dgm:prSet/>
      <dgm:spPr/>
      <dgm:t>
        <a:bodyPr/>
        <a:lstStyle/>
        <a:p>
          <a:endParaRPr lang="en-US"/>
        </a:p>
      </dgm:t>
    </dgm:pt>
    <dgm:pt modelId="{2F364C7D-978E-4C83-86A5-911D6EC42B43}" type="sibTrans" cxnId="{A8E50F9B-CAAE-454A-87F8-31C813AC0AB4}">
      <dgm:prSet/>
      <dgm:spPr/>
      <dgm:t>
        <a:bodyPr/>
        <a:lstStyle/>
        <a:p>
          <a:endParaRPr lang="en-US"/>
        </a:p>
      </dgm:t>
    </dgm:pt>
    <dgm:pt modelId="{804F8536-5F18-4D4E-AD20-E9654E4B197F}">
      <dgm:prSet/>
      <dgm:spPr/>
      <dgm:t>
        <a:bodyPr/>
        <a:lstStyle/>
        <a:p>
          <a:r>
            <a:rPr lang="en-US" dirty="0">
              <a:latin typeface="Century Schoolbook" panose="02040604050505020304" pitchFamily="18" charset="0"/>
            </a:rPr>
            <a:t>• La </a:t>
          </a:r>
          <a:r>
            <a:rPr lang="en-US" b="1" dirty="0">
              <a:latin typeface="Century Schoolbook" panose="02040604050505020304" pitchFamily="18" charset="0"/>
            </a:rPr>
            <a:t>Segunda</a:t>
          </a:r>
          <a:r>
            <a:rPr lang="en-US" dirty="0">
              <a:latin typeface="Century Schoolbook" panose="02040604050505020304" pitchFamily="18" charset="0"/>
            </a:rPr>
            <a:t> Clase </a:t>
          </a:r>
          <a:r>
            <a:rPr lang="en-US" dirty="0" err="1">
              <a:latin typeface="Century Schoolbook" panose="02040604050505020304" pitchFamily="18" charset="0"/>
            </a:rPr>
            <a:t>tuvo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una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tasa</a:t>
          </a:r>
          <a:r>
            <a:rPr lang="en-US" dirty="0">
              <a:latin typeface="Century Schoolbook" panose="02040604050505020304" pitchFamily="18" charset="0"/>
            </a:rPr>
            <a:t> intermedia (</a:t>
          </a:r>
          <a:r>
            <a:rPr lang="en-US" b="1" dirty="0">
              <a:latin typeface="Century Schoolbook" panose="02040604050505020304" pitchFamily="18" charset="0"/>
            </a:rPr>
            <a:t>47.3%), </a:t>
          </a:r>
          <a:r>
            <a:rPr lang="en-US" dirty="0" err="1">
              <a:latin typeface="Century Schoolbook" panose="02040604050505020304" pitchFamily="18" charset="0"/>
            </a:rPr>
            <a:t>mientras</a:t>
          </a:r>
          <a:r>
            <a:rPr lang="en-US" dirty="0">
              <a:latin typeface="Century Schoolbook" panose="02040604050505020304" pitchFamily="18" charset="0"/>
            </a:rPr>
            <a:t> que la </a:t>
          </a:r>
          <a:r>
            <a:rPr lang="en-US" b="1" dirty="0" err="1">
              <a:latin typeface="Century Schoolbook" panose="02040604050505020304" pitchFamily="18" charset="0"/>
            </a:rPr>
            <a:t>Tercera</a:t>
          </a:r>
          <a:r>
            <a:rPr lang="en-US" dirty="0">
              <a:latin typeface="Century Schoolbook" panose="02040604050505020304" pitchFamily="18" charset="0"/>
            </a:rPr>
            <a:t> Clase </a:t>
          </a:r>
          <a:r>
            <a:rPr lang="en-US" dirty="0" err="1">
              <a:latin typeface="Century Schoolbook" panose="02040604050505020304" pitchFamily="18" charset="0"/>
            </a:rPr>
            <a:t>fue</a:t>
          </a:r>
          <a:r>
            <a:rPr lang="en-US" dirty="0">
              <a:latin typeface="Century Schoolbook" panose="02040604050505020304" pitchFamily="18" charset="0"/>
            </a:rPr>
            <a:t> la más </a:t>
          </a:r>
          <a:r>
            <a:rPr lang="en-US" dirty="0" err="1">
              <a:latin typeface="Century Schoolbook" panose="02040604050505020304" pitchFamily="18" charset="0"/>
            </a:rPr>
            <a:t>desfavorecida</a:t>
          </a:r>
          <a:r>
            <a:rPr lang="en-US" dirty="0">
              <a:latin typeface="Century Schoolbook" panose="02040604050505020304" pitchFamily="18" charset="0"/>
            </a:rPr>
            <a:t> (</a:t>
          </a:r>
          <a:r>
            <a:rPr lang="en-US" b="1" dirty="0">
              <a:latin typeface="Century Schoolbook" panose="02040604050505020304" pitchFamily="18" charset="0"/>
            </a:rPr>
            <a:t>24.2%).</a:t>
          </a:r>
        </a:p>
      </dgm:t>
    </dgm:pt>
    <dgm:pt modelId="{A772D10E-20E5-44D9-A6BA-FC21BDD63CE3}" type="parTrans" cxnId="{309D744D-43FB-4575-B526-61641A7B3D57}">
      <dgm:prSet/>
      <dgm:spPr/>
      <dgm:t>
        <a:bodyPr/>
        <a:lstStyle/>
        <a:p>
          <a:endParaRPr lang="en-US"/>
        </a:p>
      </dgm:t>
    </dgm:pt>
    <dgm:pt modelId="{D3922802-7CA7-4D5E-A694-28B47EE42133}" type="sibTrans" cxnId="{309D744D-43FB-4575-B526-61641A7B3D57}">
      <dgm:prSet/>
      <dgm:spPr/>
      <dgm:t>
        <a:bodyPr/>
        <a:lstStyle/>
        <a:p>
          <a:endParaRPr lang="en-US"/>
        </a:p>
      </dgm:t>
    </dgm:pt>
    <dgm:pt modelId="{118BFAA3-C1B7-430A-928D-91B5FAA2EA70}">
      <dgm:prSet/>
      <dgm:spPr/>
      <dgm:t>
        <a:bodyPr/>
        <a:lstStyle/>
        <a:p>
          <a:r>
            <a:rPr lang="en-US" dirty="0">
              <a:latin typeface="Century Schoolbook" panose="02040604050505020304" pitchFamily="18" charset="0"/>
            </a:rPr>
            <a:t>• </a:t>
          </a:r>
          <a:r>
            <a:rPr lang="en-US" dirty="0" err="1">
              <a:latin typeface="Century Schoolbook" panose="02040604050505020304" pitchFamily="18" charset="0"/>
            </a:rPr>
            <a:t>Esto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demuestra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una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b="1" dirty="0" err="1">
              <a:latin typeface="Century Schoolbook" panose="02040604050505020304" pitchFamily="18" charset="0"/>
            </a:rPr>
            <a:t>desigualdad</a:t>
          </a:r>
          <a:r>
            <a:rPr lang="en-US" b="1" dirty="0">
              <a:latin typeface="Century Schoolbook" panose="02040604050505020304" pitchFamily="18" charset="0"/>
            </a:rPr>
            <a:t> </a:t>
          </a:r>
          <a:r>
            <a:rPr lang="en-US" b="1" dirty="0" err="1">
              <a:latin typeface="Century Schoolbook" panose="02040604050505020304" pitchFamily="18" charset="0"/>
            </a:rPr>
            <a:t>clara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basada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en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el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estatus</a:t>
          </a:r>
          <a:r>
            <a:rPr lang="en-US" dirty="0">
              <a:latin typeface="Century Schoolbook" panose="02040604050505020304" pitchFamily="18" charset="0"/>
            </a:rPr>
            <a:t> </a:t>
          </a:r>
          <a:r>
            <a:rPr lang="en-US" dirty="0" err="1">
              <a:latin typeface="Century Schoolbook" panose="02040604050505020304" pitchFamily="18" charset="0"/>
            </a:rPr>
            <a:t>socioeconómico</a:t>
          </a:r>
          <a:r>
            <a:rPr lang="en-US" dirty="0">
              <a:latin typeface="Century Schoolbook" panose="02040604050505020304" pitchFamily="18" charset="0"/>
            </a:rPr>
            <a:t>.</a:t>
          </a:r>
        </a:p>
      </dgm:t>
    </dgm:pt>
    <dgm:pt modelId="{19F0D72C-AF62-4518-A2B9-2D25D4ECCF8D}" type="parTrans" cxnId="{486BA2A6-0598-4295-8C4A-01D9EAA616ED}">
      <dgm:prSet/>
      <dgm:spPr/>
      <dgm:t>
        <a:bodyPr/>
        <a:lstStyle/>
        <a:p>
          <a:endParaRPr lang="en-US"/>
        </a:p>
      </dgm:t>
    </dgm:pt>
    <dgm:pt modelId="{DCB5E233-16DF-4340-BE6B-7E6545FEBE7F}" type="sibTrans" cxnId="{486BA2A6-0598-4295-8C4A-01D9EAA616ED}">
      <dgm:prSet/>
      <dgm:spPr/>
      <dgm:t>
        <a:bodyPr/>
        <a:lstStyle/>
        <a:p>
          <a:endParaRPr lang="en-US"/>
        </a:p>
      </dgm:t>
    </dgm:pt>
    <dgm:pt modelId="{D885E87A-7B8E-48E6-9301-132C5C707053}" type="pres">
      <dgm:prSet presAssocID="{78AC7719-F386-4BE1-95D2-A5EF026F0D66}" presName="vert0" presStyleCnt="0">
        <dgm:presLayoutVars>
          <dgm:dir/>
          <dgm:animOne val="branch"/>
          <dgm:animLvl val="lvl"/>
        </dgm:presLayoutVars>
      </dgm:prSet>
      <dgm:spPr/>
    </dgm:pt>
    <dgm:pt modelId="{F401AF32-1227-447D-8033-83BB2EBD10C6}" type="pres">
      <dgm:prSet presAssocID="{19C46717-F6BD-4946-ADBD-8B82A6059DA9}" presName="thickLine" presStyleLbl="alignNode1" presStyleIdx="0" presStyleCnt="3"/>
      <dgm:spPr/>
    </dgm:pt>
    <dgm:pt modelId="{C5FB9017-30C2-4DEB-925E-61B2BE84CCA0}" type="pres">
      <dgm:prSet presAssocID="{19C46717-F6BD-4946-ADBD-8B82A6059DA9}" presName="horz1" presStyleCnt="0"/>
      <dgm:spPr/>
    </dgm:pt>
    <dgm:pt modelId="{72E9AAF4-80C1-4521-8246-3ED113B36126}" type="pres">
      <dgm:prSet presAssocID="{19C46717-F6BD-4946-ADBD-8B82A6059DA9}" presName="tx1" presStyleLbl="revTx" presStyleIdx="0" presStyleCnt="3"/>
      <dgm:spPr/>
    </dgm:pt>
    <dgm:pt modelId="{4DF77170-6352-457D-8074-1F04394CF76A}" type="pres">
      <dgm:prSet presAssocID="{19C46717-F6BD-4946-ADBD-8B82A6059DA9}" presName="vert1" presStyleCnt="0"/>
      <dgm:spPr/>
    </dgm:pt>
    <dgm:pt modelId="{DF58DB33-6FD7-4E3E-AA5E-E95614A4911E}" type="pres">
      <dgm:prSet presAssocID="{804F8536-5F18-4D4E-AD20-E9654E4B197F}" presName="thickLine" presStyleLbl="alignNode1" presStyleIdx="1" presStyleCnt="3"/>
      <dgm:spPr/>
    </dgm:pt>
    <dgm:pt modelId="{0F5C6109-49D3-4D0F-9907-5ABF8273C207}" type="pres">
      <dgm:prSet presAssocID="{804F8536-5F18-4D4E-AD20-E9654E4B197F}" presName="horz1" presStyleCnt="0"/>
      <dgm:spPr/>
    </dgm:pt>
    <dgm:pt modelId="{41A15E68-060B-4590-B415-DFB1258F480D}" type="pres">
      <dgm:prSet presAssocID="{804F8536-5F18-4D4E-AD20-E9654E4B197F}" presName="tx1" presStyleLbl="revTx" presStyleIdx="1" presStyleCnt="3"/>
      <dgm:spPr/>
    </dgm:pt>
    <dgm:pt modelId="{69C86EBC-DCCA-499E-BE55-77EF5F9F86C8}" type="pres">
      <dgm:prSet presAssocID="{804F8536-5F18-4D4E-AD20-E9654E4B197F}" presName="vert1" presStyleCnt="0"/>
      <dgm:spPr/>
    </dgm:pt>
    <dgm:pt modelId="{15AFDBF3-95A9-4E90-BDE4-B6BD54BE0739}" type="pres">
      <dgm:prSet presAssocID="{118BFAA3-C1B7-430A-928D-91B5FAA2EA70}" presName="thickLine" presStyleLbl="alignNode1" presStyleIdx="2" presStyleCnt="3"/>
      <dgm:spPr/>
    </dgm:pt>
    <dgm:pt modelId="{44FC533A-373E-4959-AE35-273893052DBF}" type="pres">
      <dgm:prSet presAssocID="{118BFAA3-C1B7-430A-928D-91B5FAA2EA70}" presName="horz1" presStyleCnt="0"/>
      <dgm:spPr/>
    </dgm:pt>
    <dgm:pt modelId="{B4F3E1C0-AC01-4CBD-B748-EC65E994B84F}" type="pres">
      <dgm:prSet presAssocID="{118BFAA3-C1B7-430A-928D-91B5FAA2EA70}" presName="tx1" presStyleLbl="revTx" presStyleIdx="2" presStyleCnt="3"/>
      <dgm:spPr/>
    </dgm:pt>
    <dgm:pt modelId="{D809E5B0-9C29-4CF7-9D5B-FBE6AF677A6C}" type="pres">
      <dgm:prSet presAssocID="{118BFAA3-C1B7-430A-928D-91B5FAA2EA70}" presName="vert1" presStyleCnt="0"/>
      <dgm:spPr/>
    </dgm:pt>
  </dgm:ptLst>
  <dgm:cxnLst>
    <dgm:cxn modelId="{DD8EB80F-026D-4F83-B26D-2B24961EBA6F}" type="presOf" srcId="{19C46717-F6BD-4946-ADBD-8B82A6059DA9}" destId="{72E9AAF4-80C1-4521-8246-3ED113B36126}" srcOrd="0" destOrd="0" presId="urn:microsoft.com/office/officeart/2008/layout/LinedList"/>
    <dgm:cxn modelId="{A4C47D61-6010-4BF6-B577-7013018E6AE4}" type="presOf" srcId="{804F8536-5F18-4D4E-AD20-E9654E4B197F}" destId="{41A15E68-060B-4590-B415-DFB1258F480D}" srcOrd="0" destOrd="0" presId="urn:microsoft.com/office/officeart/2008/layout/LinedList"/>
    <dgm:cxn modelId="{309D744D-43FB-4575-B526-61641A7B3D57}" srcId="{78AC7719-F386-4BE1-95D2-A5EF026F0D66}" destId="{804F8536-5F18-4D4E-AD20-E9654E4B197F}" srcOrd="1" destOrd="0" parTransId="{A772D10E-20E5-44D9-A6BA-FC21BDD63CE3}" sibTransId="{D3922802-7CA7-4D5E-A694-28B47EE42133}"/>
    <dgm:cxn modelId="{BABF7273-CF30-4CEB-8933-E2005CCA45ED}" type="presOf" srcId="{118BFAA3-C1B7-430A-928D-91B5FAA2EA70}" destId="{B4F3E1C0-AC01-4CBD-B748-EC65E994B84F}" srcOrd="0" destOrd="0" presId="urn:microsoft.com/office/officeart/2008/layout/LinedList"/>
    <dgm:cxn modelId="{A8E50F9B-CAAE-454A-87F8-31C813AC0AB4}" srcId="{78AC7719-F386-4BE1-95D2-A5EF026F0D66}" destId="{19C46717-F6BD-4946-ADBD-8B82A6059DA9}" srcOrd="0" destOrd="0" parTransId="{5EC66232-1043-4556-874C-0CEF21859EE4}" sibTransId="{2F364C7D-978E-4C83-86A5-911D6EC42B43}"/>
    <dgm:cxn modelId="{486BA2A6-0598-4295-8C4A-01D9EAA616ED}" srcId="{78AC7719-F386-4BE1-95D2-A5EF026F0D66}" destId="{118BFAA3-C1B7-430A-928D-91B5FAA2EA70}" srcOrd="2" destOrd="0" parTransId="{19F0D72C-AF62-4518-A2B9-2D25D4ECCF8D}" sibTransId="{DCB5E233-16DF-4340-BE6B-7E6545FEBE7F}"/>
    <dgm:cxn modelId="{F96F86C4-307F-4FF2-872E-AED9AD009864}" type="presOf" srcId="{78AC7719-F386-4BE1-95D2-A5EF026F0D66}" destId="{D885E87A-7B8E-48E6-9301-132C5C707053}" srcOrd="0" destOrd="0" presId="urn:microsoft.com/office/officeart/2008/layout/LinedList"/>
    <dgm:cxn modelId="{DB938621-1270-47F4-8E11-22D6E39D1E56}" type="presParOf" srcId="{D885E87A-7B8E-48E6-9301-132C5C707053}" destId="{F401AF32-1227-447D-8033-83BB2EBD10C6}" srcOrd="0" destOrd="0" presId="urn:microsoft.com/office/officeart/2008/layout/LinedList"/>
    <dgm:cxn modelId="{32448451-6550-47A5-AB85-D5C4806BBB1E}" type="presParOf" srcId="{D885E87A-7B8E-48E6-9301-132C5C707053}" destId="{C5FB9017-30C2-4DEB-925E-61B2BE84CCA0}" srcOrd="1" destOrd="0" presId="urn:microsoft.com/office/officeart/2008/layout/LinedList"/>
    <dgm:cxn modelId="{7830B74C-1E93-49FF-95D7-3F6EDCAE7E1F}" type="presParOf" srcId="{C5FB9017-30C2-4DEB-925E-61B2BE84CCA0}" destId="{72E9AAF4-80C1-4521-8246-3ED113B36126}" srcOrd="0" destOrd="0" presId="urn:microsoft.com/office/officeart/2008/layout/LinedList"/>
    <dgm:cxn modelId="{DA4F7B1A-15CF-4924-8586-E6B89B52FABD}" type="presParOf" srcId="{C5FB9017-30C2-4DEB-925E-61B2BE84CCA0}" destId="{4DF77170-6352-457D-8074-1F04394CF76A}" srcOrd="1" destOrd="0" presId="urn:microsoft.com/office/officeart/2008/layout/LinedList"/>
    <dgm:cxn modelId="{2F99DF41-1471-48EB-A6FC-3E2EB272774D}" type="presParOf" srcId="{D885E87A-7B8E-48E6-9301-132C5C707053}" destId="{DF58DB33-6FD7-4E3E-AA5E-E95614A4911E}" srcOrd="2" destOrd="0" presId="urn:microsoft.com/office/officeart/2008/layout/LinedList"/>
    <dgm:cxn modelId="{030FF541-C14B-4ED3-BD6C-86316294DA99}" type="presParOf" srcId="{D885E87A-7B8E-48E6-9301-132C5C707053}" destId="{0F5C6109-49D3-4D0F-9907-5ABF8273C207}" srcOrd="3" destOrd="0" presId="urn:microsoft.com/office/officeart/2008/layout/LinedList"/>
    <dgm:cxn modelId="{437AF67C-7217-492A-B594-66780FFB3762}" type="presParOf" srcId="{0F5C6109-49D3-4D0F-9907-5ABF8273C207}" destId="{41A15E68-060B-4590-B415-DFB1258F480D}" srcOrd="0" destOrd="0" presId="urn:microsoft.com/office/officeart/2008/layout/LinedList"/>
    <dgm:cxn modelId="{67C04748-F035-4E5B-BE1D-4815B3CA55D2}" type="presParOf" srcId="{0F5C6109-49D3-4D0F-9907-5ABF8273C207}" destId="{69C86EBC-DCCA-499E-BE55-77EF5F9F86C8}" srcOrd="1" destOrd="0" presId="urn:microsoft.com/office/officeart/2008/layout/LinedList"/>
    <dgm:cxn modelId="{7E256241-798E-4DB2-869B-F0290A153132}" type="presParOf" srcId="{D885E87A-7B8E-48E6-9301-132C5C707053}" destId="{15AFDBF3-95A9-4E90-BDE4-B6BD54BE0739}" srcOrd="4" destOrd="0" presId="urn:microsoft.com/office/officeart/2008/layout/LinedList"/>
    <dgm:cxn modelId="{460516BA-CC94-4EF6-BC9A-C09B97583F07}" type="presParOf" srcId="{D885E87A-7B8E-48E6-9301-132C5C707053}" destId="{44FC533A-373E-4959-AE35-273893052DBF}" srcOrd="5" destOrd="0" presId="urn:microsoft.com/office/officeart/2008/layout/LinedList"/>
    <dgm:cxn modelId="{575D33B1-DD6D-4E43-B0A3-737E57BD52E8}" type="presParOf" srcId="{44FC533A-373E-4959-AE35-273893052DBF}" destId="{B4F3E1C0-AC01-4CBD-B748-EC65E994B84F}" srcOrd="0" destOrd="0" presId="urn:microsoft.com/office/officeart/2008/layout/LinedList"/>
    <dgm:cxn modelId="{C18D2C7B-012F-4716-9B0F-BC6F46DE5A9D}" type="presParOf" srcId="{44FC533A-373E-4959-AE35-273893052DBF}" destId="{D809E5B0-9C29-4CF7-9D5B-FBE6AF677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1AF32-1227-447D-8033-83BB2EBD10C6}">
      <dsp:nvSpPr>
        <dsp:cNvPr id="0" name=""/>
        <dsp:cNvSpPr/>
      </dsp:nvSpPr>
      <dsp:spPr>
        <a:xfrm>
          <a:off x="0" y="2209"/>
          <a:ext cx="4038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AAF4-80C1-4521-8246-3ED113B36126}">
      <dsp:nvSpPr>
        <dsp:cNvPr id="0" name=""/>
        <dsp:cNvSpPr/>
      </dsp:nvSpPr>
      <dsp:spPr>
        <a:xfrm>
          <a:off x="0" y="2209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Schoolbook" panose="02040604050505020304" pitchFamily="18" charset="0"/>
            </a:rPr>
            <a:t>• Los pasajeros de </a:t>
          </a:r>
          <a:r>
            <a:rPr lang="en-US" sz="1900" b="1" kern="1200" dirty="0">
              <a:latin typeface="Century Schoolbook" panose="02040604050505020304" pitchFamily="18" charset="0"/>
            </a:rPr>
            <a:t>Primera Clase </a:t>
          </a:r>
          <a:r>
            <a:rPr lang="en-US" sz="1900" kern="1200" dirty="0" err="1">
              <a:latin typeface="Century Schoolbook" panose="02040604050505020304" pitchFamily="18" charset="0"/>
            </a:rPr>
            <a:t>tuvieron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una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probabilidad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significativamente</a:t>
          </a:r>
          <a:r>
            <a:rPr lang="en-US" sz="1900" kern="1200" dirty="0">
              <a:latin typeface="Century Schoolbook" panose="02040604050505020304" pitchFamily="18" charset="0"/>
            </a:rPr>
            <a:t> mayor de </a:t>
          </a:r>
          <a:r>
            <a:rPr lang="en-US" sz="1900" kern="1200" dirty="0" err="1">
              <a:latin typeface="Century Schoolbook" panose="02040604050505020304" pitchFamily="18" charset="0"/>
            </a:rPr>
            <a:t>supervivencia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b="1" kern="1200" dirty="0">
              <a:latin typeface="Century Schoolbook" panose="02040604050505020304" pitchFamily="18" charset="0"/>
            </a:rPr>
            <a:t>(63%).</a:t>
          </a:r>
        </a:p>
      </dsp:txBody>
      <dsp:txXfrm>
        <a:off x="0" y="2209"/>
        <a:ext cx="4038600" cy="1507181"/>
      </dsp:txXfrm>
    </dsp:sp>
    <dsp:sp modelId="{DF58DB33-6FD7-4E3E-AA5E-E95614A4911E}">
      <dsp:nvSpPr>
        <dsp:cNvPr id="0" name=""/>
        <dsp:cNvSpPr/>
      </dsp:nvSpPr>
      <dsp:spPr>
        <a:xfrm>
          <a:off x="0" y="1509390"/>
          <a:ext cx="4038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15E68-060B-4590-B415-DFB1258F480D}">
      <dsp:nvSpPr>
        <dsp:cNvPr id="0" name=""/>
        <dsp:cNvSpPr/>
      </dsp:nvSpPr>
      <dsp:spPr>
        <a:xfrm>
          <a:off x="0" y="1509390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Schoolbook" panose="02040604050505020304" pitchFamily="18" charset="0"/>
            </a:rPr>
            <a:t>• La </a:t>
          </a:r>
          <a:r>
            <a:rPr lang="en-US" sz="1900" b="1" kern="1200" dirty="0">
              <a:latin typeface="Century Schoolbook" panose="02040604050505020304" pitchFamily="18" charset="0"/>
            </a:rPr>
            <a:t>Segunda</a:t>
          </a:r>
          <a:r>
            <a:rPr lang="en-US" sz="1900" kern="1200" dirty="0">
              <a:latin typeface="Century Schoolbook" panose="02040604050505020304" pitchFamily="18" charset="0"/>
            </a:rPr>
            <a:t> Clase </a:t>
          </a:r>
          <a:r>
            <a:rPr lang="en-US" sz="1900" kern="1200" dirty="0" err="1">
              <a:latin typeface="Century Schoolbook" panose="02040604050505020304" pitchFamily="18" charset="0"/>
            </a:rPr>
            <a:t>tuvo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una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tasa</a:t>
          </a:r>
          <a:r>
            <a:rPr lang="en-US" sz="1900" kern="1200" dirty="0">
              <a:latin typeface="Century Schoolbook" panose="02040604050505020304" pitchFamily="18" charset="0"/>
            </a:rPr>
            <a:t> intermedia (</a:t>
          </a:r>
          <a:r>
            <a:rPr lang="en-US" sz="1900" b="1" kern="1200" dirty="0">
              <a:latin typeface="Century Schoolbook" panose="02040604050505020304" pitchFamily="18" charset="0"/>
            </a:rPr>
            <a:t>47.3%), </a:t>
          </a:r>
          <a:r>
            <a:rPr lang="en-US" sz="1900" kern="1200" dirty="0" err="1">
              <a:latin typeface="Century Schoolbook" panose="02040604050505020304" pitchFamily="18" charset="0"/>
            </a:rPr>
            <a:t>mientras</a:t>
          </a:r>
          <a:r>
            <a:rPr lang="en-US" sz="1900" kern="1200" dirty="0">
              <a:latin typeface="Century Schoolbook" panose="02040604050505020304" pitchFamily="18" charset="0"/>
            </a:rPr>
            <a:t> que la </a:t>
          </a:r>
          <a:r>
            <a:rPr lang="en-US" sz="1900" b="1" kern="1200" dirty="0" err="1">
              <a:latin typeface="Century Schoolbook" panose="02040604050505020304" pitchFamily="18" charset="0"/>
            </a:rPr>
            <a:t>Tercera</a:t>
          </a:r>
          <a:r>
            <a:rPr lang="en-US" sz="1900" kern="1200" dirty="0">
              <a:latin typeface="Century Schoolbook" panose="02040604050505020304" pitchFamily="18" charset="0"/>
            </a:rPr>
            <a:t> Clase </a:t>
          </a:r>
          <a:r>
            <a:rPr lang="en-US" sz="1900" kern="1200" dirty="0" err="1">
              <a:latin typeface="Century Schoolbook" panose="02040604050505020304" pitchFamily="18" charset="0"/>
            </a:rPr>
            <a:t>fue</a:t>
          </a:r>
          <a:r>
            <a:rPr lang="en-US" sz="1900" kern="1200" dirty="0">
              <a:latin typeface="Century Schoolbook" panose="02040604050505020304" pitchFamily="18" charset="0"/>
            </a:rPr>
            <a:t> la más </a:t>
          </a:r>
          <a:r>
            <a:rPr lang="en-US" sz="1900" kern="1200" dirty="0" err="1">
              <a:latin typeface="Century Schoolbook" panose="02040604050505020304" pitchFamily="18" charset="0"/>
            </a:rPr>
            <a:t>desfavorecida</a:t>
          </a:r>
          <a:r>
            <a:rPr lang="en-US" sz="1900" kern="1200" dirty="0">
              <a:latin typeface="Century Schoolbook" panose="02040604050505020304" pitchFamily="18" charset="0"/>
            </a:rPr>
            <a:t> (</a:t>
          </a:r>
          <a:r>
            <a:rPr lang="en-US" sz="1900" b="1" kern="1200" dirty="0">
              <a:latin typeface="Century Schoolbook" panose="02040604050505020304" pitchFamily="18" charset="0"/>
            </a:rPr>
            <a:t>24.2%).</a:t>
          </a:r>
        </a:p>
      </dsp:txBody>
      <dsp:txXfrm>
        <a:off x="0" y="1509390"/>
        <a:ext cx="4038600" cy="1507181"/>
      </dsp:txXfrm>
    </dsp:sp>
    <dsp:sp modelId="{15AFDBF3-95A9-4E90-BDE4-B6BD54BE0739}">
      <dsp:nvSpPr>
        <dsp:cNvPr id="0" name=""/>
        <dsp:cNvSpPr/>
      </dsp:nvSpPr>
      <dsp:spPr>
        <a:xfrm>
          <a:off x="0" y="3016572"/>
          <a:ext cx="4038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3E1C0-AC01-4CBD-B748-EC65E994B84F}">
      <dsp:nvSpPr>
        <dsp:cNvPr id="0" name=""/>
        <dsp:cNvSpPr/>
      </dsp:nvSpPr>
      <dsp:spPr>
        <a:xfrm>
          <a:off x="0" y="3016572"/>
          <a:ext cx="4038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entury Schoolbook" panose="02040604050505020304" pitchFamily="18" charset="0"/>
            </a:rPr>
            <a:t>• </a:t>
          </a:r>
          <a:r>
            <a:rPr lang="en-US" sz="1900" kern="1200" dirty="0" err="1">
              <a:latin typeface="Century Schoolbook" panose="02040604050505020304" pitchFamily="18" charset="0"/>
            </a:rPr>
            <a:t>Esto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demuestra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una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b="1" kern="1200" dirty="0" err="1">
              <a:latin typeface="Century Schoolbook" panose="02040604050505020304" pitchFamily="18" charset="0"/>
            </a:rPr>
            <a:t>desigualdad</a:t>
          </a:r>
          <a:r>
            <a:rPr lang="en-US" sz="1900" b="1" kern="1200" dirty="0">
              <a:latin typeface="Century Schoolbook" panose="02040604050505020304" pitchFamily="18" charset="0"/>
            </a:rPr>
            <a:t> </a:t>
          </a:r>
          <a:r>
            <a:rPr lang="en-US" sz="1900" b="1" kern="1200" dirty="0" err="1">
              <a:latin typeface="Century Schoolbook" panose="02040604050505020304" pitchFamily="18" charset="0"/>
            </a:rPr>
            <a:t>clara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basada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en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el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estatus</a:t>
          </a:r>
          <a:r>
            <a:rPr lang="en-US" sz="1900" kern="1200" dirty="0">
              <a:latin typeface="Century Schoolbook" panose="02040604050505020304" pitchFamily="18" charset="0"/>
            </a:rPr>
            <a:t> </a:t>
          </a:r>
          <a:r>
            <a:rPr lang="en-US" sz="1900" kern="1200" dirty="0" err="1">
              <a:latin typeface="Century Schoolbook" panose="02040604050505020304" pitchFamily="18" charset="0"/>
            </a:rPr>
            <a:t>socioeconómico</a:t>
          </a:r>
          <a:r>
            <a:rPr lang="en-US" sz="1900" kern="1200" dirty="0">
              <a:latin typeface="Century Schoolbook" panose="02040604050505020304" pitchFamily="18" charset="0"/>
            </a:rPr>
            <a:t>.</a:t>
          </a:r>
        </a:p>
      </dsp:txBody>
      <dsp:txXfrm>
        <a:off x="0" y="3016572"/>
        <a:ext cx="4038600" cy="150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300">
                <a:latin typeface="Century Schoolbook" panose="02040604050505020304" pitchFamily="18" charset="0"/>
              </a:rPr>
              <a:t>Análisis Exploratorio del Titanic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900">
                <a:latin typeface="Century Schoolbook" panose="02040604050505020304" pitchFamily="18" charset="0"/>
              </a:rPr>
              <a:t>Explorando tasas de supervivencia y factores determinantes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Tasa de </a:t>
            </a:r>
            <a:r>
              <a:rPr lang="en-US" sz="3200" b="1" kern="12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Mortalidad</a:t>
            </a:r>
            <a:r>
              <a:rPr lang="en-US" sz="3200" b="1" kern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en</a:t>
            </a:r>
            <a:r>
              <a:rPr lang="en-US" sz="3200" b="1" kern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 </a:t>
            </a:r>
            <a:r>
              <a:rPr lang="en-US" sz="3200" b="1" kern="12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el</a:t>
            </a:r>
            <a:r>
              <a:rPr lang="en-US" sz="3200" b="1" kern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 Titanic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2775" y="2198362"/>
            <a:ext cx="3719225" cy="391777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El </a:t>
            </a:r>
            <a:r>
              <a:rPr lang="en-US" sz="2200" b="1" dirty="0">
                <a:latin typeface="Century Schoolbook" panose="02040604050505020304" pitchFamily="18" charset="0"/>
              </a:rPr>
              <a:t>61.6% </a:t>
            </a:r>
            <a:r>
              <a:rPr lang="en-US" sz="2200" dirty="0">
                <a:latin typeface="Century Schoolbook" panose="02040604050505020304" pitchFamily="18" charset="0"/>
              </a:rPr>
              <a:t>de </a:t>
            </a:r>
            <a:r>
              <a:rPr lang="en-US" sz="2200" dirty="0" err="1">
                <a:latin typeface="Century Schoolbook" panose="02040604050505020304" pitchFamily="18" charset="0"/>
              </a:rPr>
              <a:t>los</a:t>
            </a:r>
            <a:r>
              <a:rPr lang="en-US" sz="2200" dirty="0">
                <a:latin typeface="Century Schoolbook" panose="02040604050505020304" pitchFamily="18" charset="0"/>
              </a:rPr>
              <a:t> pasajeros no sobrevivieron, </a:t>
            </a:r>
            <a:r>
              <a:rPr lang="en-US" sz="2200" dirty="0" err="1">
                <a:latin typeface="Century Schoolbook" panose="02040604050505020304" pitchFamily="18" charset="0"/>
              </a:rPr>
              <a:t>mientras</a:t>
            </a:r>
            <a:r>
              <a:rPr lang="en-US" sz="2200" dirty="0">
                <a:latin typeface="Century Schoolbook" panose="02040604050505020304" pitchFamily="18" charset="0"/>
              </a:rPr>
              <a:t> que solo </a:t>
            </a:r>
            <a:r>
              <a:rPr lang="en-US" sz="2200" dirty="0" err="1">
                <a:latin typeface="Century Schoolbook" panose="02040604050505020304" pitchFamily="18" charset="0"/>
              </a:rPr>
              <a:t>el</a:t>
            </a:r>
            <a:r>
              <a:rPr lang="en-US" sz="2200" dirty="0">
                <a:latin typeface="Century Schoolbook" panose="02040604050505020304" pitchFamily="18" charset="0"/>
              </a:rPr>
              <a:t> 38.4% </a:t>
            </a:r>
            <a:r>
              <a:rPr lang="en-US" sz="2200" dirty="0" err="1">
                <a:latin typeface="Century Schoolbook" panose="02040604050505020304" pitchFamily="18" charset="0"/>
              </a:rPr>
              <a:t>logró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sobrevivir</a:t>
            </a:r>
            <a:r>
              <a:rPr lang="en-US" sz="2200" dirty="0">
                <a:latin typeface="Century Schoolbook" panose="02040604050505020304" pitchFamily="18" charset="0"/>
              </a:rPr>
              <a:t>.</a:t>
            </a:r>
          </a:p>
          <a:p>
            <a:pPr marL="114300" indent="0" defTabSz="914400">
              <a:lnSpc>
                <a:spcPct val="90000"/>
              </a:lnSpc>
              <a:buNone/>
            </a:pPr>
            <a:endParaRPr lang="en-US" sz="2200" dirty="0">
              <a:latin typeface="Century Schoolbook" panose="02040604050505020304" pitchFamily="18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Century Schoolbook" panose="02040604050505020304" pitchFamily="18" charset="0"/>
              </a:rPr>
              <a:t>Esto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evidencia</a:t>
            </a:r>
            <a:r>
              <a:rPr lang="en-US" sz="2200" dirty="0">
                <a:latin typeface="Century Schoolbook" panose="02040604050505020304" pitchFamily="18" charset="0"/>
              </a:rPr>
              <a:t> la </a:t>
            </a:r>
            <a:r>
              <a:rPr lang="en-US" sz="2200" dirty="0" err="1">
                <a:latin typeface="Century Schoolbook" panose="02040604050505020304" pitchFamily="18" charset="0"/>
              </a:rPr>
              <a:t>gravedad</a:t>
            </a:r>
            <a:r>
              <a:rPr lang="en-US" sz="2200" dirty="0">
                <a:latin typeface="Century Schoolbook" panose="02040604050505020304" pitchFamily="18" charset="0"/>
              </a:rPr>
              <a:t> del </a:t>
            </a:r>
            <a:r>
              <a:rPr lang="en-US" sz="2200" dirty="0" err="1">
                <a:latin typeface="Century Schoolbook" panose="02040604050505020304" pitchFamily="18" charset="0"/>
              </a:rPr>
              <a:t>accidente</a:t>
            </a:r>
            <a:r>
              <a:rPr lang="en-US" sz="2200" dirty="0">
                <a:latin typeface="Century Schoolbook" panose="02040604050505020304" pitchFamily="18" charset="0"/>
              </a:rPr>
              <a:t> y la </a:t>
            </a:r>
            <a:r>
              <a:rPr lang="en-US" sz="2200" dirty="0" err="1">
                <a:latin typeface="Century Schoolbook" panose="02040604050505020304" pitchFamily="18" charset="0"/>
              </a:rPr>
              <a:t>insuficiencia</a:t>
            </a:r>
            <a:r>
              <a:rPr lang="en-US" sz="2200" dirty="0">
                <a:latin typeface="Century Schoolbook" panose="02040604050505020304" pitchFamily="18" charset="0"/>
              </a:rPr>
              <a:t> de </a:t>
            </a:r>
            <a:r>
              <a:rPr lang="en-US" sz="2200" dirty="0" err="1">
                <a:latin typeface="Century Schoolbook" panose="02040604050505020304" pitchFamily="18" charset="0"/>
              </a:rPr>
              <a:t>medidas</a:t>
            </a:r>
            <a:r>
              <a:rPr lang="en-US" sz="2200" dirty="0">
                <a:latin typeface="Century Schoolbook" panose="02040604050505020304" pitchFamily="18" charset="0"/>
              </a:rPr>
              <a:t> de </a:t>
            </a:r>
            <a:r>
              <a:rPr lang="en-US" sz="2200" dirty="0" err="1">
                <a:latin typeface="Century Schoolbook" panose="02040604050505020304" pitchFamily="18" charset="0"/>
              </a:rPr>
              <a:t>seguridad</a:t>
            </a:r>
            <a:r>
              <a:rPr lang="en-US" sz="2200" dirty="0">
                <a:latin typeface="Century Schoolbook" panose="02040604050505020304" pitchFamily="18" charset="0"/>
              </a:rPr>
              <a:t>, como la </a:t>
            </a:r>
            <a:r>
              <a:rPr lang="en-US" sz="2200" dirty="0" err="1">
                <a:latin typeface="Century Schoolbook" panose="02040604050505020304" pitchFamily="18" charset="0"/>
              </a:rPr>
              <a:t>falta</a:t>
            </a:r>
            <a:r>
              <a:rPr lang="en-US" sz="2200" dirty="0">
                <a:latin typeface="Century Schoolbook" panose="02040604050505020304" pitchFamily="18" charset="0"/>
              </a:rPr>
              <a:t> de </a:t>
            </a:r>
            <a:r>
              <a:rPr lang="en-US" sz="2200" dirty="0" err="1">
                <a:latin typeface="Century Schoolbook" panose="02040604050505020304" pitchFamily="18" charset="0"/>
              </a:rPr>
              <a:t>botes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salvavidas</a:t>
            </a:r>
            <a:r>
              <a:rPr lang="en-US" sz="2200" dirty="0">
                <a:latin typeface="Century Schoolbook" panose="02040604050505020304" pitchFamily="18" charset="0"/>
              </a:rPr>
              <a:t> para todos </a:t>
            </a:r>
            <a:r>
              <a:rPr lang="en-US" sz="2200" dirty="0" err="1">
                <a:latin typeface="Century Schoolbook" panose="02040604050505020304" pitchFamily="18" charset="0"/>
              </a:rPr>
              <a:t>los</a:t>
            </a:r>
            <a:r>
              <a:rPr lang="en-US" sz="2200" dirty="0">
                <a:latin typeface="Century Schoolbook" panose="02040604050505020304" pitchFamily="18" charset="0"/>
              </a:rPr>
              <a:t> pasajeros.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AB9B87B-CCA3-4F07-B663-FF40D8CC6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9525" y="2630809"/>
            <a:ext cx="3591379" cy="286412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3400" dirty="0">
                <a:latin typeface="Century Schoolbook" panose="02040604050505020304" pitchFamily="18" charset="0"/>
              </a:rPr>
              <a:t>Mujeres y Niños Primero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4054298"/>
          </a:xfrm>
        </p:spPr>
        <p:txBody>
          <a:bodyPr>
            <a:noAutofit/>
          </a:bodyPr>
          <a:lstStyle/>
          <a:p>
            <a:r>
              <a:rPr lang="es-ES" sz="1600" dirty="0">
                <a:latin typeface="Century Schoolbook" panose="02040604050505020304" pitchFamily="18" charset="0"/>
              </a:rPr>
              <a:t>Las mujeres tuvieron la mayor tasa de supervivencia (75.3%), seguidas de los niños (54%).</a:t>
            </a:r>
          </a:p>
          <a:p>
            <a:r>
              <a:rPr lang="es-ES" sz="1600" dirty="0">
                <a:latin typeface="Century Schoolbook" panose="02040604050505020304" pitchFamily="18" charset="0"/>
              </a:rPr>
              <a:t>Los hombres, especialmente adultos, tuvieron las menores tasas de supervivencia (16.6%).</a:t>
            </a:r>
          </a:p>
          <a:p>
            <a:pPr marL="0" indent="0">
              <a:buNone/>
            </a:pPr>
            <a:endParaRPr lang="es-ES" sz="16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Century Schoolbook" panose="02040604050505020304" pitchFamily="18" charset="0"/>
              </a:rPr>
              <a:t>Esto refuerza la regla histórica de 'Mujeres y niños primero' en emergencias.</a:t>
            </a:r>
          </a:p>
        </p:txBody>
      </p:sp>
      <p:pic>
        <p:nvPicPr>
          <p:cNvPr id="6" name="Imagen 5" descr="Gráfico, Gráfico de barras">
            <a:extLst>
              <a:ext uri="{FF2B5EF4-FFF2-40B4-BE49-F238E27FC236}">
                <a16:creationId xmlns:a16="http://schemas.microsoft.com/office/drawing/2014/main" id="{91C53B21-2B21-3C1D-472A-320888B4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99" y="1525716"/>
            <a:ext cx="5221234" cy="4160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entury Schoolbook" panose="02040604050505020304" pitchFamily="18" charset="0"/>
              </a:rPr>
              <a:t>Impacto de la Clase Social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A66477-945C-B6DD-555F-33B75047EC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5383144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C28FDF-5B57-B382-7479-08FE909555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dirty="0"/>
              <a:t>Grafica</a:t>
            </a:r>
          </a:p>
          <a:p>
            <a:pPr marL="0" indent="0" algn="ctr">
              <a:buNone/>
            </a:pPr>
            <a:endParaRPr lang="es-ES" dirty="0"/>
          </a:p>
        </p:txBody>
      </p:sp>
      <p:pic>
        <p:nvPicPr>
          <p:cNvPr id="4" name="Picture 3" descr="Impacto clase social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72000" y="1600200"/>
            <a:ext cx="4267200" cy="3840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8EF61-F311-61F0-7982-A6F1554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 de tasa de sobrevivencia entre mujeres y niños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FB022-A3F5-20BA-5A8A-46C09545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775" y="2198362"/>
            <a:ext cx="3719225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s-ES" sz="1400" b="1"/>
              <a:t>Mujeres Adultas (77.2%)</a:t>
            </a:r>
            <a:r>
              <a:rPr lang="en-US" altLang="es-ES" sz="1400"/>
              <a:t>: Este grupo tiene la tasa de supervivencia más alta, lo que indica que fueron priorizadas en los esfuerzos de rescate.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s-ES" sz="1400" b="1"/>
              <a:t>Niñas (69.1%)</a:t>
            </a:r>
            <a:r>
              <a:rPr lang="en-US" altLang="es-ES" sz="1400"/>
              <a:t>: Las niñas tienen la segunda tasa de supervivencia más alta. 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s-ES" sz="1400" b="1"/>
              <a:t>Niños Hombres (39.7%)</a:t>
            </a:r>
            <a:r>
              <a:rPr lang="en-US" altLang="es-ES" sz="1400"/>
              <a:t>: Aunque los niños hombres también recibieron cierto grado de prioridad, su tasa de supervivencia es significativamente más baja que la de las niñas. 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s-ES" sz="1400" b="1"/>
              <a:t>Hombres Adultos (17.7%)</a:t>
            </a:r>
            <a:r>
              <a:rPr lang="en-US" altLang="es-ES" sz="1400"/>
              <a:t>: Este grupo tiene la tasa de supervivencia más baja.</a:t>
            </a:r>
            <a:r>
              <a:rPr lang="en-US" sz="1400"/>
              <a:t> 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Las mujeres adultas y las niñas fueron las más favorecidas, mientras que los hombres, especialmente adultos, estuvieron en una situación de mayor riesgo.</a:t>
            </a:r>
            <a:r>
              <a:rPr lang="en-US" sz="1400" b="0">
                <a:effectLst/>
              </a:rPr>
              <a:t> 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Marcador de contenido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3E3B29F-1442-C6E0-C291-D3C499A613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9525" y="2743040"/>
            <a:ext cx="3591379" cy="2639663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18" y="643467"/>
            <a:ext cx="3579731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dirty="0" err="1">
                <a:latin typeface="Century Schoolbook" panose="02040604050505020304" pitchFamily="18" charset="0"/>
              </a:rPr>
              <a:t>Influencia</a:t>
            </a:r>
            <a:r>
              <a:rPr lang="en-US" sz="2800" b="1" dirty="0">
                <a:latin typeface="Century Schoolbook" panose="02040604050505020304" pitchFamily="18" charset="0"/>
              </a:rPr>
              <a:t> del Puerto de </a:t>
            </a:r>
            <a:r>
              <a:rPr lang="en-US" sz="2800" b="1" dirty="0" err="1">
                <a:latin typeface="Century Schoolbook" panose="02040604050505020304" pitchFamily="18" charset="0"/>
              </a:rPr>
              <a:t>Embarque</a:t>
            </a:r>
            <a:endParaRPr 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118" y="2623381"/>
            <a:ext cx="3579730" cy="373278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Cherbourg</a:t>
            </a:r>
            <a:r>
              <a:rPr kumimoji="0" lang="es-ES" altLang="es-E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Registró la mayor tasa de supervivencia (69.4%), en gran parte debido a que embarcó una mayor proporción de pasajeros de Primera Clase.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Queenstown</a:t>
            </a:r>
            <a:r>
              <a:rPr kumimoji="0" lang="es-ES" altLang="es-E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Tasa moderada de supervivencia (50%), influida por una mezcla de pasajeros de Segunda y Tercera Clase.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Southampton</a:t>
            </a:r>
            <a:r>
              <a:rPr kumimoji="0" lang="es-ES" altLang="es-E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La tasa más baja de supervivencia (33.7%), explicada por la predominancia de pasajeros de Tercera Clase.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sz="1500" dirty="0"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sz="1600" dirty="0">
                <a:latin typeface="Century Schoolbook" panose="02040604050505020304" pitchFamily="18" charset="0"/>
              </a:rPr>
              <a:t>Aunque el puerto de embarque parece influir en las tasas de supervivencia, </a:t>
            </a:r>
            <a:r>
              <a:rPr lang="es-ES" sz="1600" b="1" dirty="0">
                <a:latin typeface="Century Schoolbook" panose="02040604050505020304" pitchFamily="18" charset="0"/>
              </a:rPr>
              <a:t>la clase del ticket</a:t>
            </a:r>
            <a:r>
              <a:rPr lang="es-ES" sz="1600" dirty="0">
                <a:latin typeface="Century Schoolbook" panose="02040604050505020304" pitchFamily="18" charset="0"/>
              </a:rPr>
              <a:t> fue el principal factor determinante.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sz="1600" dirty="0">
                <a:latin typeface="Century Schoolbook" panose="02040604050505020304" pitchFamily="18" charset="0"/>
              </a:rPr>
              <a:t>Los pasajeros de clases más altas tuvieron </a:t>
            </a:r>
            <a:r>
              <a:rPr lang="es-ES" sz="1600" b="1" dirty="0">
                <a:latin typeface="Century Schoolbook" panose="02040604050505020304" pitchFamily="18" charset="0"/>
              </a:rPr>
              <a:t>significativamente</a:t>
            </a:r>
            <a:r>
              <a:rPr lang="es-ES" sz="1600" dirty="0">
                <a:latin typeface="Century Schoolbook" panose="02040604050505020304" pitchFamily="18" charset="0"/>
              </a:rPr>
              <a:t> mejores probabilidades de supervivencia, reflejando las desigualdades sociales y económicas de la época.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700" dirty="0"/>
          </a:p>
        </p:txBody>
      </p:sp>
      <p:pic>
        <p:nvPicPr>
          <p:cNvPr id="10" name="Marcador de contenido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C9C5DA4-960F-3824-27A5-1E7F7928D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2903" y="229586"/>
            <a:ext cx="2670752" cy="1816111"/>
          </a:xfrm>
          <a:prstGeom prst="rect">
            <a:avLst/>
          </a:prstGeom>
        </p:spPr>
      </p:pic>
      <p:pic>
        <p:nvPicPr>
          <p:cNvPr id="12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131C473-8799-4B00-DB53-04CE2C80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903" y="4213134"/>
            <a:ext cx="2886241" cy="214303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13A3735-E0E6-7A38-9539-B1AE4BEBE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5" name="Imagen 1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88D4F061-8D32-EA65-57A0-7B77E94E614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903" y="2221971"/>
            <a:ext cx="2670752" cy="18148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Conclusiones Generales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endParaRPr lang="es-E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Alta mortalidad</a:t>
            </a:r>
            <a:b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</a:br>
            <a: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Más del 60% de los pasajeros fallecieron, lo que evidencia la magnitud del desastre y la insuficiencia de medidas de seguridad.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Prioridad para mujeres y niños</a:t>
            </a:r>
            <a:b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</a:br>
            <a: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Las mujeres y los niños tuvieron mayores probabilidades de sobrevivir, reflejando las normas sociales de la época que priorizaban su rescate.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Desigualdad por clase</a:t>
            </a:r>
            <a:b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</a:br>
            <a: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Los pasajeros de Primera Clase contaron con ventajas significativas, obteniendo tasas de supervivencia mucho más altas en comparación con las otras clases.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s-ES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Influencia del puerto de embarque</a:t>
            </a:r>
            <a:b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</a:br>
            <a: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Los puertos de embarque reflejan desigualdades socioeconómicas. Por ejemplo, Cherbourg presentó las mayores tasas de supervivencia gracias a su alta proporción de pasajeros de Primera Clase.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200" b="1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200" b="1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Reflexión Final</a:t>
            </a:r>
          </a:p>
          <a:p>
            <a:pPr>
              <a:lnSpc>
                <a:spcPct val="90000"/>
              </a:lnSpc>
            </a:pPr>
            <a:endParaRPr lang="es-ES" sz="120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90000"/>
              </a:lnSpc>
            </a:pPr>
            <a:r>
              <a:rPr lang="es-ES" sz="120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El análisis pone en evidencia cómo factores sociales, económicos y estructurales influyeron directamente en las tasas de supervivencia del Titanic, subrayando las desigualdades de la época.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564</Words>
  <Application>Microsoft Office PowerPoint</Application>
  <PresentationFormat>Presentación en pantalla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Schoolbook</vt:lpstr>
      <vt:lpstr>Office Theme</vt:lpstr>
      <vt:lpstr>Análisis Exploratorio del Titanic</vt:lpstr>
      <vt:lpstr>Tasa de Mortalidad en el Titanic</vt:lpstr>
      <vt:lpstr>Mujeres y Niños Primero</vt:lpstr>
      <vt:lpstr>Impacto de la Clase Social</vt:lpstr>
      <vt:lpstr>Diferencia de tasa de sobrevivencia entre mujeres y niños</vt:lpstr>
      <vt:lpstr>Influencia del Puerto de Embarque</vt:lpstr>
      <vt:lpstr>Conclusiones Generales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Kathrin Fuchs</dc:creator>
  <cp:keywords/>
  <dc:description>generated using python-pptx</dc:description>
  <cp:lastModifiedBy>Kathrin Fuchs</cp:lastModifiedBy>
  <cp:revision>2</cp:revision>
  <dcterms:created xsi:type="dcterms:W3CDTF">2013-01-27T09:14:16Z</dcterms:created>
  <dcterms:modified xsi:type="dcterms:W3CDTF">2024-12-07T15:45:36Z</dcterms:modified>
  <cp:category/>
</cp:coreProperties>
</file>