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5" r:id="rId2"/>
    <p:sldId id="256" r:id="rId3"/>
    <p:sldId id="259" r:id="rId4"/>
    <p:sldId id="257" r:id="rId5"/>
    <p:sldId id="258" r:id="rId6"/>
    <p:sldId id="261" r:id="rId7"/>
    <p:sldId id="260"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112" d="100"/>
          <a:sy n="112" d="100"/>
        </p:scale>
        <p:origin x="-32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78EEF-EACC-8F4E-B628-81FB39376FEB}" type="datetimeFigureOut">
              <a:rPr lang="en-US" smtClean="0"/>
              <a:t>1/11/24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A9A16-BFAF-F746-9C2B-75E7266290A3}" type="slidenum">
              <a:rPr lang="en-US" smtClean="0"/>
              <a:t>‹#›</a:t>
            </a:fld>
            <a:endParaRPr lang="en-US"/>
          </a:p>
        </p:txBody>
      </p:sp>
    </p:spTree>
    <p:extLst>
      <p:ext uri="{BB962C8B-B14F-4D97-AF65-F5344CB8AC3E}">
        <p14:creationId xmlns:p14="http://schemas.microsoft.com/office/powerpoint/2010/main" val="45971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2018-04-10 is one of the calcium flags</a:t>
            </a:r>
          </a:p>
          <a:p>
            <a:r>
              <a:rPr lang="en-US" dirty="0"/>
              <a:t>That one nitrate flag is what date?? 2017-06-13…</a:t>
            </a:r>
          </a:p>
        </p:txBody>
      </p:sp>
      <p:sp>
        <p:nvSpPr>
          <p:cNvPr id="4" name="Slide Number Placeholder 3"/>
          <p:cNvSpPr>
            <a:spLocks noGrp="1"/>
          </p:cNvSpPr>
          <p:nvPr>
            <p:ph type="sldNum" sz="quarter" idx="5"/>
          </p:nvPr>
        </p:nvSpPr>
        <p:spPr/>
        <p:txBody>
          <a:bodyPr/>
          <a:lstStyle/>
          <a:p>
            <a:fld id="{F5DA9A16-BFAF-F746-9C2B-75E7266290A3}" type="slidenum">
              <a:rPr lang="en-US" smtClean="0"/>
              <a:t>7</a:t>
            </a:fld>
            <a:endParaRPr lang="en-US"/>
          </a:p>
        </p:txBody>
      </p:sp>
    </p:spTree>
    <p:extLst>
      <p:ext uri="{BB962C8B-B14F-4D97-AF65-F5344CB8AC3E}">
        <p14:creationId xmlns:p14="http://schemas.microsoft.com/office/powerpoint/2010/main" val="333781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2E0F-E3E6-5350-3584-409089EDCE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798144-BEC4-F81D-03A5-9E88E9EC9E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D79ED-424B-405D-E23C-1264DD4CA740}"/>
              </a:ext>
            </a:extLst>
          </p:cNvPr>
          <p:cNvSpPr>
            <a:spLocks noGrp="1"/>
          </p:cNvSpPr>
          <p:nvPr>
            <p:ph type="dt" sz="half" idx="10"/>
          </p:nvPr>
        </p:nvSpPr>
        <p:spPr/>
        <p:txBody>
          <a:bodyPr/>
          <a:lstStyle/>
          <a:p>
            <a:fld id="{3AF2A9C8-0DFA-0345-BE8A-423DFF4A3F44}" type="datetimeFigureOut">
              <a:rPr lang="en-US" smtClean="0"/>
              <a:t>1/11/24</a:t>
            </a:fld>
            <a:endParaRPr lang="en-US"/>
          </a:p>
        </p:txBody>
      </p:sp>
      <p:sp>
        <p:nvSpPr>
          <p:cNvPr id="5" name="Footer Placeholder 4">
            <a:extLst>
              <a:ext uri="{FF2B5EF4-FFF2-40B4-BE49-F238E27FC236}">
                <a16:creationId xmlns:a16="http://schemas.microsoft.com/office/drawing/2014/main" id="{D9F245A8-15A0-5698-D87D-EB48D29AB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205A5-CBD3-9F3A-9687-D8DEBFAADC8E}"/>
              </a:ext>
            </a:extLst>
          </p:cNvPr>
          <p:cNvSpPr>
            <a:spLocks noGrp="1"/>
          </p:cNvSpPr>
          <p:nvPr>
            <p:ph type="sldNum" sz="quarter" idx="12"/>
          </p:nvPr>
        </p:nvSpPr>
        <p:spPr/>
        <p:txBody>
          <a:bodyPr/>
          <a:lstStyle/>
          <a:p>
            <a:fld id="{1A24A9CA-F83A-A540-8B75-D5144D836C7F}" type="slidenum">
              <a:rPr lang="en-US" smtClean="0"/>
              <a:t>‹#›</a:t>
            </a:fld>
            <a:endParaRPr lang="en-US"/>
          </a:p>
        </p:txBody>
      </p:sp>
    </p:spTree>
    <p:extLst>
      <p:ext uri="{BB962C8B-B14F-4D97-AF65-F5344CB8AC3E}">
        <p14:creationId xmlns:p14="http://schemas.microsoft.com/office/powerpoint/2010/main" val="285774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9C2B-A5B8-5D6E-7715-3DFB942F7D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267904-8065-D299-45CC-5FC01A7A04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297B7-9309-B734-3528-8806583B6585}"/>
              </a:ext>
            </a:extLst>
          </p:cNvPr>
          <p:cNvSpPr>
            <a:spLocks noGrp="1"/>
          </p:cNvSpPr>
          <p:nvPr>
            <p:ph type="dt" sz="half" idx="10"/>
          </p:nvPr>
        </p:nvSpPr>
        <p:spPr/>
        <p:txBody>
          <a:bodyPr/>
          <a:lstStyle/>
          <a:p>
            <a:fld id="{3AF2A9C8-0DFA-0345-BE8A-423DFF4A3F44}" type="datetimeFigureOut">
              <a:rPr lang="en-US" smtClean="0"/>
              <a:t>1/11/24</a:t>
            </a:fld>
            <a:endParaRPr lang="en-US"/>
          </a:p>
        </p:txBody>
      </p:sp>
      <p:sp>
        <p:nvSpPr>
          <p:cNvPr id="5" name="Footer Placeholder 4">
            <a:extLst>
              <a:ext uri="{FF2B5EF4-FFF2-40B4-BE49-F238E27FC236}">
                <a16:creationId xmlns:a16="http://schemas.microsoft.com/office/drawing/2014/main" id="{9B5B5D1E-D4F7-7085-5D8B-C27C4F458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15D82-28FF-0A60-F09C-D62C7CD5AE02}"/>
              </a:ext>
            </a:extLst>
          </p:cNvPr>
          <p:cNvSpPr>
            <a:spLocks noGrp="1"/>
          </p:cNvSpPr>
          <p:nvPr>
            <p:ph type="sldNum" sz="quarter" idx="12"/>
          </p:nvPr>
        </p:nvSpPr>
        <p:spPr/>
        <p:txBody>
          <a:bodyPr/>
          <a:lstStyle/>
          <a:p>
            <a:fld id="{1A24A9CA-F83A-A540-8B75-D5144D836C7F}" type="slidenum">
              <a:rPr lang="en-US" smtClean="0"/>
              <a:t>‹#›</a:t>
            </a:fld>
            <a:endParaRPr lang="en-US"/>
          </a:p>
        </p:txBody>
      </p:sp>
    </p:spTree>
    <p:extLst>
      <p:ext uri="{BB962C8B-B14F-4D97-AF65-F5344CB8AC3E}">
        <p14:creationId xmlns:p14="http://schemas.microsoft.com/office/powerpoint/2010/main" val="328788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0CBDBD-3548-1433-D0E1-634180FD52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7EA6BB-81DC-C993-6243-0F776AB84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1E3C1-27E5-2372-2911-3BFD83AC5009}"/>
              </a:ext>
            </a:extLst>
          </p:cNvPr>
          <p:cNvSpPr>
            <a:spLocks noGrp="1"/>
          </p:cNvSpPr>
          <p:nvPr>
            <p:ph type="dt" sz="half" idx="10"/>
          </p:nvPr>
        </p:nvSpPr>
        <p:spPr/>
        <p:txBody>
          <a:bodyPr/>
          <a:lstStyle/>
          <a:p>
            <a:fld id="{3AF2A9C8-0DFA-0345-BE8A-423DFF4A3F44}" type="datetimeFigureOut">
              <a:rPr lang="en-US" smtClean="0"/>
              <a:t>1/11/24</a:t>
            </a:fld>
            <a:endParaRPr lang="en-US"/>
          </a:p>
        </p:txBody>
      </p:sp>
      <p:sp>
        <p:nvSpPr>
          <p:cNvPr id="5" name="Footer Placeholder 4">
            <a:extLst>
              <a:ext uri="{FF2B5EF4-FFF2-40B4-BE49-F238E27FC236}">
                <a16:creationId xmlns:a16="http://schemas.microsoft.com/office/drawing/2014/main" id="{21DD0894-DF2A-6BB8-7AB1-C223EAC17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CBD15-E07C-8FDE-E46A-2FD5B0345DB4}"/>
              </a:ext>
            </a:extLst>
          </p:cNvPr>
          <p:cNvSpPr>
            <a:spLocks noGrp="1"/>
          </p:cNvSpPr>
          <p:nvPr>
            <p:ph type="sldNum" sz="quarter" idx="12"/>
          </p:nvPr>
        </p:nvSpPr>
        <p:spPr/>
        <p:txBody>
          <a:bodyPr/>
          <a:lstStyle/>
          <a:p>
            <a:fld id="{1A24A9CA-F83A-A540-8B75-D5144D836C7F}" type="slidenum">
              <a:rPr lang="en-US" smtClean="0"/>
              <a:t>‹#›</a:t>
            </a:fld>
            <a:endParaRPr lang="en-US"/>
          </a:p>
        </p:txBody>
      </p:sp>
    </p:spTree>
    <p:extLst>
      <p:ext uri="{BB962C8B-B14F-4D97-AF65-F5344CB8AC3E}">
        <p14:creationId xmlns:p14="http://schemas.microsoft.com/office/powerpoint/2010/main" val="134343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2BFA-0331-352A-A81C-8A649F1645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D1C60-71B2-0A7A-572F-640965F6AF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C4D76-409E-56CB-805B-9D29BBCC1224}"/>
              </a:ext>
            </a:extLst>
          </p:cNvPr>
          <p:cNvSpPr>
            <a:spLocks noGrp="1"/>
          </p:cNvSpPr>
          <p:nvPr>
            <p:ph type="dt" sz="half" idx="10"/>
          </p:nvPr>
        </p:nvSpPr>
        <p:spPr/>
        <p:txBody>
          <a:bodyPr/>
          <a:lstStyle/>
          <a:p>
            <a:fld id="{3AF2A9C8-0DFA-0345-BE8A-423DFF4A3F44}" type="datetimeFigureOut">
              <a:rPr lang="en-US" smtClean="0"/>
              <a:t>1/11/24</a:t>
            </a:fld>
            <a:endParaRPr lang="en-US"/>
          </a:p>
        </p:txBody>
      </p:sp>
      <p:sp>
        <p:nvSpPr>
          <p:cNvPr id="5" name="Footer Placeholder 4">
            <a:extLst>
              <a:ext uri="{FF2B5EF4-FFF2-40B4-BE49-F238E27FC236}">
                <a16:creationId xmlns:a16="http://schemas.microsoft.com/office/drawing/2014/main" id="{9659873C-B6E5-E51B-037A-C21658F0A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1AD77-4FBD-775C-DE0A-FC378BDE1E17}"/>
              </a:ext>
            </a:extLst>
          </p:cNvPr>
          <p:cNvSpPr>
            <a:spLocks noGrp="1"/>
          </p:cNvSpPr>
          <p:nvPr>
            <p:ph type="sldNum" sz="quarter" idx="12"/>
          </p:nvPr>
        </p:nvSpPr>
        <p:spPr/>
        <p:txBody>
          <a:bodyPr/>
          <a:lstStyle/>
          <a:p>
            <a:fld id="{1A24A9CA-F83A-A540-8B75-D5144D836C7F}" type="slidenum">
              <a:rPr lang="en-US" smtClean="0"/>
              <a:t>‹#›</a:t>
            </a:fld>
            <a:endParaRPr lang="en-US"/>
          </a:p>
        </p:txBody>
      </p:sp>
    </p:spTree>
    <p:extLst>
      <p:ext uri="{BB962C8B-B14F-4D97-AF65-F5344CB8AC3E}">
        <p14:creationId xmlns:p14="http://schemas.microsoft.com/office/powerpoint/2010/main" val="4010023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DFD8-19D5-6A59-4DB4-4340EB0989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21AC5C-1D65-D108-C790-A57619144C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5C6247-75FE-EF6A-D429-59693D89C321}"/>
              </a:ext>
            </a:extLst>
          </p:cNvPr>
          <p:cNvSpPr>
            <a:spLocks noGrp="1"/>
          </p:cNvSpPr>
          <p:nvPr>
            <p:ph type="dt" sz="half" idx="10"/>
          </p:nvPr>
        </p:nvSpPr>
        <p:spPr/>
        <p:txBody>
          <a:bodyPr/>
          <a:lstStyle/>
          <a:p>
            <a:fld id="{3AF2A9C8-0DFA-0345-BE8A-423DFF4A3F44}" type="datetimeFigureOut">
              <a:rPr lang="en-US" smtClean="0"/>
              <a:t>1/11/24</a:t>
            </a:fld>
            <a:endParaRPr lang="en-US"/>
          </a:p>
        </p:txBody>
      </p:sp>
      <p:sp>
        <p:nvSpPr>
          <p:cNvPr id="5" name="Footer Placeholder 4">
            <a:extLst>
              <a:ext uri="{FF2B5EF4-FFF2-40B4-BE49-F238E27FC236}">
                <a16:creationId xmlns:a16="http://schemas.microsoft.com/office/drawing/2014/main" id="{9B7AE624-DEA4-0635-A4BD-00247CDF0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BBEE6-78CE-A69A-1F9C-88A9AE98CDC3}"/>
              </a:ext>
            </a:extLst>
          </p:cNvPr>
          <p:cNvSpPr>
            <a:spLocks noGrp="1"/>
          </p:cNvSpPr>
          <p:nvPr>
            <p:ph type="sldNum" sz="quarter" idx="12"/>
          </p:nvPr>
        </p:nvSpPr>
        <p:spPr/>
        <p:txBody>
          <a:bodyPr/>
          <a:lstStyle/>
          <a:p>
            <a:fld id="{1A24A9CA-F83A-A540-8B75-D5144D836C7F}" type="slidenum">
              <a:rPr lang="en-US" smtClean="0"/>
              <a:t>‹#›</a:t>
            </a:fld>
            <a:endParaRPr lang="en-US"/>
          </a:p>
        </p:txBody>
      </p:sp>
    </p:spTree>
    <p:extLst>
      <p:ext uri="{BB962C8B-B14F-4D97-AF65-F5344CB8AC3E}">
        <p14:creationId xmlns:p14="http://schemas.microsoft.com/office/powerpoint/2010/main" val="123157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4A45-40E4-E9A8-04B8-4E6E00A38B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BCC6A2-FA8A-8202-F5A0-4C62339CB5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6ADF5E-AC91-39BC-BE1C-2764673EA2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B90689-6A5B-32EB-1F0F-F4D5A11A18A1}"/>
              </a:ext>
            </a:extLst>
          </p:cNvPr>
          <p:cNvSpPr>
            <a:spLocks noGrp="1"/>
          </p:cNvSpPr>
          <p:nvPr>
            <p:ph type="dt" sz="half" idx="10"/>
          </p:nvPr>
        </p:nvSpPr>
        <p:spPr/>
        <p:txBody>
          <a:bodyPr/>
          <a:lstStyle/>
          <a:p>
            <a:fld id="{3AF2A9C8-0DFA-0345-BE8A-423DFF4A3F44}" type="datetimeFigureOut">
              <a:rPr lang="en-US" smtClean="0"/>
              <a:t>1/11/24</a:t>
            </a:fld>
            <a:endParaRPr lang="en-US"/>
          </a:p>
        </p:txBody>
      </p:sp>
      <p:sp>
        <p:nvSpPr>
          <p:cNvPr id="6" name="Footer Placeholder 5">
            <a:extLst>
              <a:ext uri="{FF2B5EF4-FFF2-40B4-BE49-F238E27FC236}">
                <a16:creationId xmlns:a16="http://schemas.microsoft.com/office/drawing/2014/main" id="{FB2DFB30-93F0-7D4E-743A-88BFAD6083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783610-2A60-802F-3244-4618C27E31F9}"/>
              </a:ext>
            </a:extLst>
          </p:cNvPr>
          <p:cNvSpPr>
            <a:spLocks noGrp="1"/>
          </p:cNvSpPr>
          <p:nvPr>
            <p:ph type="sldNum" sz="quarter" idx="12"/>
          </p:nvPr>
        </p:nvSpPr>
        <p:spPr/>
        <p:txBody>
          <a:bodyPr/>
          <a:lstStyle/>
          <a:p>
            <a:fld id="{1A24A9CA-F83A-A540-8B75-D5144D836C7F}" type="slidenum">
              <a:rPr lang="en-US" smtClean="0"/>
              <a:t>‹#›</a:t>
            </a:fld>
            <a:endParaRPr lang="en-US"/>
          </a:p>
        </p:txBody>
      </p:sp>
    </p:spTree>
    <p:extLst>
      <p:ext uri="{BB962C8B-B14F-4D97-AF65-F5344CB8AC3E}">
        <p14:creationId xmlns:p14="http://schemas.microsoft.com/office/powerpoint/2010/main" val="746931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11AD-E39F-B301-856D-BC5B0FC2BB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36EE97-3896-623F-4E17-000F93065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36952A-7AF7-625E-11B4-0DD572F782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84287E-950D-420D-E4D7-2DC4FC206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F3CA8E-DA8B-6791-3D88-38237148F4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F8828C-E7AD-B5E9-DF9D-07F359404FB2}"/>
              </a:ext>
            </a:extLst>
          </p:cNvPr>
          <p:cNvSpPr>
            <a:spLocks noGrp="1"/>
          </p:cNvSpPr>
          <p:nvPr>
            <p:ph type="dt" sz="half" idx="10"/>
          </p:nvPr>
        </p:nvSpPr>
        <p:spPr/>
        <p:txBody>
          <a:bodyPr/>
          <a:lstStyle/>
          <a:p>
            <a:fld id="{3AF2A9C8-0DFA-0345-BE8A-423DFF4A3F44}" type="datetimeFigureOut">
              <a:rPr lang="en-US" smtClean="0"/>
              <a:t>1/11/24</a:t>
            </a:fld>
            <a:endParaRPr lang="en-US"/>
          </a:p>
        </p:txBody>
      </p:sp>
      <p:sp>
        <p:nvSpPr>
          <p:cNvPr id="8" name="Footer Placeholder 7">
            <a:extLst>
              <a:ext uri="{FF2B5EF4-FFF2-40B4-BE49-F238E27FC236}">
                <a16:creationId xmlns:a16="http://schemas.microsoft.com/office/drawing/2014/main" id="{02D8E628-A2AF-781D-A3A6-1F883D1B08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3B0D22-969D-51C0-7D8B-FCC8804FB142}"/>
              </a:ext>
            </a:extLst>
          </p:cNvPr>
          <p:cNvSpPr>
            <a:spLocks noGrp="1"/>
          </p:cNvSpPr>
          <p:nvPr>
            <p:ph type="sldNum" sz="quarter" idx="12"/>
          </p:nvPr>
        </p:nvSpPr>
        <p:spPr/>
        <p:txBody>
          <a:bodyPr/>
          <a:lstStyle/>
          <a:p>
            <a:fld id="{1A24A9CA-F83A-A540-8B75-D5144D836C7F}" type="slidenum">
              <a:rPr lang="en-US" smtClean="0"/>
              <a:t>‹#›</a:t>
            </a:fld>
            <a:endParaRPr lang="en-US"/>
          </a:p>
        </p:txBody>
      </p:sp>
    </p:spTree>
    <p:extLst>
      <p:ext uri="{BB962C8B-B14F-4D97-AF65-F5344CB8AC3E}">
        <p14:creationId xmlns:p14="http://schemas.microsoft.com/office/powerpoint/2010/main" val="22055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2F-7634-4296-42F1-E78F2799B1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AA7A60-E290-87D6-3F88-AEB2765B96C7}"/>
              </a:ext>
            </a:extLst>
          </p:cNvPr>
          <p:cNvSpPr>
            <a:spLocks noGrp="1"/>
          </p:cNvSpPr>
          <p:nvPr>
            <p:ph type="dt" sz="half" idx="10"/>
          </p:nvPr>
        </p:nvSpPr>
        <p:spPr/>
        <p:txBody>
          <a:bodyPr/>
          <a:lstStyle/>
          <a:p>
            <a:fld id="{3AF2A9C8-0DFA-0345-BE8A-423DFF4A3F44}" type="datetimeFigureOut">
              <a:rPr lang="en-US" smtClean="0"/>
              <a:t>1/11/24</a:t>
            </a:fld>
            <a:endParaRPr lang="en-US"/>
          </a:p>
        </p:txBody>
      </p:sp>
      <p:sp>
        <p:nvSpPr>
          <p:cNvPr id="4" name="Footer Placeholder 3">
            <a:extLst>
              <a:ext uri="{FF2B5EF4-FFF2-40B4-BE49-F238E27FC236}">
                <a16:creationId xmlns:a16="http://schemas.microsoft.com/office/drawing/2014/main" id="{E63E3BA2-FFB1-E381-92D5-BAD5BA6DEB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ACF0C9-2810-B554-55F6-2CA7B9BE9367}"/>
              </a:ext>
            </a:extLst>
          </p:cNvPr>
          <p:cNvSpPr>
            <a:spLocks noGrp="1"/>
          </p:cNvSpPr>
          <p:nvPr>
            <p:ph type="sldNum" sz="quarter" idx="12"/>
          </p:nvPr>
        </p:nvSpPr>
        <p:spPr/>
        <p:txBody>
          <a:bodyPr/>
          <a:lstStyle/>
          <a:p>
            <a:fld id="{1A24A9CA-F83A-A540-8B75-D5144D836C7F}" type="slidenum">
              <a:rPr lang="en-US" smtClean="0"/>
              <a:t>‹#›</a:t>
            </a:fld>
            <a:endParaRPr lang="en-US"/>
          </a:p>
        </p:txBody>
      </p:sp>
    </p:spTree>
    <p:extLst>
      <p:ext uri="{BB962C8B-B14F-4D97-AF65-F5344CB8AC3E}">
        <p14:creationId xmlns:p14="http://schemas.microsoft.com/office/powerpoint/2010/main" val="359503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290717-0A1B-E873-B87C-5A07D95F50A2}"/>
              </a:ext>
            </a:extLst>
          </p:cNvPr>
          <p:cNvSpPr>
            <a:spLocks noGrp="1"/>
          </p:cNvSpPr>
          <p:nvPr>
            <p:ph type="dt" sz="half" idx="10"/>
          </p:nvPr>
        </p:nvSpPr>
        <p:spPr/>
        <p:txBody>
          <a:bodyPr/>
          <a:lstStyle/>
          <a:p>
            <a:fld id="{3AF2A9C8-0DFA-0345-BE8A-423DFF4A3F44}" type="datetimeFigureOut">
              <a:rPr lang="en-US" smtClean="0"/>
              <a:t>1/11/24</a:t>
            </a:fld>
            <a:endParaRPr lang="en-US"/>
          </a:p>
        </p:txBody>
      </p:sp>
      <p:sp>
        <p:nvSpPr>
          <p:cNvPr id="3" name="Footer Placeholder 2">
            <a:extLst>
              <a:ext uri="{FF2B5EF4-FFF2-40B4-BE49-F238E27FC236}">
                <a16:creationId xmlns:a16="http://schemas.microsoft.com/office/drawing/2014/main" id="{7AA2E2F2-B4D8-5A54-8E6B-9137ACD2C8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5B0294-032E-357C-5862-2C73744F3A2F}"/>
              </a:ext>
            </a:extLst>
          </p:cNvPr>
          <p:cNvSpPr>
            <a:spLocks noGrp="1"/>
          </p:cNvSpPr>
          <p:nvPr>
            <p:ph type="sldNum" sz="quarter" idx="12"/>
          </p:nvPr>
        </p:nvSpPr>
        <p:spPr/>
        <p:txBody>
          <a:bodyPr/>
          <a:lstStyle/>
          <a:p>
            <a:fld id="{1A24A9CA-F83A-A540-8B75-D5144D836C7F}" type="slidenum">
              <a:rPr lang="en-US" smtClean="0"/>
              <a:t>‹#›</a:t>
            </a:fld>
            <a:endParaRPr lang="en-US"/>
          </a:p>
        </p:txBody>
      </p:sp>
    </p:spTree>
    <p:extLst>
      <p:ext uri="{BB962C8B-B14F-4D97-AF65-F5344CB8AC3E}">
        <p14:creationId xmlns:p14="http://schemas.microsoft.com/office/powerpoint/2010/main" val="2305511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6C67-B057-7D2E-B3D0-482CF253F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ABB2E4-B0BE-BBA5-D08E-792781578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68AF14-7F94-CA63-BB10-1019B81C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17A09-D177-83BF-EA00-EB0F72D2DD0F}"/>
              </a:ext>
            </a:extLst>
          </p:cNvPr>
          <p:cNvSpPr>
            <a:spLocks noGrp="1"/>
          </p:cNvSpPr>
          <p:nvPr>
            <p:ph type="dt" sz="half" idx="10"/>
          </p:nvPr>
        </p:nvSpPr>
        <p:spPr/>
        <p:txBody>
          <a:bodyPr/>
          <a:lstStyle/>
          <a:p>
            <a:fld id="{3AF2A9C8-0DFA-0345-BE8A-423DFF4A3F44}" type="datetimeFigureOut">
              <a:rPr lang="en-US" smtClean="0"/>
              <a:t>1/11/24</a:t>
            </a:fld>
            <a:endParaRPr lang="en-US"/>
          </a:p>
        </p:txBody>
      </p:sp>
      <p:sp>
        <p:nvSpPr>
          <p:cNvPr id="6" name="Footer Placeholder 5">
            <a:extLst>
              <a:ext uri="{FF2B5EF4-FFF2-40B4-BE49-F238E27FC236}">
                <a16:creationId xmlns:a16="http://schemas.microsoft.com/office/drawing/2014/main" id="{EBFFEA5C-9522-5F3E-84DD-A5C9C2F643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B6DDD-410E-3D1A-83CA-A95070A3BCC9}"/>
              </a:ext>
            </a:extLst>
          </p:cNvPr>
          <p:cNvSpPr>
            <a:spLocks noGrp="1"/>
          </p:cNvSpPr>
          <p:nvPr>
            <p:ph type="sldNum" sz="quarter" idx="12"/>
          </p:nvPr>
        </p:nvSpPr>
        <p:spPr/>
        <p:txBody>
          <a:bodyPr/>
          <a:lstStyle/>
          <a:p>
            <a:fld id="{1A24A9CA-F83A-A540-8B75-D5144D836C7F}" type="slidenum">
              <a:rPr lang="en-US" smtClean="0"/>
              <a:t>‹#›</a:t>
            </a:fld>
            <a:endParaRPr lang="en-US"/>
          </a:p>
        </p:txBody>
      </p:sp>
    </p:spTree>
    <p:extLst>
      <p:ext uri="{BB962C8B-B14F-4D97-AF65-F5344CB8AC3E}">
        <p14:creationId xmlns:p14="http://schemas.microsoft.com/office/powerpoint/2010/main" val="243978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B5BA-FE2D-3D9B-1AE6-39E0B0EA3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36D7C1-8752-078F-1653-33B87BAAA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1A4BFF-150C-3F07-91E1-AFFA03BB9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9E128-978B-BCFB-0612-04B363492D57}"/>
              </a:ext>
            </a:extLst>
          </p:cNvPr>
          <p:cNvSpPr>
            <a:spLocks noGrp="1"/>
          </p:cNvSpPr>
          <p:nvPr>
            <p:ph type="dt" sz="half" idx="10"/>
          </p:nvPr>
        </p:nvSpPr>
        <p:spPr/>
        <p:txBody>
          <a:bodyPr/>
          <a:lstStyle/>
          <a:p>
            <a:fld id="{3AF2A9C8-0DFA-0345-BE8A-423DFF4A3F44}" type="datetimeFigureOut">
              <a:rPr lang="en-US" smtClean="0"/>
              <a:t>1/11/24</a:t>
            </a:fld>
            <a:endParaRPr lang="en-US"/>
          </a:p>
        </p:txBody>
      </p:sp>
      <p:sp>
        <p:nvSpPr>
          <p:cNvPr id="6" name="Footer Placeholder 5">
            <a:extLst>
              <a:ext uri="{FF2B5EF4-FFF2-40B4-BE49-F238E27FC236}">
                <a16:creationId xmlns:a16="http://schemas.microsoft.com/office/drawing/2014/main" id="{F05169C6-FA76-2F35-6F90-1AFCB6DD8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D5DCB8-1FF4-F254-A0C7-6366AC2299B4}"/>
              </a:ext>
            </a:extLst>
          </p:cNvPr>
          <p:cNvSpPr>
            <a:spLocks noGrp="1"/>
          </p:cNvSpPr>
          <p:nvPr>
            <p:ph type="sldNum" sz="quarter" idx="12"/>
          </p:nvPr>
        </p:nvSpPr>
        <p:spPr/>
        <p:txBody>
          <a:bodyPr/>
          <a:lstStyle/>
          <a:p>
            <a:fld id="{1A24A9CA-F83A-A540-8B75-D5144D836C7F}" type="slidenum">
              <a:rPr lang="en-US" smtClean="0"/>
              <a:t>‹#›</a:t>
            </a:fld>
            <a:endParaRPr lang="en-US"/>
          </a:p>
        </p:txBody>
      </p:sp>
    </p:spTree>
    <p:extLst>
      <p:ext uri="{BB962C8B-B14F-4D97-AF65-F5344CB8AC3E}">
        <p14:creationId xmlns:p14="http://schemas.microsoft.com/office/powerpoint/2010/main" val="86389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B288FF-41E4-48EB-F681-3FDEF529D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6C8FF5-793B-AC9D-C75A-8A9E9F08E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A1D42-9767-B9AA-7326-CC19BD995F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F2A9C8-0DFA-0345-BE8A-423DFF4A3F44}" type="datetimeFigureOut">
              <a:rPr lang="en-US" smtClean="0"/>
              <a:t>1/11/24</a:t>
            </a:fld>
            <a:endParaRPr lang="en-US"/>
          </a:p>
        </p:txBody>
      </p:sp>
      <p:sp>
        <p:nvSpPr>
          <p:cNvPr id="5" name="Footer Placeholder 4">
            <a:extLst>
              <a:ext uri="{FF2B5EF4-FFF2-40B4-BE49-F238E27FC236}">
                <a16:creationId xmlns:a16="http://schemas.microsoft.com/office/drawing/2014/main" id="{04CEEAE9-5F24-3AD9-E7BA-E4151F9863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04B7AC4-2971-D589-8896-330DC4578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24A9CA-F83A-A540-8B75-D5144D836C7F}" type="slidenum">
              <a:rPr lang="en-US" smtClean="0"/>
              <a:t>‹#›</a:t>
            </a:fld>
            <a:endParaRPr lang="en-US"/>
          </a:p>
        </p:txBody>
      </p:sp>
    </p:spTree>
    <p:extLst>
      <p:ext uri="{BB962C8B-B14F-4D97-AF65-F5344CB8AC3E}">
        <p14:creationId xmlns:p14="http://schemas.microsoft.com/office/powerpoint/2010/main" val="97038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A28D-2ECC-D994-55D9-1A96CF08BBD1}"/>
              </a:ext>
            </a:extLst>
          </p:cNvPr>
          <p:cNvSpPr>
            <a:spLocks noGrp="1"/>
          </p:cNvSpPr>
          <p:nvPr>
            <p:ph type="ctrTitle"/>
          </p:nvPr>
        </p:nvSpPr>
        <p:spPr/>
        <p:txBody>
          <a:bodyPr>
            <a:normAutofit fontScale="90000"/>
          </a:bodyPr>
          <a:lstStyle/>
          <a:p>
            <a:r>
              <a:rPr lang="en-US" dirty="0"/>
              <a:t>Summary of data discrepancies between our internal LVWS data and what is pulled from NWIS</a:t>
            </a:r>
          </a:p>
        </p:txBody>
      </p:sp>
      <p:sp>
        <p:nvSpPr>
          <p:cNvPr id="3" name="Subtitle 2">
            <a:extLst>
              <a:ext uri="{FF2B5EF4-FFF2-40B4-BE49-F238E27FC236}">
                <a16:creationId xmlns:a16="http://schemas.microsoft.com/office/drawing/2014/main" id="{6FBF3C11-2FA2-8DBF-F23B-54CE2D96F005}"/>
              </a:ext>
            </a:extLst>
          </p:cNvPr>
          <p:cNvSpPr>
            <a:spLocks noGrp="1"/>
          </p:cNvSpPr>
          <p:nvPr>
            <p:ph type="subTitle" idx="1"/>
          </p:nvPr>
        </p:nvSpPr>
        <p:spPr/>
        <p:txBody>
          <a:bodyPr/>
          <a:lstStyle/>
          <a:p>
            <a:r>
              <a:rPr lang="en-US" dirty="0"/>
              <a:t>Bella Oleksy, Adeline Kelly</a:t>
            </a:r>
          </a:p>
        </p:txBody>
      </p:sp>
    </p:spTree>
    <p:extLst>
      <p:ext uri="{BB962C8B-B14F-4D97-AF65-F5344CB8AC3E}">
        <p14:creationId xmlns:p14="http://schemas.microsoft.com/office/powerpoint/2010/main" val="4112164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C316-CF57-11DF-0063-45A3A19E561D}"/>
              </a:ext>
            </a:extLst>
          </p:cNvPr>
          <p:cNvSpPr>
            <a:spLocks noGrp="1"/>
          </p:cNvSpPr>
          <p:nvPr>
            <p:ph type="title"/>
          </p:nvPr>
        </p:nvSpPr>
        <p:spPr/>
        <p:txBody>
          <a:bodyPr/>
          <a:lstStyle/>
          <a:p>
            <a:r>
              <a:rPr lang="en-US" dirty="0"/>
              <a:t>Continued from slide 8</a:t>
            </a:r>
          </a:p>
        </p:txBody>
      </p:sp>
      <p:pic>
        <p:nvPicPr>
          <p:cNvPr id="4" name="Picture 3">
            <a:extLst>
              <a:ext uri="{FF2B5EF4-FFF2-40B4-BE49-F238E27FC236}">
                <a16:creationId xmlns:a16="http://schemas.microsoft.com/office/drawing/2014/main" id="{E08BF2FA-832D-E850-A16F-B1D3A6BF3911}"/>
              </a:ext>
            </a:extLst>
          </p:cNvPr>
          <p:cNvPicPr>
            <a:picLocks noChangeAspect="1"/>
          </p:cNvPicPr>
          <p:nvPr/>
        </p:nvPicPr>
        <p:blipFill>
          <a:blip r:embed="rId2"/>
          <a:stretch>
            <a:fillRect/>
          </a:stretch>
        </p:blipFill>
        <p:spPr>
          <a:xfrm>
            <a:off x="750570" y="1690688"/>
            <a:ext cx="5204872" cy="5041582"/>
          </a:xfrm>
          <a:prstGeom prst="rect">
            <a:avLst/>
          </a:prstGeom>
        </p:spPr>
      </p:pic>
      <p:pic>
        <p:nvPicPr>
          <p:cNvPr id="5" name="Picture 4">
            <a:extLst>
              <a:ext uri="{FF2B5EF4-FFF2-40B4-BE49-F238E27FC236}">
                <a16:creationId xmlns:a16="http://schemas.microsoft.com/office/drawing/2014/main" id="{BB0FFE89-5797-F801-D627-C03FC9933EE9}"/>
              </a:ext>
            </a:extLst>
          </p:cNvPr>
          <p:cNvPicPr>
            <a:picLocks noChangeAspect="1"/>
          </p:cNvPicPr>
          <p:nvPr/>
        </p:nvPicPr>
        <p:blipFill>
          <a:blip r:embed="rId3"/>
          <a:stretch>
            <a:fillRect/>
          </a:stretch>
        </p:blipFill>
        <p:spPr>
          <a:xfrm>
            <a:off x="6729730" y="3305175"/>
            <a:ext cx="4241800" cy="3187700"/>
          </a:xfrm>
          <a:prstGeom prst="rect">
            <a:avLst/>
          </a:prstGeom>
        </p:spPr>
      </p:pic>
      <p:sp>
        <p:nvSpPr>
          <p:cNvPr id="6" name="TextBox 5">
            <a:extLst>
              <a:ext uri="{FF2B5EF4-FFF2-40B4-BE49-F238E27FC236}">
                <a16:creationId xmlns:a16="http://schemas.microsoft.com/office/drawing/2014/main" id="{A86B6951-7C1E-3EFA-4BA3-3AFC6A8DA3CB}"/>
              </a:ext>
            </a:extLst>
          </p:cNvPr>
          <p:cNvSpPr txBox="1"/>
          <p:nvPr/>
        </p:nvSpPr>
        <p:spPr>
          <a:xfrm>
            <a:off x="6729730" y="1200537"/>
            <a:ext cx="5204872" cy="2031325"/>
          </a:xfrm>
          <a:prstGeom prst="rect">
            <a:avLst/>
          </a:prstGeom>
          <a:noFill/>
        </p:spPr>
        <p:txBody>
          <a:bodyPr wrap="square" rtlCol="0">
            <a:spAutoFit/>
          </a:bodyPr>
          <a:lstStyle/>
          <a:p>
            <a:r>
              <a:rPr lang="en-US" dirty="0"/>
              <a:t>The values are *close* and don’t exceed the 0.05 difference “threshold” for the flag but it is still weird. These Monday samples don’t exist in the RMRS data. How are these introduced into NWIS? It is possible this happens before 2017, but for now this issue only became apparent when matching the RMRS raw data with the NWIS/</a:t>
            </a:r>
            <a:r>
              <a:rPr lang="en-US"/>
              <a:t>USGS data.</a:t>
            </a:r>
            <a:endParaRPr lang="en-US" dirty="0"/>
          </a:p>
        </p:txBody>
      </p:sp>
    </p:spTree>
    <p:extLst>
      <p:ext uri="{BB962C8B-B14F-4D97-AF65-F5344CB8AC3E}">
        <p14:creationId xmlns:p14="http://schemas.microsoft.com/office/powerpoint/2010/main" val="147929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C93D50-3CA1-0483-9BA8-2A3194646AB5}"/>
              </a:ext>
            </a:extLst>
          </p:cNvPr>
          <p:cNvSpPr txBox="1"/>
          <p:nvPr/>
        </p:nvSpPr>
        <p:spPr>
          <a:xfrm>
            <a:off x="7105135" y="2397211"/>
            <a:ext cx="4522659" cy="3970318"/>
          </a:xfrm>
          <a:prstGeom prst="rect">
            <a:avLst/>
          </a:prstGeom>
          <a:noFill/>
        </p:spPr>
        <p:txBody>
          <a:bodyPr wrap="square" rtlCol="0">
            <a:spAutoFit/>
          </a:bodyPr>
          <a:lstStyle/>
          <a:p>
            <a:r>
              <a:rPr lang="en-US" dirty="0"/>
              <a:t>This plot shows the LVWS (Excel) data compared to the USGS (NWIS) data for nitrate. I flagged a point if the absolute value of the difference between the two values was greater than 0.05 (the practical quantification limit).</a:t>
            </a:r>
          </a:p>
          <a:p>
            <a:endParaRPr lang="en-US" dirty="0"/>
          </a:p>
          <a:p>
            <a:r>
              <a:rPr lang="en-US" dirty="0"/>
              <a:t>There is still some scatter around the 1:1 line but we no longer have those super low LVWS values on the x-axis (those were BLANKs that didn’t get filtered out). Some of the scatter may conceivably be rounding error (so they are not flagged), but there are still quite a few non-matches</a:t>
            </a:r>
          </a:p>
        </p:txBody>
      </p:sp>
      <p:pic>
        <p:nvPicPr>
          <p:cNvPr id="6" name="Picture 5">
            <a:extLst>
              <a:ext uri="{FF2B5EF4-FFF2-40B4-BE49-F238E27FC236}">
                <a16:creationId xmlns:a16="http://schemas.microsoft.com/office/drawing/2014/main" id="{88864581-1B1B-FF61-591B-C822329AE85D}"/>
              </a:ext>
            </a:extLst>
          </p:cNvPr>
          <p:cNvPicPr>
            <a:picLocks noChangeAspect="1"/>
          </p:cNvPicPr>
          <p:nvPr/>
        </p:nvPicPr>
        <p:blipFill>
          <a:blip r:embed="rId2"/>
          <a:stretch>
            <a:fillRect/>
          </a:stretch>
        </p:blipFill>
        <p:spPr>
          <a:xfrm>
            <a:off x="271642" y="0"/>
            <a:ext cx="6573795" cy="6858000"/>
          </a:xfrm>
          <a:prstGeom prst="rect">
            <a:avLst/>
          </a:prstGeom>
        </p:spPr>
      </p:pic>
    </p:spTree>
    <p:extLst>
      <p:ext uri="{BB962C8B-B14F-4D97-AF65-F5344CB8AC3E}">
        <p14:creationId xmlns:p14="http://schemas.microsoft.com/office/powerpoint/2010/main" val="151029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8509E8-0316-6652-23C2-A33C3F4956A7}"/>
              </a:ext>
            </a:extLst>
          </p:cNvPr>
          <p:cNvSpPr txBox="1"/>
          <p:nvPr/>
        </p:nvSpPr>
        <p:spPr>
          <a:xfrm>
            <a:off x="7105135" y="2397211"/>
            <a:ext cx="4522659" cy="2031325"/>
          </a:xfrm>
          <a:prstGeom prst="rect">
            <a:avLst/>
          </a:prstGeom>
          <a:noFill/>
        </p:spPr>
        <p:txBody>
          <a:bodyPr wrap="square" rtlCol="0">
            <a:spAutoFit/>
          </a:bodyPr>
          <a:lstStyle/>
          <a:p>
            <a:r>
              <a:rPr lang="en-US" dirty="0"/>
              <a:t>This plot shows the same data as the previous slide, with a separate plot for every year in the dataset, only including years with flags.</a:t>
            </a:r>
          </a:p>
          <a:p>
            <a:endParaRPr lang="en-US" dirty="0"/>
          </a:p>
          <a:p>
            <a:r>
              <a:rPr lang="en-US" dirty="0"/>
              <a:t>The discrepancies are peppered throughout the record, but don’t happen in every year, </a:t>
            </a:r>
          </a:p>
        </p:txBody>
      </p:sp>
      <p:pic>
        <p:nvPicPr>
          <p:cNvPr id="2" name="Picture 1">
            <a:extLst>
              <a:ext uri="{FF2B5EF4-FFF2-40B4-BE49-F238E27FC236}">
                <a16:creationId xmlns:a16="http://schemas.microsoft.com/office/drawing/2014/main" id="{A66E1E6C-0678-B6E8-C2E0-B5E8E641FC6A}"/>
              </a:ext>
            </a:extLst>
          </p:cNvPr>
          <p:cNvPicPr>
            <a:picLocks noChangeAspect="1"/>
          </p:cNvPicPr>
          <p:nvPr/>
        </p:nvPicPr>
        <p:blipFill>
          <a:blip r:embed="rId2"/>
          <a:stretch>
            <a:fillRect/>
          </a:stretch>
        </p:blipFill>
        <p:spPr>
          <a:xfrm>
            <a:off x="531340" y="0"/>
            <a:ext cx="6573795" cy="6858000"/>
          </a:xfrm>
          <a:prstGeom prst="rect">
            <a:avLst/>
          </a:prstGeom>
        </p:spPr>
      </p:pic>
    </p:spTree>
    <p:extLst>
      <p:ext uri="{BB962C8B-B14F-4D97-AF65-F5344CB8AC3E}">
        <p14:creationId xmlns:p14="http://schemas.microsoft.com/office/powerpoint/2010/main" val="362348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C93D50-3CA1-0483-9BA8-2A3194646AB5}"/>
              </a:ext>
            </a:extLst>
          </p:cNvPr>
          <p:cNvSpPr txBox="1"/>
          <p:nvPr/>
        </p:nvSpPr>
        <p:spPr>
          <a:xfrm>
            <a:off x="7185145" y="2111461"/>
            <a:ext cx="4522659" cy="3139321"/>
          </a:xfrm>
          <a:prstGeom prst="rect">
            <a:avLst/>
          </a:prstGeom>
          <a:noFill/>
        </p:spPr>
        <p:txBody>
          <a:bodyPr wrap="square" rtlCol="0">
            <a:spAutoFit/>
          </a:bodyPr>
          <a:lstStyle/>
          <a:p>
            <a:r>
              <a:rPr lang="en-US" dirty="0"/>
              <a:t>This plot shows the LVWS (Excel) data compared to the USGS (NWIS) data for calcium. I flagged a point if the absolute value of the difference between the two values was greater than 0.05 (the practical quantification limit).</a:t>
            </a:r>
          </a:p>
          <a:p>
            <a:endParaRPr lang="en-US" dirty="0"/>
          </a:p>
          <a:p>
            <a:r>
              <a:rPr lang="en-US" dirty="0"/>
              <a:t>Notably, however, there are a bunch of values from 1991-1992 that are &gt;1 mg/L in our data, but nearly zero in the USGS NWIS database.</a:t>
            </a:r>
          </a:p>
        </p:txBody>
      </p:sp>
      <p:pic>
        <p:nvPicPr>
          <p:cNvPr id="6" name="Picture 5">
            <a:extLst>
              <a:ext uri="{FF2B5EF4-FFF2-40B4-BE49-F238E27FC236}">
                <a16:creationId xmlns:a16="http://schemas.microsoft.com/office/drawing/2014/main" id="{33A9BF8A-071A-D383-4C2B-6A6F39352B27}"/>
              </a:ext>
            </a:extLst>
          </p:cNvPr>
          <p:cNvPicPr>
            <a:picLocks noChangeAspect="1"/>
          </p:cNvPicPr>
          <p:nvPr/>
        </p:nvPicPr>
        <p:blipFill>
          <a:blip r:embed="rId2"/>
          <a:stretch>
            <a:fillRect/>
          </a:stretch>
        </p:blipFill>
        <p:spPr>
          <a:xfrm>
            <a:off x="271642" y="0"/>
            <a:ext cx="6573795" cy="6858000"/>
          </a:xfrm>
          <a:prstGeom prst="rect">
            <a:avLst/>
          </a:prstGeom>
        </p:spPr>
      </p:pic>
    </p:spTree>
    <p:extLst>
      <p:ext uri="{BB962C8B-B14F-4D97-AF65-F5344CB8AC3E}">
        <p14:creationId xmlns:p14="http://schemas.microsoft.com/office/powerpoint/2010/main" val="68269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8509E8-0316-6652-23C2-A33C3F4956A7}"/>
              </a:ext>
            </a:extLst>
          </p:cNvPr>
          <p:cNvSpPr txBox="1"/>
          <p:nvPr/>
        </p:nvSpPr>
        <p:spPr>
          <a:xfrm>
            <a:off x="7105135" y="2397211"/>
            <a:ext cx="4522659" cy="1477328"/>
          </a:xfrm>
          <a:prstGeom prst="rect">
            <a:avLst/>
          </a:prstGeom>
          <a:noFill/>
        </p:spPr>
        <p:txBody>
          <a:bodyPr wrap="square" rtlCol="0">
            <a:spAutoFit/>
          </a:bodyPr>
          <a:lstStyle/>
          <a:p>
            <a:r>
              <a:rPr lang="en-US" dirty="0"/>
              <a:t>This plot shows the same data as the previous slide, with a separate plot for every year in the dataset. As you can see, these deviations are apparent in nearly every year of the record. </a:t>
            </a:r>
          </a:p>
        </p:txBody>
      </p:sp>
      <p:pic>
        <p:nvPicPr>
          <p:cNvPr id="6" name="Picture 5">
            <a:extLst>
              <a:ext uri="{FF2B5EF4-FFF2-40B4-BE49-F238E27FC236}">
                <a16:creationId xmlns:a16="http://schemas.microsoft.com/office/drawing/2014/main" id="{00B41857-9D16-C948-ACD2-85BA0FE63D4D}"/>
              </a:ext>
            </a:extLst>
          </p:cNvPr>
          <p:cNvPicPr>
            <a:picLocks noChangeAspect="1"/>
          </p:cNvPicPr>
          <p:nvPr/>
        </p:nvPicPr>
        <p:blipFill>
          <a:blip r:embed="rId2"/>
          <a:stretch>
            <a:fillRect/>
          </a:stretch>
        </p:blipFill>
        <p:spPr>
          <a:xfrm>
            <a:off x="531340" y="0"/>
            <a:ext cx="6573795" cy="6858000"/>
          </a:xfrm>
          <a:prstGeom prst="rect">
            <a:avLst/>
          </a:prstGeom>
        </p:spPr>
      </p:pic>
    </p:spTree>
    <p:extLst>
      <p:ext uri="{BB962C8B-B14F-4D97-AF65-F5344CB8AC3E}">
        <p14:creationId xmlns:p14="http://schemas.microsoft.com/office/powerpoint/2010/main" val="107002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1831-59B4-9A14-7E8C-20DB6EA99F21}"/>
              </a:ext>
            </a:extLst>
          </p:cNvPr>
          <p:cNvSpPr>
            <a:spLocks noGrp="1"/>
          </p:cNvSpPr>
          <p:nvPr>
            <p:ph type="title"/>
          </p:nvPr>
        </p:nvSpPr>
        <p:spPr/>
        <p:txBody>
          <a:bodyPr>
            <a:normAutofit fontScale="90000"/>
          </a:bodyPr>
          <a:lstStyle/>
          <a:p>
            <a:r>
              <a:rPr lang="en-US" dirty="0"/>
              <a:t>Between the LVWS spreadsheet &amp; RMRS spreadsheets, data are a 1:1 match for 2017-18.</a:t>
            </a:r>
            <a:br>
              <a:rPr lang="en-US" dirty="0"/>
            </a:br>
            <a:r>
              <a:rPr lang="en-US" dirty="0"/>
              <a:t>Good!!</a:t>
            </a:r>
          </a:p>
        </p:txBody>
      </p:sp>
      <p:pic>
        <p:nvPicPr>
          <p:cNvPr id="5" name="Picture 4">
            <a:extLst>
              <a:ext uri="{FF2B5EF4-FFF2-40B4-BE49-F238E27FC236}">
                <a16:creationId xmlns:a16="http://schemas.microsoft.com/office/drawing/2014/main" id="{DFEA9278-456F-65C7-FDE5-DA4593F67DE0}"/>
              </a:ext>
            </a:extLst>
          </p:cNvPr>
          <p:cNvPicPr>
            <a:picLocks noChangeAspect="1"/>
          </p:cNvPicPr>
          <p:nvPr/>
        </p:nvPicPr>
        <p:blipFill>
          <a:blip r:embed="rId2"/>
          <a:stretch>
            <a:fillRect/>
          </a:stretch>
        </p:blipFill>
        <p:spPr>
          <a:xfrm>
            <a:off x="5366922" y="2020569"/>
            <a:ext cx="4373880" cy="4562557"/>
          </a:xfrm>
          <a:prstGeom prst="rect">
            <a:avLst/>
          </a:prstGeom>
        </p:spPr>
      </p:pic>
      <p:pic>
        <p:nvPicPr>
          <p:cNvPr id="6" name="Picture 5">
            <a:extLst>
              <a:ext uri="{FF2B5EF4-FFF2-40B4-BE49-F238E27FC236}">
                <a16:creationId xmlns:a16="http://schemas.microsoft.com/office/drawing/2014/main" id="{606A6D68-C0CA-161C-F95F-0EDBFCFB7BF5}"/>
              </a:ext>
            </a:extLst>
          </p:cNvPr>
          <p:cNvPicPr>
            <a:picLocks noChangeAspect="1"/>
          </p:cNvPicPr>
          <p:nvPr/>
        </p:nvPicPr>
        <p:blipFill>
          <a:blip r:embed="rId3"/>
          <a:stretch>
            <a:fillRect/>
          </a:stretch>
        </p:blipFill>
        <p:spPr>
          <a:xfrm>
            <a:off x="1093469" y="2020569"/>
            <a:ext cx="4287361" cy="4472306"/>
          </a:xfrm>
          <a:prstGeom prst="rect">
            <a:avLst/>
          </a:prstGeom>
        </p:spPr>
      </p:pic>
    </p:spTree>
    <p:extLst>
      <p:ext uri="{BB962C8B-B14F-4D97-AF65-F5344CB8AC3E}">
        <p14:creationId xmlns:p14="http://schemas.microsoft.com/office/powerpoint/2010/main" val="170156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37ED-C539-8CEC-4138-D7B41726E99E}"/>
              </a:ext>
            </a:extLst>
          </p:cNvPr>
          <p:cNvSpPr>
            <a:spLocks noGrp="1"/>
          </p:cNvSpPr>
          <p:nvPr>
            <p:ph type="title"/>
          </p:nvPr>
        </p:nvSpPr>
        <p:spPr/>
        <p:txBody>
          <a:bodyPr/>
          <a:lstStyle/>
          <a:p>
            <a:r>
              <a:rPr lang="en-US" dirty="0"/>
              <a:t>RMRS vs. NWIS comparison (with LVWS excel data for reference)</a:t>
            </a:r>
          </a:p>
        </p:txBody>
      </p:sp>
      <p:pic>
        <p:nvPicPr>
          <p:cNvPr id="4" name="Picture 3">
            <a:extLst>
              <a:ext uri="{FF2B5EF4-FFF2-40B4-BE49-F238E27FC236}">
                <a16:creationId xmlns:a16="http://schemas.microsoft.com/office/drawing/2014/main" id="{3AF69EE2-9D60-3F32-4E54-8001565945EA}"/>
              </a:ext>
            </a:extLst>
          </p:cNvPr>
          <p:cNvPicPr>
            <a:picLocks noChangeAspect="1"/>
          </p:cNvPicPr>
          <p:nvPr/>
        </p:nvPicPr>
        <p:blipFill>
          <a:blip r:embed="rId3"/>
          <a:stretch>
            <a:fillRect/>
          </a:stretch>
        </p:blipFill>
        <p:spPr>
          <a:xfrm>
            <a:off x="728843" y="1858986"/>
            <a:ext cx="4791848" cy="4999014"/>
          </a:xfrm>
          <a:prstGeom prst="rect">
            <a:avLst/>
          </a:prstGeom>
        </p:spPr>
      </p:pic>
      <p:pic>
        <p:nvPicPr>
          <p:cNvPr id="6" name="Picture 5">
            <a:extLst>
              <a:ext uri="{FF2B5EF4-FFF2-40B4-BE49-F238E27FC236}">
                <a16:creationId xmlns:a16="http://schemas.microsoft.com/office/drawing/2014/main" id="{65FCC5BD-B1FD-F8E7-0C74-FD982FE090FB}"/>
              </a:ext>
            </a:extLst>
          </p:cNvPr>
          <p:cNvPicPr>
            <a:picLocks noChangeAspect="1"/>
          </p:cNvPicPr>
          <p:nvPr/>
        </p:nvPicPr>
        <p:blipFill>
          <a:blip r:embed="rId4"/>
          <a:stretch>
            <a:fillRect/>
          </a:stretch>
        </p:blipFill>
        <p:spPr>
          <a:xfrm>
            <a:off x="6263640" y="2184914"/>
            <a:ext cx="4479427" cy="4673086"/>
          </a:xfrm>
          <a:prstGeom prst="rect">
            <a:avLst/>
          </a:prstGeom>
        </p:spPr>
      </p:pic>
    </p:spTree>
    <p:extLst>
      <p:ext uri="{BB962C8B-B14F-4D97-AF65-F5344CB8AC3E}">
        <p14:creationId xmlns:p14="http://schemas.microsoft.com/office/powerpoint/2010/main" val="69716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E3E8-00A0-3963-CE39-296B32BE1A53}"/>
              </a:ext>
            </a:extLst>
          </p:cNvPr>
          <p:cNvSpPr>
            <a:spLocks noGrp="1"/>
          </p:cNvSpPr>
          <p:nvPr>
            <p:ph type="title"/>
          </p:nvPr>
        </p:nvSpPr>
        <p:spPr/>
        <p:txBody>
          <a:bodyPr/>
          <a:lstStyle/>
          <a:p>
            <a:r>
              <a:rPr lang="en-US" dirty="0"/>
              <a:t>Other strange issues with NWIS</a:t>
            </a:r>
          </a:p>
        </p:txBody>
      </p:sp>
      <p:sp>
        <p:nvSpPr>
          <p:cNvPr id="3" name="Content Placeholder 2">
            <a:extLst>
              <a:ext uri="{FF2B5EF4-FFF2-40B4-BE49-F238E27FC236}">
                <a16:creationId xmlns:a16="http://schemas.microsoft.com/office/drawing/2014/main" id="{5E6AED90-86A0-01E1-53DC-7D370AFEAF3B}"/>
              </a:ext>
            </a:extLst>
          </p:cNvPr>
          <p:cNvSpPr>
            <a:spLocks noGrp="1"/>
          </p:cNvSpPr>
          <p:nvPr>
            <p:ph idx="1"/>
          </p:nvPr>
        </p:nvSpPr>
        <p:spPr/>
        <p:txBody>
          <a:bodyPr/>
          <a:lstStyle/>
          <a:p>
            <a:r>
              <a:rPr lang="en-US" dirty="0"/>
              <a:t>Many instances where there is a reported sample on Mon right before a Tues sample, and the values don’t match *see slide 8-9*</a:t>
            </a:r>
          </a:p>
          <a:p>
            <a:r>
              <a:rPr lang="en-US" dirty="0"/>
              <a:t>Some instances where there are multiple samples in one date (so same date, but different timestamp) and the values are not the same. Not explicitly labeled as a DUPE in NWIS. Sometimes this duplicate gets flagged. Is it real?</a:t>
            </a:r>
          </a:p>
          <a:p>
            <a:r>
              <a:rPr lang="en-US" dirty="0"/>
              <a:t>Between 2017-2018 there is one value in the RMRS dataset that doesn’t appear in LVWS or NWIS:</a:t>
            </a:r>
          </a:p>
          <a:p>
            <a:pPr lvl="1"/>
            <a:endParaRPr lang="en-US" dirty="0"/>
          </a:p>
        </p:txBody>
      </p:sp>
      <p:sp>
        <p:nvSpPr>
          <p:cNvPr id="5" name="TextBox 4">
            <a:extLst>
              <a:ext uri="{FF2B5EF4-FFF2-40B4-BE49-F238E27FC236}">
                <a16:creationId xmlns:a16="http://schemas.microsoft.com/office/drawing/2014/main" id="{13A658EC-7E01-89F2-12E9-2EADF6C17ABB}"/>
              </a:ext>
            </a:extLst>
          </p:cNvPr>
          <p:cNvSpPr txBox="1"/>
          <p:nvPr/>
        </p:nvSpPr>
        <p:spPr>
          <a:xfrm>
            <a:off x="2174081" y="5426125"/>
            <a:ext cx="7843837" cy="646331"/>
          </a:xfrm>
          <a:prstGeom prst="rect">
            <a:avLst/>
          </a:prstGeom>
          <a:noFill/>
        </p:spPr>
        <p:txBody>
          <a:bodyPr wrap="square">
            <a:spAutoFit/>
          </a:bodyPr>
          <a:lstStyle/>
          <a:p>
            <a:r>
              <a:rPr lang="en-US" dirty="0"/>
              <a:t> </a:t>
            </a:r>
            <a:r>
              <a:rPr lang="en-US" dirty="0">
                <a:highlight>
                  <a:srgbClr val="FFFF00"/>
                </a:highlight>
              </a:rPr>
              <a:t>DATE 		</a:t>
            </a:r>
            <a:r>
              <a:rPr lang="en-US" dirty="0" err="1">
                <a:highlight>
                  <a:srgbClr val="FFFF00"/>
                </a:highlight>
              </a:rPr>
              <a:t>calcium_rmrs</a:t>
            </a:r>
            <a:r>
              <a:rPr lang="en-US" dirty="0">
                <a:highlight>
                  <a:srgbClr val="FFFF00"/>
                </a:highlight>
              </a:rPr>
              <a:t> 	</a:t>
            </a:r>
            <a:r>
              <a:rPr lang="en-US" dirty="0" err="1">
                <a:highlight>
                  <a:srgbClr val="FFFF00"/>
                </a:highlight>
              </a:rPr>
              <a:t>nitrate_rmrs</a:t>
            </a:r>
            <a:r>
              <a:rPr lang="en-US" dirty="0">
                <a:highlight>
                  <a:srgbClr val="FFFF00"/>
                </a:highlight>
              </a:rPr>
              <a:t> 	</a:t>
            </a:r>
          </a:p>
          <a:p>
            <a:r>
              <a:rPr lang="en-US" dirty="0">
                <a:highlight>
                  <a:srgbClr val="FFFF00"/>
                </a:highlight>
              </a:rPr>
              <a:t>2018-12-26    	  3.52         	1.38          	</a:t>
            </a:r>
          </a:p>
        </p:txBody>
      </p:sp>
    </p:spTree>
    <p:extLst>
      <p:ext uri="{BB962C8B-B14F-4D97-AF65-F5344CB8AC3E}">
        <p14:creationId xmlns:p14="http://schemas.microsoft.com/office/powerpoint/2010/main" val="3898008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1B3F-B767-B7AC-7519-6274919EAA16}"/>
              </a:ext>
            </a:extLst>
          </p:cNvPr>
          <p:cNvSpPr>
            <a:spLocks noGrp="1"/>
          </p:cNvSpPr>
          <p:nvPr>
            <p:ph type="title"/>
          </p:nvPr>
        </p:nvSpPr>
        <p:spPr>
          <a:xfrm>
            <a:off x="0" y="365125"/>
            <a:ext cx="11750040" cy="1325563"/>
          </a:xfrm>
        </p:spPr>
        <p:txBody>
          <a:bodyPr>
            <a:noAutofit/>
          </a:bodyPr>
          <a:lstStyle/>
          <a:p>
            <a:r>
              <a:rPr lang="en-US" sz="3600" dirty="0"/>
              <a:t>This screenshot shows all of sample from NWIS/USGS without a match in RMRS or LVWS (2017-2018). These are all MONDAYS immediately preceding a normal Tuesday sample too (where we also have data).  See next slide for more.</a:t>
            </a:r>
          </a:p>
        </p:txBody>
      </p:sp>
      <p:pic>
        <p:nvPicPr>
          <p:cNvPr id="4" name="Picture 3">
            <a:extLst>
              <a:ext uri="{FF2B5EF4-FFF2-40B4-BE49-F238E27FC236}">
                <a16:creationId xmlns:a16="http://schemas.microsoft.com/office/drawing/2014/main" id="{47A225B6-E2D5-3F64-2424-CF31E35A4C62}"/>
              </a:ext>
            </a:extLst>
          </p:cNvPr>
          <p:cNvPicPr>
            <a:picLocks noChangeAspect="1"/>
          </p:cNvPicPr>
          <p:nvPr/>
        </p:nvPicPr>
        <p:blipFill>
          <a:blip r:embed="rId2"/>
          <a:stretch>
            <a:fillRect/>
          </a:stretch>
        </p:blipFill>
        <p:spPr>
          <a:xfrm>
            <a:off x="1239485" y="2231014"/>
            <a:ext cx="9042469" cy="4409816"/>
          </a:xfrm>
          <a:prstGeom prst="rect">
            <a:avLst/>
          </a:prstGeom>
        </p:spPr>
      </p:pic>
    </p:spTree>
    <p:extLst>
      <p:ext uri="{BB962C8B-B14F-4D97-AF65-F5344CB8AC3E}">
        <p14:creationId xmlns:p14="http://schemas.microsoft.com/office/powerpoint/2010/main" val="2407188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184</TotalTime>
  <Words>562</Words>
  <Application>Microsoft Macintosh PowerPoint</Application>
  <PresentationFormat>Widescreen</PresentationFormat>
  <Paragraphs>26</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Summary of data discrepancies between our internal LVWS data and what is pulled from NWIS</vt:lpstr>
      <vt:lpstr>PowerPoint Presentation</vt:lpstr>
      <vt:lpstr>PowerPoint Presentation</vt:lpstr>
      <vt:lpstr>PowerPoint Presentation</vt:lpstr>
      <vt:lpstr>PowerPoint Presentation</vt:lpstr>
      <vt:lpstr>Between the LVWS spreadsheet &amp; RMRS spreadsheets, data are a 1:1 match for 2017-18. Good!!</vt:lpstr>
      <vt:lpstr>RMRS vs. NWIS comparison (with LVWS excel data for reference)</vt:lpstr>
      <vt:lpstr>Other strange issues with NWIS</vt:lpstr>
      <vt:lpstr>This screenshot shows all of sample from NWIS/USGS without a match in RMRS or LVWS (2017-2018). These are all MONDAYS immediately preceding a normal Tuesday sample too (where we also have data).  See next slide for more.</vt:lpstr>
      <vt:lpstr>Continued from slide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Isabella Oleksy</dc:creator>
  <cp:lastModifiedBy>Isabella Oleksy</cp:lastModifiedBy>
  <cp:revision>1</cp:revision>
  <dcterms:created xsi:type="dcterms:W3CDTF">2024-01-12T00:26:42Z</dcterms:created>
  <dcterms:modified xsi:type="dcterms:W3CDTF">2024-01-12T03:30:44Z</dcterms:modified>
</cp:coreProperties>
</file>