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67" r:id="rId2"/>
    <p:sldId id="257" r:id="rId3"/>
    <p:sldId id="268" r:id="rId4"/>
    <p:sldId id="269" r:id="rId5"/>
    <p:sldId id="256" r:id="rId6"/>
    <p:sldId id="270" r:id="rId7"/>
    <p:sldId id="271" r:id="rId8"/>
    <p:sldId id="272" r:id="rId9"/>
    <p:sldId id="273" r:id="rId10"/>
    <p:sldId id="275" r:id="rId11"/>
    <p:sldId id="277" r:id="rId12"/>
    <p:sldId id="279" r:id="rId13"/>
    <p:sldId id="276" r:id="rId14"/>
    <p:sldId id="28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63" d="100"/>
          <a:sy n="63" d="100"/>
        </p:scale>
        <p:origin x="804" y="5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3/17/2024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3/17/2024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3/17/2024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3/17/2024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3/17/2024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3/17/2024</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3/17/2024</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3/17/2024</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3/17/2024</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3/17/2024</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0AE9E-3E32-E807-CAFC-3C430F2743C4}"/>
              </a:ext>
            </a:extLst>
          </p:cNvPr>
          <p:cNvSpPr>
            <a:spLocks noGrp="1"/>
          </p:cNvSpPr>
          <p:nvPr>
            <p:ph type="title"/>
          </p:nvPr>
        </p:nvSpPr>
        <p:spPr>
          <a:xfrm>
            <a:off x="1415480" y="1340768"/>
            <a:ext cx="9493696" cy="4015580"/>
          </a:xfrm>
        </p:spPr>
        <p:txBody>
          <a:bodyPr>
            <a:normAutofit/>
          </a:bodyPr>
          <a:lstStyle/>
          <a:p>
            <a:pPr algn="ctr"/>
            <a:r>
              <a:rPr lang="en-IN" sz="3600" b="1" dirty="0">
                <a:latin typeface="Times New Roman" panose="02020603050405020304" pitchFamily="18" charset="0"/>
                <a:cs typeface="Times New Roman" panose="02020603050405020304" pitchFamily="18" charset="0"/>
              </a:rPr>
              <a:t>COMMUNITY SERVICE PROJECT</a:t>
            </a:r>
            <a:br>
              <a:rPr lang="en-IN" sz="3600" b="1" dirty="0">
                <a:latin typeface="Times New Roman" panose="02020603050405020304" pitchFamily="18" charset="0"/>
                <a:cs typeface="Times New Roman" panose="02020603050405020304" pitchFamily="18" charset="0"/>
              </a:rPr>
            </a:br>
            <a:r>
              <a:rPr lang="en-IN" sz="3600" dirty="0">
                <a:latin typeface="Times New Roman" panose="02020603050405020304" pitchFamily="18" charset="0"/>
                <a:cs typeface="Times New Roman" panose="02020603050405020304" pitchFamily="18" charset="0"/>
              </a:rPr>
              <a:t>Final Review</a:t>
            </a:r>
            <a:br>
              <a:rPr lang="en-IN" sz="3600"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216CSE3203</a:t>
            </a:r>
            <a:endParaRPr lang="en-IN" sz="3600" dirty="0"/>
          </a:p>
        </p:txBody>
      </p:sp>
      <p:pic>
        <p:nvPicPr>
          <p:cNvPr id="4" name="object 3">
            <a:extLst>
              <a:ext uri="{FF2B5EF4-FFF2-40B4-BE49-F238E27FC236}">
                <a16:creationId xmlns:a16="http://schemas.microsoft.com/office/drawing/2014/main" id="{B0A4299F-EE91-3007-E3CC-0340C1D06B02}"/>
              </a:ext>
            </a:extLst>
          </p:cNvPr>
          <p:cNvPicPr/>
          <p:nvPr/>
        </p:nvPicPr>
        <p:blipFill>
          <a:blip r:embed="rId2" cstate="print"/>
          <a:stretch>
            <a:fillRect/>
          </a:stretch>
        </p:blipFill>
        <p:spPr>
          <a:xfrm>
            <a:off x="7249886" y="224092"/>
            <a:ext cx="4648849" cy="858259"/>
          </a:xfrm>
          <a:prstGeom prst="rect">
            <a:avLst/>
          </a:prstGeom>
        </p:spPr>
      </p:pic>
    </p:spTree>
    <p:extLst>
      <p:ext uri="{BB962C8B-B14F-4D97-AF65-F5344CB8AC3E}">
        <p14:creationId xmlns:p14="http://schemas.microsoft.com/office/powerpoint/2010/main" val="313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E9B2E-7EC2-6ECA-F371-34103B99D905}"/>
              </a:ext>
            </a:extLst>
          </p:cNvPr>
          <p:cNvSpPr>
            <a:spLocks noGrp="1"/>
          </p:cNvSpPr>
          <p:nvPr>
            <p:ph type="title"/>
          </p:nvPr>
        </p:nvSpPr>
        <p:spPr>
          <a:xfrm>
            <a:off x="191344" y="404664"/>
            <a:ext cx="10058400" cy="1325563"/>
          </a:xfrm>
        </p:spPr>
        <p:txBody>
          <a:bodyPr/>
          <a:lstStyle/>
          <a:p>
            <a:r>
              <a:rPr lang="en-US" dirty="0"/>
              <a:t>PROGRAMMING CODE</a:t>
            </a:r>
            <a:endParaRPr lang="en-IN" dirty="0"/>
          </a:p>
        </p:txBody>
      </p:sp>
    </p:spTree>
    <p:extLst>
      <p:ext uri="{BB962C8B-B14F-4D97-AF65-F5344CB8AC3E}">
        <p14:creationId xmlns:p14="http://schemas.microsoft.com/office/powerpoint/2010/main" val="1578552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D2EFE-444A-54FF-1DE0-288554B320A4}"/>
              </a:ext>
            </a:extLst>
          </p:cNvPr>
          <p:cNvSpPr>
            <a:spLocks noGrp="1"/>
          </p:cNvSpPr>
          <p:nvPr>
            <p:ph type="title"/>
          </p:nvPr>
        </p:nvSpPr>
        <p:spPr>
          <a:xfrm>
            <a:off x="263352" y="-160872"/>
            <a:ext cx="10717832" cy="1236143"/>
          </a:xfrm>
        </p:spPr>
        <p:txBody>
          <a:bodyPr>
            <a:noAutofit/>
          </a:bodyPr>
          <a:lstStyle/>
          <a:p>
            <a:br>
              <a:rPr lang="en-US" sz="4400" dirty="0"/>
            </a:br>
            <a:br>
              <a:rPr lang="en-US" sz="4400" dirty="0"/>
            </a:br>
            <a:r>
              <a:rPr lang="en-US" sz="4400" dirty="0"/>
              <a:t>Result</a:t>
            </a:r>
            <a:endParaRPr lang="en-IN" sz="4400" dirty="0"/>
          </a:p>
        </p:txBody>
      </p:sp>
      <p:pic>
        <p:nvPicPr>
          <p:cNvPr id="5" name="Content Placeholder 4">
            <a:extLst>
              <a:ext uri="{FF2B5EF4-FFF2-40B4-BE49-F238E27FC236}">
                <a16:creationId xmlns:a16="http://schemas.microsoft.com/office/drawing/2014/main" id="{9EE3FB68-254F-845B-1119-95B6DED3C2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525" y="1673781"/>
            <a:ext cx="10512995" cy="4682013"/>
          </a:xfrm>
        </p:spPr>
      </p:pic>
    </p:spTree>
    <p:extLst>
      <p:ext uri="{BB962C8B-B14F-4D97-AF65-F5344CB8AC3E}">
        <p14:creationId xmlns:p14="http://schemas.microsoft.com/office/powerpoint/2010/main" val="1454377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5B2A1-C6D6-3F80-EFC3-53AC3F3E586B}"/>
              </a:ext>
            </a:extLst>
          </p:cNvPr>
          <p:cNvSpPr>
            <a:spLocks noGrp="1"/>
          </p:cNvSpPr>
          <p:nvPr>
            <p:ph type="title"/>
          </p:nvPr>
        </p:nvSpPr>
        <p:spPr>
          <a:xfrm>
            <a:off x="263352" y="620688"/>
            <a:ext cx="10861848" cy="804095"/>
          </a:xfrm>
        </p:spPr>
        <p:txBody>
          <a:bodyPr>
            <a:normAutofit/>
          </a:bodyPr>
          <a:lstStyle/>
          <a:p>
            <a:r>
              <a:rPr lang="en-US" sz="4000" dirty="0"/>
              <a:t>Conclusion </a:t>
            </a:r>
            <a:endParaRPr lang="en-IN" sz="4000" dirty="0"/>
          </a:p>
        </p:txBody>
      </p:sp>
      <p:sp>
        <p:nvSpPr>
          <p:cNvPr id="3" name="Content Placeholder 2">
            <a:extLst>
              <a:ext uri="{FF2B5EF4-FFF2-40B4-BE49-F238E27FC236}">
                <a16:creationId xmlns:a16="http://schemas.microsoft.com/office/drawing/2014/main" id="{32BC6E4C-1AD2-35AE-98EC-7B557BAB3295}"/>
              </a:ext>
            </a:extLst>
          </p:cNvPr>
          <p:cNvSpPr>
            <a:spLocks noGrp="1"/>
          </p:cNvSpPr>
          <p:nvPr>
            <p:ph idx="1"/>
          </p:nvPr>
        </p:nvSpPr>
        <p:spPr>
          <a:xfrm>
            <a:off x="407368" y="1988840"/>
            <a:ext cx="11449272" cy="4248472"/>
          </a:xfrm>
        </p:spPr>
        <p:txBody>
          <a:bodyPr>
            <a:normAutofit/>
          </a:bodyPr>
          <a:lstStyle/>
          <a:p>
            <a:pPr marL="0" indent="0">
              <a:buNone/>
            </a:pPr>
            <a:r>
              <a:rPr lang="en-US" dirty="0">
                <a:solidFill>
                  <a:srgbClr val="1F1F1F"/>
                </a:solidFill>
                <a:effectLst/>
                <a:latin typeface="Times New Roman" panose="02020603050405020304" pitchFamily="18" charset="0"/>
                <a:ea typeface="Times New Roman" panose="02020603050405020304" pitchFamily="18" charset="0"/>
              </a:rPr>
              <a:t>Early detection of heart conditions could help avoid heart attack-related deaths. A good classification system may enable the doctor to identify cardiovascular disease before it manifests itself. This study employs convolutional neural networks (CNN) with a cutting-edge dataset found in the UCI library to identify potential cardiac illness. Some heart test parameters as well as typical human behaviors are included in this dataset. The outcomes demonstrate that the suggested model outperforms the current methods mentioned in this research. The proposed model's total accuracy is 97%.The future, we hope to improve this research effort by making predictions about the likelihood of developing heart attack disease.</a:t>
            </a:r>
            <a:endParaRPr lang="en-IN" dirty="0">
              <a:effectLst/>
              <a:latin typeface="Times New Roman" panose="02020603050405020304" pitchFamily="18" charset="0"/>
              <a:ea typeface="SimSun" panose="02010600030101010101" pitchFamily="2" charset="-122"/>
            </a:endParaRPr>
          </a:p>
          <a:p>
            <a:pPr marL="0" indent="0">
              <a:buNone/>
            </a:pPr>
            <a:endParaRPr lang="en-IN" sz="3200" dirty="0"/>
          </a:p>
        </p:txBody>
      </p:sp>
    </p:spTree>
    <p:extLst>
      <p:ext uri="{BB962C8B-B14F-4D97-AF65-F5344CB8AC3E}">
        <p14:creationId xmlns:p14="http://schemas.microsoft.com/office/powerpoint/2010/main" val="805308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29232-0984-5566-E3E0-0FB8B0D2EED3}"/>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151DAF67-12D2-7EAE-8F22-A7DCF2B902C0}"/>
              </a:ext>
            </a:extLst>
          </p:cNvPr>
          <p:cNvSpPr>
            <a:spLocks noGrp="1"/>
          </p:cNvSpPr>
          <p:nvPr>
            <p:ph idx="1"/>
          </p:nvPr>
        </p:nvSpPr>
        <p:spPr/>
        <p:txBody>
          <a:bodyPr>
            <a:noAutofit/>
          </a:bodyPr>
          <a:lstStyle/>
          <a:p>
            <a:pPr marL="342900" indent="-342900" algn="just">
              <a:buFont typeface="+mj-lt"/>
              <a:buAutoNum type="arabicPeriod"/>
            </a:pPr>
            <a:r>
              <a:rPr lang="en-IN" sz="1800" b="0" i="0" dirty="0">
                <a:solidFill>
                  <a:srgbClr val="000000"/>
                </a:solidFill>
                <a:effectLst/>
                <a:latin typeface="Times New Roman" panose="02020603050405020304" pitchFamily="18" charset="0"/>
                <a:cs typeface="Times New Roman" panose="02020603050405020304" pitchFamily="18" charset="0"/>
              </a:rPr>
              <a:t>Effective Heart Disease Prediction Using Hybrid Machine Learning Techniques, Digital Object Identifier 10.1109/ACCESS.2019.2923707, IEEE Access, VOLUME 7, 2019</a:t>
            </a:r>
          </a:p>
          <a:p>
            <a:pPr marL="342900" indent="-342900" algn="just">
              <a:buFont typeface="+mj-lt"/>
              <a:buAutoNum type="arabicPeriod"/>
            </a:pPr>
            <a:r>
              <a:rPr lang="en-IN" sz="1800" b="0" i="0" dirty="0">
                <a:solidFill>
                  <a:srgbClr val="000000"/>
                </a:solidFill>
                <a:effectLst/>
                <a:latin typeface="Times New Roman" panose="02020603050405020304" pitchFamily="18" charset="0"/>
                <a:cs typeface="Times New Roman" panose="02020603050405020304" pitchFamily="18" charset="0"/>
              </a:rPr>
              <a:t>S.P. </a:t>
            </a:r>
            <a:r>
              <a:rPr lang="en-IN" sz="1800" b="0" i="0" dirty="0" err="1">
                <a:solidFill>
                  <a:srgbClr val="000000"/>
                </a:solidFill>
                <a:effectLst/>
                <a:latin typeface="Times New Roman" panose="02020603050405020304" pitchFamily="18" charset="0"/>
                <a:cs typeface="Times New Roman" panose="02020603050405020304" pitchFamily="18" charset="0"/>
              </a:rPr>
              <a:t>Bingulac</a:t>
            </a:r>
            <a:r>
              <a:rPr lang="en-IN" sz="1800" b="0" i="0" dirty="0">
                <a:solidFill>
                  <a:srgbClr val="000000"/>
                </a:solidFill>
                <a:effectLst/>
                <a:latin typeface="Times New Roman" panose="02020603050405020304" pitchFamily="18" charset="0"/>
                <a:cs typeface="Times New Roman" panose="02020603050405020304" pitchFamily="18" charset="0"/>
              </a:rPr>
              <a:t>, On the Compatibility of Adaptive Controllers, Proc. Fourth Ann. Allerton Conf. Circuits and Systems Theory, pp. 8-16, 1994. (Conference proceedings)</a:t>
            </a:r>
          </a:p>
          <a:p>
            <a:pPr marL="342900" indent="-342900" algn="just">
              <a:buFont typeface="+mj-lt"/>
              <a:buAutoNum type="arabicPeriod"/>
            </a:pPr>
            <a:r>
              <a:rPr lang="en-IN" sz="1800" b="0" i="0" dirty="0">
                <a:solidFill>
                  <a:srgbClr val="000000"/>
                </a:solidFill>
                <a:effectLst/>
                <a:latin typeface="Times New Roman" panose="02020603050405020304" pitchFamily="18" charset="0"/>
                <a:cs typeface="Times New Roman" panose="02020603050405020304" pitchFamily="18" charset="0"/>
              </a:rPr>
              <a:t>Senthil </a:t>
            </a:r>
            <a:r>
              <a:rPr lang="en-IN" sz="1800" b="0" i="0" dirty="0" err="1">
                <a:solidFill>
                  <a:srgbClr val="000000"/>
                </a:solidFill>
                <a:effectLst/>
                <a:latin typeface="Times New Roman" panose="02020603050405020304" pitchFamily="18" charset="0"/>
                <a:cs typeface="Times New Roman" panose="02020603050405020304" pitchFamily="18" charset="0"/>
              </a:rPr>
              <a:t>kumar</a:t>
            </a:r>
            <a:r>
              <a:rPr lang="en-IN" sz="1800" b="0" i="0" dirty="0">
                <a:solidFill>
                  <a:srgbClr val="000000"/>
                </a:solidFill>
                <a:effectLst/>
                <a:latin typeface="Times New Roman" panose="02020603050405020304" pitchFamily="18" charset="0"/>
                <a:cs typeface="Times New Roman" panose="02020603050405020304" pitchFamily="18" charset="0"/>
              </a:rPr>
              <a:t> Mohan, Chandra segar </a:t>
            </a:r>
            <a:r>
              <a:rPr lang="en-IN" sz="1800" b="0" i="0" dirty="0" err="1">
                <a:solidFill>
                  <a:srgbClr val="000000"/>
                </a:solidFill>
                <a:effectLst/>
                <a:latin typeface="Times New Roman" panose="02020603050405020304" pitchFamily="18" charset="0"/>
                <a:cs typeface="Times New Roman" panose="02020603050405020304" pitchFamily="18" charset="0"/>
              </a:rPr>
              <a:t>Thirumalai</a:t>
            </a:r>
            <a:r>
              <a:rPr lang="en-IN" sz="1800" b="0" i="0" dirty="0">
                <a:solidFill>
                  <a:srgbClr val="000000"/>
                </a:solidFill>
                <a:effectLst/>
                <a:latin typeface="Times New Roman" panose="02020603050405020304" pitchFamily="18" charset="0"/>
                <a:cs typeface="Times New Roman" panose="02020603050405020304" pitchFamily="18" charset="0"/>
              </a:rPr>
              <a:t>, Gautam Srivastava</a:t>
            </a:r>
          </a:p>
          <a:p>
            <a:pPr marL="342900" indent="-342900" algn="just">
              <a:buFont typeface="+mj-lt"/>
              <a:buAutoNum type="arabicPeriod"/>
            </a:pPr>
            <a:r>
              <a:rPr lang="en-IN" sz="1800" b="0" i="0" dirty="0">
                <a:solidFill>
                  <a:srgbClr val="000000"/>
                </a:solidFill>
                <a:effectLst/>
                <a:latin typeface="Times New Roman" panose="02020603050405020304" pitchFamily="18" charset="0"/>
                <a:cs typeface="Times New Roman" panose="02020603050405020304" pitchFamily="18" charset="0"/>
              </a:rPr>
              <a:t>Sonam </a:t>
            </a:r>
            <a:r>
              <a:rPr lang="en-IN" sz="1800" b="0" i="0" dirty="0" err="1">
                <a:solidFill>
                  <a:srgbClr val="000000"/>
                </a:solidFill>
                <a:effectLst/>
                <a:latin typeface="Times New Roman" panose="02020603050405020304" pitchFamily="18" charset="0"/>
                <a:cs typeface="Times New Roman" panose="02020603050405020304" pitchFamily="18" charset="0"/>
              </a:rPr>
              <a:t>Nikhar</a:t>
            </a:r>
            <a:r>
              <a:rPr lang="en-IN" sz="1800" b="0" i="0" dirty="0">
                <a:solidFill>
                  <a:srgbClr val="000000"/>
                </a:solidFill>
                <a:effectLst/>
                <a:latin typeface="Times New Roman" panose="02020603050405020304" pitchFamily="18" charset="0"/>
                <a:cs typeface="Times New Roman" panose="02020603050405020304" pitchFamily="18" charset="0"/>
              </a:rPr>
              <a:t>, A.M. </a:t>
            </a:r>
            <a:r>
              <a:rPr lang="en-IN" sz="1800" b="0" i="0" dirty="0" err="1">
                <a:solidFill>
                  <a:srgbClr val="000000"/>
                </a:solidFill>
                <a:effectLst/>
                <a:latin typeface="Times New Roman" panose="02020603050405020304" pitchFamily="18" charset="0"/>
                <a:cs typeface="Times New Roman" panose="02020603050405020304" pitchFamily="18" charset="0"/>
              </a:rPr>
              <a:t>Karandikar</a:t>
            </a:r>
            <a:r>
              <a:rPr lang="en-IN" sz="1800" b="0" i="0" dirty="0">
                <a:solidFill>
                  <a:srgbClr val="000000"/>
                </a:solidFill>
                <a:effectLst/>
                <a:latin typeface="Times New Roman" panose="02020603050405020304" pitchFamily="18" charset="0"/>
                <a:cs typeface="Times New Roman" panose="02020603050405020304" pitchFamily="18" charset="0"/>
              </a:rPr>
              <a:t> Prediction of Heart Disease Using Machine Learning Algorithms International Journal of Advanced Engineering, Management and Science (IJAEMS) </a:t>
            </a:r>
            <a:r>
              <a:rPr lang="en-IN" sz="1800" b="0" i="0" dirty="0" err="1">
                <a:solidFill>
                  <a:srgbClr val="000000"/>
                </a:solidFill>
                <a:effectLst/>
                <a:latin typeface="Times New Roman" panose="02020603050405020304" pitchFamily="18" charset="0"/>
                <a:cs typeface="Times New Roman" panose="02020603050405020304" pitchFamily="18" charset="0"/>
              </a:rPr>
              <a:t>Infogain</a:t>
            </a:r>
            <a:r>
              <a:rPr lang="en-IN" sz="1800" b="0" i="0" dirty="0">
                <a:solidFill>
                  <a:srgbClr val="000000"/>
                </a:solidFill>
                <a:effectLst/>
                <a:latin typeface="Times New Roman" panose="02020603050405020304" pitchFamily="18" charset="0"/>
                <a:cs typeface="Times New Roman" panose="02020603050405020304" pitchFamily="18" charset="0"/>
              </a:rPr>
              <a:t> Publication,[Vol-2, Issue-6, June- 2016].I.S. Jacobs and C.P. Bean, Fine particles, thin films and exchange anisotropy, in Magnetism, vol. III, G.T. </a:t>
            </a:r>
            <a:r>
              <a:rPr lang="en-IN" sz="1800" b="0" i="0" dirty="0" err="1">
                <a:solidFill>
                  <a:srgbClr val="000000"/>
                </a:solidFill>
                <a:effectLst/>
                <a:latin typeface="Times New Roman" panose="02020603050405020304" pitchFamily="18" charset="0"/>
                <a:cs typeface="Times New Roman" panose="02020603050405020304" pitchFamily="18" charset="0"/>
              </a:rPr>
              <a:t>Rado</a:t>
            </a:r>
            <a:r>
              <a:rPr lang="en-IN" sz="1800" b="0" i="0" dirty="0">
                <a:solidFill>
                  <a:srgbClr val="000000"/>
                </a:solidFill>
                <a:effectLst/>
                <a:latin typeface="Times New Roman" panose="02020603050405020304" pitchFamily="18" charset="0"/>
                <a:cs typeface="Times New Roman" panose="02020603050405020304" pitchFamily="18" charset="0"/>
              </a:rPr>
              <a:t> and H. Suhl, Eds. New York: Academic, 1963, pp. 271-350.</a:t>
            </a:r>
          </a:p>
          <a:p>
            <a:pPr marL="342900" indent="-342900" algn="just">
              <a:buFont typeface="+mj-lt"/>
              <a:buAutoNum type="arabicPeriod"/>
            </a:pPr>
            <a:r>
              <a:rPr lang="en-IN" sz="1800" b="0" i="0" dirty="0">
                <a:solidFill>
                  <a:srgbClr val="000000"/>
                </a:solidFill>
                <a:effectLst/>
                <a:latin typeface="Times New Roman" panose="02020603050405020304" pitchFamily="18" charset="0"/>
                <a:cs typeface="Times New Roman" panose="02020603050405020304" pitchFamily="18" charset="0"/>
              </a:rPr>
              <a:t>Aditi </a:t>
            </a:r>
            <a:r>
              <a:rPr lang="en-IN" sz="1800" b="0" i="0" dirty="0" err="1">
                <a:solidFill>
                  <a:srgbClr val="000000"/>
                </a:solidFill>
                <a:effectLst/>
                <a:latin typeface="Times New Roman" panose="02020603050405020304" pitchFamily="18" charset="0"/>
                <a:cs typeface="Times New Roman" panose="02020603050405020304" pitchFamily="18" charset="0"/>
              </a:rPr>
              <a:t>Gavhane</a:t>
            </a: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0" i="0" dirty="0" err="1">
                <a:solidFill>
                  <a:srgbClr val="000000"/>
                </a:solidFill>
                <a:effectLst/>
                <a:latin typeface="Times New Roman" panose="02020603050405020304" pitchFamily="18" charset="0"/>
                <a:cs typeface="Times New Roman" panose="02020603050405020304" pitchFamily="18" charset="0"/>
              </a:rPr>
              <a:t>Gouthami</a:t>
            </a:r>
            <a:r>
              <a:rPr lang="en-IN" sz="1800" b="0" i="0" dirty="0">
                <a:solidFill>
                  <a:srgbClr val="000000"/>
                </a:solidFill>
                <a:effectLst/>
                <a:latin typeface="Times New Roman" panose="02020603050405020304" pitchFamily="18" charset="0"/>
                <a:cs typeface="Times New Roman" panose="02020603050405020304" pitchFamily="18" charset="0"/>
              </a:rPr>
              <a:t> </a:t>
            </a:r>
            <a:r>
              <a:rPr lang="en-IN" sz="1800" b="0" i="0" dirty="0" err="1">
                <a:solidFill>
                  <a:srgbClr val="000000"/>
                </a:solidFill>
                <a:effectLst/>
                <a:latin typeface="Times New Roman" panose="02020603050405020304" pitchFamily="18" charset="0"/>
                <a:cs typeface="Times New Roman" panose="02020603050405020304" pitchFamily="18" charset="0"/>
              </a:rPr>
              <a:t>Kokkula</a:t>
            </a:r>
            <a:r>
              <a:rPr lang="en-IN" sz="1800" b="0" i="0" dirty="0">
                <a:solidFill>
                  <a:srgbClr val="000000"/>
                </a:solidFill>
                <a:effectLst/>
                <a:latin typeface="Times New Roman" panose="02020603050405020304" pitchFamily="18" charset="0"/>
                <a:cs typeface="Times New Roman" panose="02020603050405020304" pitchFamily="18" charset="0"/>
              </a:rPr>
              <a:t>, Isha Pandya, Prof. Kailas </a:t>
            </a:r>
            <a:r>
              <a:rPr lang="en-IN" sz="1800" b="0" i="0" dirty="0" err="1">
                <a:solidFill>
                  <a:srgbClr val="000000"/>
                </a:solidFill>
                <a:effectLst/>
                <a:latin typeface="Times New Roman" panose="02020603050405020304" pitchFamily="18" charset="0"/>
                <a:cs typeface="Times New Roman" panose="02020603050405020304" pitchFamily="18" charset="0"/>
              </a:rPr>
              <a:t>Devadkar</a:t>
            </a:r>
            <a:r>
              <a:rPr lang="en-IN" sz="1800" b="0" i="0" dirty="0">
                <a:solidFill>
                  <a:srgbClr val="000000"/>
                </a:solidFill>
                <a:effectLst/>
                <a:latin typeface="Times New Roman" panose="02020603050405020304" pitchFamily="18" charset="0"/>
                <a:cs typeface="Times New Roman" panose="02020603050405020304" pitchFamily="18" charset="0"/>
              </a:rPr>
              <a:t> (PhD), Prediction of Heart Disease Using Machine Learning, Proceedings of the 2nd International conference on Electronics, Communication and Aerospace Technology (ICECA 2018).IEEE Conference Record # 42487; IEEE Xplore ISBN:978-1- 5386-0965-1</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sz="1800" dirty="0"/>
          </a:p>
        </p:txBody>
      </p:sp>
    </p:spTree>
    <p:extLst>
      <p:ext uri="{BB962C8B-B14F-4D97-AF65-F5344CB8AC3E}">
        <p14:creationId xmlns:p14="http://schemas.microsoft.com/office/powerpoint/2010/main" val="4078179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7940D-692E-3704-CFED-7FDCFAB2AA1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7DA3B08-3BE3-20A0-BBB9-75280EFD54FD}"/>
              </a:ext>
            </a:extLst>
          </p:cNvPr>
          <p:cNvSpPr>
            <a:spLocks noGrp="1"/>
          </p:cNvSpPr>
          <p:nvPr>
            <p:ph idx="1"/>
          </p:nvPr>
        </p:nvSpPr>
        <p:spPr/>
        <p:txBody>
          <a:bodyPr/>
          <a:lstStyle/>
          <a:p>
            <a:endParaRPr lang="en-IN"/>
          </a:p>
        </p:txBody>
      </p:sp>
      <p:pic>
        <p:nvPicPr>
          <p:cNvPr id="1028" name="Picture 4" descr="Thank You PowerPoint Template and Google Slides Theme">
            <a:extLst>
              <a:ext uri="{FF2B5EF4-FFF2-40B4-BE49-F238E27FC236}">
                <a16:creationId xmlns:a16="http://schemas.microsoft.com/office/drawing/2014/main" id="{A91744F7-14F6-5D1B-EEDE-557E263F0F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66" y="-92896"/>
            <a:ext cx="12208566" cy="7023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6845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r>
              <a:rPr lang="en-US" sz="2400" dirty="0">
                <a:latin typeface="Times New Roman" panose="02020603050405020304" pitchFamily="18" charset="0"/>
                <a:cs typeface="Times New Roman" panose="02020603050405020304" pitchFamily="18" charset="0"/>
              </a:rPr>
              <a:t>Chronic illness such as heart attack and Diabetics is a disease that lasts a long time or takes a long time to heal, and many chronic diseases cannot be cured but can only be managed with daily treatments.</a:t>
            </a:r>
          </a:p>
          <a:p>
            <a:r>
              <a:rPr lang="en-US" b="0" i="0" dirty="0">
                <a:solidFill>
                  <a:srgbClr val="374151"/>
                </a:solidFill>
                <a:effectLst/>
                <a:latin typeface="Times New Roman" panose="02020603050405020304" pitchFamily="18" charset="0"/>
                <a:cs typeface="Times New Roman" panose="02020603050405020304" pitchFamily="18" charset="0"/>
              </a:rPr>
              <a:t>Heart disease, particularly heart attacks, remains one of the leading causes of death worldwide.</a:t>
            </a:r>
          </a:p>
          <a:p>
            <a:r>
              <a:rPr lang="en-US" dirty="0">
                <a:latin typeface="Times New Roman" panose="02020603050405020304" pitchFamily="18" charset="0"/>
                <a:cs typeface="Times New Roman" panose="02020603050405020304" pitchFamily="18" charset="0"/>
              </a:rPr>
              <a:t>When anyone is currently afflicted with an illness, they must see a doctor, which is both time consuming and expensive.</a:t>
            </a:r>
          </a:p>
          <a:p>
            <a:r>
              <a:rPr lang="en-US" dirty="0">
                <a:latin typeface="Times New Roman" panose="02020603050405020304" pitchFamily="18" charset="0"/>
                <a:cs typeface="Times New Roman" panose="02020603050405020304" pitchFamily="18" charset="0"/>
              </a:rPr>
              <a:t>Disease Predictor is a web-based program that predicts a user's disease based on the symptoms they have.</a:t>
            </a:r>
          </a:p>
          <a:p>
            <a:r>
              <a:rPr lang="en-US" b="0" i="0" dirty="0">
                <a:solidFill>
                  <a:srgbClr val="374151"/>
                </a:solidFill>
                <a:effectLst/>
                <a:latin typeface="Times New Roman" panose="02020603050405020304" pitchFamily="18" charset="0"/>
                <a:cs typeface="Times New Roman" panose="02020603050405020304" pitchFamily="18" charset="0"/>
              </a:rPr>
              <a:t>Early detection and risk assessment are crucial in preventing heart attacks and improving overall cardiovascular health.</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3B67B-0B5F-0764-4B5D-86C034174AF6}"/>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F4EFEFB7-39AB-56CA-A4FC-A968D60B970F}"/>
              </a:ext>
            </a:extLst>
          </p:cNvPr>
          <p:cNvSpPr>
            <a:spLocks noGrp="1"/>
          </p:cNvSpPr>
          <p:nvPr>
            <p:ph idx="1"/>
          </p:nvPr>
        </p:nvSpPr>
        <p:spPr>
          <a:xfrm>
            <a:off x="466473" y="1836810"/>
            <a:ext cx="5976664" cy="3888432"/>
          </a:xfrm>
        </p:spPr>
        <p:txBody>
          <a:bodyPr>
            <a:normAutofit/>
          </a:bodyPr>
          <a:lstStyle/>
          <a:p>
            <a:r>
              <a:rPr lang="en-US" sz="2400" dirty="0">
                <a:latin typeface="Times New Roman" panose="02020603050405020304" pitchFamily="18" charset="0"/>
                <a:cs typeface="Times New Roman" panose="02020603050405020304" pitchFamily="18" charset="0"/>
              </a:rPr>
              <a:t>To identify various diseases by observing the symptoms of patients and applying various Machine Learning Models techniques.</a:t>
            </a:r>
          </a:p>
          <a:p>
            <a:r>
              <a:rPr lang="en-US" sz="2400" dirty="0">
                <a:latin typeface="Times New Roman" panose="02020603050405020304" pitchFamily="18" charset="0"/>
                <a:cs typeface="Times New Roman" panose="02020603050405020304" pitchFamily="18" charset="0"/>
              </a:rPr>
              <a:t>The prediction of heart attack is a growing field of medical research. </a:t>
            </a:r>
          </a:p>
          <a:p>
            <a:r>
              <a:rPr lang="en-US" sz="2400" dirty="0">
                <a:latin typeface="Times New Roman" panose="02020603050405020304" pitchFamily="18" charset="0"/>
                <a:cs typeface="Times New Roman" panose="02020603050405020304" pitchFamily="18" charset="0"/>
              </a:rPr>
              <a:t>With the help of advanced algorithms and data analysis, researchers are able to accurately predict the likelihood of developing these medical conditions.</a:t>
            </a:r>
          </a:p>
          <a:p>
            <a:endParaRPr lang="en-IN" dirty="0"/>
          </a:p>
        </p:txBody>
      </p:sp>
      <p:pic>
        <p:nvPicPr>
          <p:cNvPr id="1026" name="Picture 2" descr="Why are so many young women dying of Heart attack?">
            <a:extLst>
              <a:ext uri="{FF2B5EF4-FFF2-40B4-BE49-F238E27FC236}">
                <a16:creationId xmlns:a16="http://schemas.microsoft.com/office/drawing/2014/main" id="{EB6A53FA-8257-EB02-3058-6CD4574174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5995" y="2318303"/>
            <a:ext cx="5119532" cy="2925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93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0F6F8-1372-A036-375E-9526B2AF8256}"/>
              </a:ext>
            </a:extLst>
          </p:cNvPr>
          <p:cNvSpPr>
            <a:spLocks noGrp="1"/>
          </p:cNvSpPr>
          <p:nvPr>
            <p:ph type="title"/>
          </p:nvPr>
        </p:nvSpPr>
        <p:spPr/>
        <p:txBody>
          <a:bodyPr/>
          <a:lstStyle/>
          <a:p>
            <a:r>
              <a:rPr lang="en-IN" dirty="0"/>
              <a:t>Benefits to Common People</a:t>
            </a:r>
          </a:p>
        </p:txBody>
      </p:sp>
      <p:sp>
        <p:nvSpPr>
          <p:cNvPr id="3" name="Content Placeholder 2">
            <a:extLst>
              <a:ext uri="{FF2B5EF4-FFF2-40B4-BE49-F238E27FC236}">
                <a16:creationId xmlns:a16="http://schemas.microsoft.com/office/drawing/2014/main" id="{713D7FE9-05BF-0CFE-9A0E-A5A046568093}"/>
              </a:ext>
            </a:extLst>
          </p:cNvPr>
          <p:cNvSpPr>
            <a:spLocks noGrp="1"/>
          </p:cNvSpPr>
          <p:nvPr>
            <p:ph idx="1"/>
          </p:nvPr>
        </p:nvSpPr>
        <p:spPr/>
        <p:txBody>
          <a:bodyPr/>
          <a:lstStyle/>
          <a:p>
            <a:r>
              <a:rPr lang="en-US" sz="2000" b="0" i="0" dirty="0">
                <a:solidFill>
                  <a:srgbClr val="374151"/>
                </a:solidFill>
                <a:effectLst/>
                <a:latin typeface="Times New Roman" panose="02020603050405020304" pitchFamily="18" charset="0"/>
                <a:cs typeface="Times New Roman" panose="02020603050405020304" pitchFamily="18" charset="0"/>
              </a:rPr>
              <a:t>Heart attack prediction raises awareness about cardiovascular health. This leads to more informed choices regarding diet, exercise, and overall lifestyle, benefiting the entire community.</a:t>
            </a:r>
          </a:p>
          <a:p>
            <a:r>
              <a:rPr lang="en-US" sz="2000" b="0" i="0" dirty="0">
                <a:solidFill>
                  <a:srgbClr val="374151"/>
                </a:solidFill>
                <a:effectLst/>
                <a:latin typeface="Times New Roman" panose="02020603050405020304" pitchFamily="18" charset="0"/>
                <a:cs typeface="Times New Roman" panose="02020603050405020304" pitchFamily="18" charset="0"/>
              </a:rPr>
              <a:t>A healthier community is a more prosperous one. When heart attack risk is reduced through prediction and prevention, communities experience fewer health crises and can allocate resources to other pressing needs.</a:t>
            </a:r>
            <a:endParaRPr lang="en-US" sz="2000" dirty="0">
              <a:solidFill>
                <a:srgbClr val="374151"/>
              </a:solidFill>
              <a:latin typeface="Times New Roman" panose="02020603050405020304" pitchFamily="18" charset="0"/>
              <a:cs typeface="Times New Roman" panose="02020603050405020304" pitchFamily="18" charset="0"/>
            </a:endParaRPr>
          </a:p>
          <a:p>
            <a:r>
              <a:rPr lang="en-US" sz="2000" b="0" i="0" dirty="0">
                <a:solidFill>
                  <a:srgbClr val="374151"/>
                </a:solidFill>
                <a:effectLst/>
                <a:latin typeface="Times New Roman" panose="02020603050405020304" pitchFamily="18" charset="0"/>
                <a:cs typeface="Times New Roman" panose="02020603050405020304" pitchFamily="18" charset="0"/>
              </a:rPr>
              <a:t>Early detection and prevention not only save lives but also improve the quality of life for those at risk. Patients can enjoy healthier, more active lives with fewer health complications.</a:t>
            </a:r>
          </a:p>
          <a:p>
            <a:r>
              <a:rPr lang="en-US" sz="2000" b="0" i="0" dirty="0">
                <a:solidFill>
                  <a:srgbClr val="374151"/>
                </a:solidFill>
                <a:effectLst/>
                <a:latin typeface="Times New Roman" panose="02020603050405020304" pitchFamily="18" charset="0"/>
                <a:cs typeface="Times New Roman" panose="02020603050405020304" pitchFamily="18" charset="0"/>
              </a:rPr>
              <a:t>Early prediction allows individuals at higher risk to receive timely medical attention and make lifestyle changes. This can prevent heart attacks or reduce their severity.</a:t>
            </a:r>
            <a:br>
              <a:rPr lang="en-US" sz="1600" dirty="0"/>
            </a:br>
            <a:endParaRPr lang="en-US" sz="2000" b="0" i="0" dirty="0">
              <a:solidFill>
                <a:srgbClr val="374151"/>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41408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Heart Attack Disease Prediction</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20164-FB51-C4FA-D57C-7333BB2D5CA4}"/>
              </a:ext>
            </a:extLst>
          </p:cNvPr>
          <p:cNvSpPr>
            <a:spLocks noGrp="1"/>
          </p:cNvSpPr>
          <p:nvPr>
            <p:ph type="title"/>
          </p:nvPr>
        </p:nvSpPr>
        <p:spPr/>
        <p:txBody>
          <a:bodyPr/>
          <a:lstStyle/>
          <a:p>
            <a:r>
              <a:rPr lang="en-IN" dirty="0"/>
              <a:t>Literature Survey</a:t>
            </a:r>
          </a:p>
        </p:txBody>
      </p:sp>
      <p:pic>
        <p:nvPicPr>
          <p:cNvPr id="5" name="Content Placeholder 4">
            <a:extLst>
              <a:ext uri="{FF2B5EF4-FFF2-40B4-BE49-F238E27FC236}">
                <a16:creationId xmlns:a16="http://schemas.microsoft.com/office/drawing/2014/main" id="{11DDF750-6028-81F9-53BA-0B3BA267243D}"/>
              </a:ext>
            </a:extLst>
          </p:cNvPr>
          <p:cNvPicPr>
            <a:picLocks noGrp="1" noChangeAspect="1"/>
          </p:cNvPicPr>
          <p:nvPr>
            <p:ph idx="1"/>
          </p:nvPr>
        </p:nvPicPr>
        <p:blipFill>
          <a:blip r:embed="rId2"/>
          <a:stretch>
            <a:fillRect/>
          </a:stretch>
        </p:blipFill>
        <p:spPr>
          <a:xfrm>
            <a:off x="1958420" y="1828800"/>
            <a:ext cx="8275160" cy="4572000"/>
          </a:xfrm>
        </p:spPr>
      </p:pic>
    </p:spTree>
    <p:extLst>
      <p:ext uri="{BB962C8B-B14F-4D97-AF65-F5344CB8AC3E}">
        <p14:creationId xmlns:p14="http://schemas.microsoft.com/office/powerpoint/2010/main" val="1874456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B3694-FD5E-AFDF-70FA-65CD4774A3E6}"/>
              </a:ext>
            </a:extLst>
          </p:cNvPr>
          <p:cNvSpPr>
            <a:spLocks noGrp="1"/>
          </p:cNvSpPr>
          <p:nvPr>
            <p:ph type="title"/>
          </p:nvPr>
        </p:nvSpPr>
        <p:spPr/>
        <p:txBody>
          <a:bodyPr>
            <a:normAutofit fontScale="90000"/>
          </a:bodyPr>
          <a:lstStyle/>
          <a:p>
            <a:br>
              <a:rPr lang="en-IN" sz="3600" dirty="0">
                <a:latin typeface="Times New Roman" panose="02020603050405020304" pitchFamily="18" charset="0"/>
                <a:cs typeface="Times New Roman" panose="02020603050405020304" pitchFamily="18" charset="0"/>
              </a:rPr>
            </a:br>
            <a:r>
              <a:rPr lang="en-IN" sz="3600" dirty="0">
                <a:latin typeface="Times New Roman" panose="02020603050405020304" pitchFamily="18" charset="0"/>
                <a:cs typeface="Times New Roman" panose="02020603050405020304" pitchFamily="18" charset="0"/>
              </a:rPr>
              <a:t>SOFTWARE/HARDWARE</a:t>
            </a:r>
            <a:br>
              <a:rPr lang="en-IN" sz="36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61EA597-E7E9-8685-2534-C378E22E49F3}"/>
              </a:ext>
            </a:extLst>
          </p:cNvPr>
          <p:cNvSpPr>
            <a:spLocks noGrp="1"/>
          </p:cNvSpPr>
          <p:nvPr>
            <p:ph idx="1"/>
          </p:nvPr>
        </p:nvSpPr>
        <p:spPr>
          <a:xfrm>
            <a:off x="839416" y="1772816"/>
            <a:ext cx="10513168" cy="4680519"/>
          </a:xfrm>
        </p:spPr>
        <p:txBody>
          <a:bodyPr>
            <a:normAutofit fontScale="85000" lnSpcReduction="20000"/>
          </a:bodyPr>
          <a:lstStyle/>
          <a:p>
            <a:pPr algn="l"/>
            <a:r>
              <a:rPr lang="en-US" sz="2400" b="0" i="0" dirty="0">
                <a:effectLst/>
                <a:latin typeface="Times New Roman" panose="02020603050405020304" pitchFamily="18" charset="0"/>
                <a:cs typeface="Times New Roman" panose="02020603050405020304" pitchFamily="18" charset="0"/>
              </a:rPr>
              <a:t>Developing a system for Heart attack disease prediction involves a variety of software tools and frameworks for data processing, model development, and deployment. Here are some of the commonly used software components:</a:t>
            </a:r>
          </a:p>
          <a:p>
            <a:pPr algn="l"/>
            <a:endParaRPr lang="en-US" sz="2400" b="0" i="0" dirty="0">
              <a:effectLst/>
              <a:latin typeface="Times New Roman" panose="02020603050405020304" pitchFamily="18" charset="0"/>
              <a:cs typeface="Times New Roman" panose="02020603050405020304" pitchFamily="18" charset="0"/>
            </a:endParaRPr>
          </a:p>
          <a:p>
            <a:pPr marL="457200" indent="-457200" algn="l">
              <a:buAutoNum type="arabicPeriod"/>
            </a:pPr>
            <a:r>
              <a:rPr lang="en-US" sz="2400" b="1" i="0" dirty="0">
                <a:effectLst/>
                <a:latin typeface="Times New Roman" panose="02020603050405020304" pitchFamily="18" charset="0"/>
                <a:cs typeface="Times New Roman" panose="02020603050405020304" pitchFamily="18" charset="0"/>
              </a:rPr>
              <a:t>Python</a:t>
            </a:r>
            <a:r>
              <a:rPr lang="en-US" sz="2400" i="0" dirty="0">
                <a:effectLst/>
                <a:latin typeface="Times New Roman" panose="02020603050405020304" pitchFamily="18" charset="0"/>
                <a:cs typeface="Times New Roman" panose="02020603050405020304" pitchFamily="18" charset="0"/>
              </a:rPr>
              <a:t>: Python is a versatile programming language commonly used in machine learning and deep learning projects. It serves as the primary language for implementing the project.</a:t>
            </a:r>
          </a:p>
          <a:p>
            <a:pPr algn="l"/>
            <a:endParaRPr lang="en-US" sz="2400" i="0" dirty="0">
              <a:effectLst/>
              <a:latin typeface="Times New Roman" panose="02020603050405020304" pitchFamily="18" charset="0"/>
              <a:cs typeface="Times New Roman" panose="02020603050405020304" pitchFamily="18" charset="0"/>
            </a:endParaRPr>
          </a:p>
          <a:p>
            <a:pPr algn="l"/>
            <a:r>
              <a:rPr lang="en-US" sz="2400" b="1" i="0" dirty="0">
                <a:effectLst/>
                <a:latin typeface="Times New Roman" panose="02020603050405020304" pitchFamily="18" charset="0"/>
                <a:cs typeface="Times New Roman" panose="02020603050405020304" pitchFamily="18" charset="0"/>
              </a:rPr>
              <a:t>2. Deep Learning Frameworks</a:t>
            </a:r>
          </a:p>
          <a:p>
            <a:pPr algn="l"/>
            <a:endParaRPr lang="en-US" sz="2400" b="1" i="0" dirty="0">
              <a:effectLst/>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  TensorFlow :  </a:t>
            </a:r>
            <a:r>
              <a:rPr lang="en-US" sz="2400" dirty="0">
                <a:latin typeface="Times New Roman" panose="02020603050405020304" pitchFamily="18" charset="0"/>
                <a:cs typeface="Times New Roman" panose="02020603050405020304" pitchFamily="18" charset="0"/>
              </a:rPr>
              <a:t>TensorFlow is an open-source deep learning framework developed by Google. It provides a robust ecosystem for building and training neural networks, including RNNs</a:t>
            </a:r>
            <a:r>
              <a:rPr lang="en-US" sz="2400" b="1" dirty="0">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PyTorch</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PyTorch</a:t>
            </a:r>
            <a:r>
              <a:rPr lang="en-US" sz="2400" dirty="0">
                <a:latin typeface="Times New Roman" panose="02020603050405020304" pitchFamily="18" charset="0"/>
                <a:cs typeface="Times New Roman" panose="02020603050405020304" pitchFamily="18" charset="0"/>
              </a:rPr>
              <a:t> is another popular deep learning framework known for its flexibility and dynamic computation graph, making it well-suited for RNNs</a:t>
            </a:r>
            <a:r>
              <a:rPr lang="en-US" sz="2400" b="1"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83379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CFC2C-86ED-E05F-26AF-FDBBB270733F}"/>
              </a:ext>
            </a:extLst>
          </p:cNvPr>
          <p:cNvSpPr>
            <a:spLocks noGrp="1"/>
          </p:cNvSpPr>
          <p:nvPr>
            <p:ph type="title"/>
          </p:nvPr>
        </p:nvSpPr>
        <p:spPr/>
        <p:txBody>
          <a:bodyPr/>
          <a:lstStyle/>
          <a:p>
            <a:r>
              <a:rPr lang="en-IN" sz="3600" dirty="0">
                <a:latin typeface="Times New Roman" panose="02020603050405020304" pitchFamily="18" charset="0"/>
                <a:cs typeface="Times New Roman" panose="02020603050405020304" pitchFamily="18" charset="0"/>
              </a:rPr>
              <a:t>SOFTWARE/HARDWARE</a:t>
            </a:r>
            <a:endParaRPr lang="en-IN" dirty="0"/>
          </a:p>
        </p:txBody>
      </p:sp>
      <p:sp>
        <p:nvSpPr>
          <p:cNvPr id="3" name="Content Placeholder 2">
            <a:extLst>
              <a:ext uri="{FF2B5EF4-FFF2-40B4-BE49-F238E27FC236}">
                <a16:creationId xmlns:a16="http://schemas.microsoft.com/office/drawing/2014/main" id="{504CC9C5-388B-5D35-2AB2-73E1410066A1}"/>
              </a:ext>
            </a:extLst>
          </p:cNvPr>
          <p:cNvSpPr>
            <a:spLocks noGrp="1"/>
          </p:cNvSpPr>
          <p:nvPr>
            <p:ph idx="1"/>
          </p:nvPr>
        </p:nvSpPr>
        <p:spPr/>
        <p:txBody>
          <a:bodyPr>
            <a:noAutofit/>
          </a:bodyPr>
          <a:lstStyle/>
          <a:p>
            <a:pPr algn="l"/>
            <a:r>
              <a:rPr lang="en-US" sz="2000" b="1" i="0" dirty="0">
                <a:effectLst/>
                <a:latin typeface="Times New Roman" panose="02020603050405020304" pitchFamily="18" charset="0"/>
                <a:cs typeface="Times New Roman" panose="02020603050405020304" pitchFamily="18" charset="0"/>
              </a:rPr>
              <a:t>Data Preprocessing:</a:t>
            </a:r>
          </a:p>
          <a:p>
            <a:pPr algn="l">
              <a:buFont typeface="Wingdings" panose="05000000000000000000" pitchFamily="2" charset="2"/>
              <a:buChar char="q"/>
            </a:pPr>
            <a:r>
              <a:rPr lang="en-US" sz="2000" b="1" i="0" dirty="0">
                <a:effectLst/>
                <a:latin typeface="Times New Roman" panose="02020603050405020304" pitchFamily="18" charset="0"/>
                <a:cs typeface="Times New Roman" panose="02020603050405020304" pitchFamily="18" charset="0"/>
              </a:rPr>
              <a:t>OpenCV: </a:t>
            </a:r>
            <a:r>
              <a:rPr lang="en-US" sz="2000" i="0" dirty="0">
                <a:effectLst/>
                <a:latin typeface="Times New Roman" panose="02020603050405020304" pitchFamily="18" charset="0"/>
                <a:cs typeface="Times New Roman" panose="02020603050405020304" pitchFamily="18" charset="0"/>
              </a:rPr>
              <a:t>OpenCV (Open Source Computer Vision Library) is used for image and video preprocessing, including tasks like resizing, normalization, and feature extraction</a:t>
            </a:r>
            <a:r>
              <a:rPr lang="en-US" sz="2000" b="1" i="0" dirty="0">
                <a:effectLst/>
                <a:latin typeface="Times New Roman" panose="02020603050405020304" pitchFamily="18" charset="0"/>
                <a:cs typeface="Times New Roman" panose="02020603050405020304" pitchFamily="18" charset="0"/>
              </a:rPr>
              <a:t>.</a:t>
            </a:r>
          </a:p>
          <a:p>
            <a:pPr algn="l">
              <a:buFont typeface="Wingdings" panose="05000000000000000000" pitchFamily="2" charset="2"/>
              <a:buChar char="q"/>
            </a:pPr>
            <a:r>
              <a:rPr lang="en-US" sz="2000" b="1" i="0" dirty="0">
                <a:effectLst/>
                <a:latin typeface="Times New Roman" panose="02020603050405020304" pitchFamily="18" charset="0"/>
                <a:cs typeface="Times New Roman" panose="02020603050405020304" pitchFamily="18" charset="0"/>
              </a:rPr>
              <a:t>Pandas: </a:t>
            </a:r>
            <a:r>
              <a:rPr lang="en-US" sz="2000" i="0" dirty="0">
                <a:effectLst/>
                <a:latin typeface="Times New Roman" panose="02020603050405020304" pitchFamily="18" charset="0"/>
                <a:cs typeface="Times New Roman" panose="02020603050405020304" pitchFamily="18" charset="0"/>
              </a:rPr>
              <a:t>Pandas is a data manipulation library in Python that can be useful for organizing and cleaning data.</a:t>
            </a:r>
          </a:p>
          <a:p>
            <a:pPr algn="l"/>
            <a:r>
              <a:rPr lang="en-US" sz="2000" b="1" i="0" dirty="0">
                <a:effectLst/>
                <a:latin typeface="Times New Roman" panose="02020603050405020304" pitchFamily="18" charset="0"/>
                <a:cs typeface="Times New Roman" panose="02020603050405020304" pitchFamily="18" charset="0"/>
              </a:rPr>
              <a:t>Deployment:</a:t>
            </a:r>
          </a:p>
          <a:p>
            <a:pPr algn="l">
              <a:buFont typeface="Wingdings" panose="05000000000000000000" pitchFamily="2" charset="2"/>
              <a:buChar char="q"/>
            </a:pPr>
            <a:r>
              <a:rPr lang="en-US" sz="2000" b="1" i="0" dirty="0">
                <a:effectLst/>
                <a:latin typeface="Times New Roman" panose="02020603050405020304" pitchFamily="18" charset="0"/>
                <a:cs typeface="Times New Roman" panose="02020603050405020304" pitchFamily="18" charset="0"/>
              </a:rPr>
              <a:t>Flask or Django: </a:t>
            </a:r>
            <a:r>
              <a:rPr lang="en-US" sz="2000" i="0" dirty="0">
                <a:effectLst/>
                <a:latin typeface="Times New Roman" panose="02020603050405020304" pitchFamily="18" charset="0"/>
                <a:cs typeface="Times New Roman" panose="02020603050405020304" pitchFamily="18" charset="0"/>
              </a:rPr>
              <a:t>For creating web-based applications, Flask or Django (Python web frameworks) can be used to serve the model as a web service.</a:t>
            </a:r>
          </a:p>
          <a:p>
            <a:pPr algn="l">
              <a:buFont typeface="Wingdings" panose="05000000000000000000" pitchFamily="2" charset="2"/>
              <a:buChar char="q"/>
            </a:pPr>
            <a:r>
              <a:rPr lang="en-US" sz="2000" b="1" i="0" dirty="0">
                <a:effectLst/>
                <a:latin typeface="Times New Roman" panose="02020603050405020304" pitchFamily="18" charset="0"/>
                <a:cs typeface="Times New Roman" panose="02020603050405020304" pitchFamily="18" charset="0"/>
              </a:rPr>
              <a:t>Mobile App Development Frameworks</a:t>
            </a:r>
            <a:r>
              <a:rPr lang="en-US" sz="2000" i="0" dirty="0">
                <a:effectLst/>
                <a:latin typeface="Times New Roman" panose="02020603050405020304" pitchFamily="18" charset="0"/>
                <a:cs typeface="Times New Roman" panose="02020603050405020304" pitchFamily="18" charset="0"/>
              </a:rPr>
              <a:t>: If deploying on mobile devices, frameworks like Flutter (for cross-platform apps) or Android Studio (for Android) can be used.</a:t>
            </a:r>
          </a:p>
          <a:p>
            <a:pPr algn="l"/>
            <a:endParaRPr lang="en-US" sz="2000" i="0" dirty="0">
              <a:effectLst/>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1665455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AEE89-2948-C511-BBD5-2B048487C09A}"/>
              </a:ext>
            </a:extLst>
          </p:cNvPr>
          <p:cNvSpPr>
            <a:spLocks noGrp="1"/>
          </p:cNvSpPr>
          <p:nvPr>
            <p:ph type="title"/>
          </p:nvPr>
        </p:nvSpPr>
        <p:spPr/>
        <p:txBody>
          <a:bodyPr/>
          <a:lstStyle/>
          <a:p>
            <a:r>
              <a:rPr lang="en-US" dirty="0"/>
              <a:t>System Design/Algorithm</a:t>
            </a:r>
            <a:endParaRPr lang="en-IN" dirty="0"/>
          </a:p>
        </p:txBody>
      </p:sp>
      <p:pic>
        <p:nvPicPr>
          <p:cNvPr id="5" name="Picture 4">
            <a:extLst>
              <a:ext uri="{FF2B5EF4-FFF2-40B4-BE49-F238E27FC236}">
                <a16:creationId xmlns:a16="http://schemas.microsoft.com/office/drawing/2014/main" id="{507BCE77-BADF-6CC4-F897-A1F8E6AB9D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7688" y="1772179"/>
            <a:ext cx="5256584" cy="4974634"/>
          </a:xfrm>
          <a:prstGeom prst="rect">
            <a:avLst/>
          </a:prstGeom>
        </p:spPr>
      </p:pic>
    </p:spTree>
    <p:extLst>
      <p:ext uri="{BB962C8B-B14F-4D97-AF65-F5344CB8AC3E}">
        <p14:creationId xmlns:p14="http://schemas.microsoft.com/office/powerpoint/2010/main" val="1770256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129</TotalTime>
  <Words>900</Words>
  <Application>Microsoft Office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Franklin Gothic Medium</vt:lpstr>
      <vt:lpstr>Times New Roman</vt:lpstr>
      <vt:lpstr>Wingdings</vt:lpstr>
      <vt:lpstr>Medical Design 16x9</vt:lpstr>
      <vt:lpstr>COMMUNITY SERVICE PROJECT Final Review 216CSE3203</vt:lpstr>
      <vt:lpstr>Introduction</vt:lpstr>
      <vt:lpstr>Objective</vt:lpstr>
      <vt:lpstr>Benefits to Common People</vt:lpstr>
      <vt:lpstr>Heart Attack Disease Prediction</vt:lpstr>
      <vt:lpstr>Literature Survey</vt:lpstr>
      <vt:lpstr> SOFTWARE/HARDWARE </vt:lpstr>
      <vt:lpstr>SOFTWARE/HARDWARE</vt:lpstr>
      <vt:lpstr>System Design/Algorithm</vt:lpstr>
      <vt:lpstr>PROGRAMMING CODE</vt:lpstr>
      <vt:lpstr>  Result</vt:lpstr>
      <vt:lpstr>Conclusion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SERVICE PROJECT First Review 216CSE3203</dc:title>
  <dc:creator>Jai Vardhan</dc:creator>
  <cp:lastModifiedBy>Sunayani Vyshya</cp:lastModifiedBy>
  <cp:revision>3</cp:revision>
  <dcterms:created xsi:type="dcterms:W3CDTF">2023-09-28T14:50:54Z</dcterms:created>
  <dcterms:modified xsi:type="dcterms:W3CDTF">2024-03-17T07:44:19Z</dcterms:modified>
</cp:coreProperties>
</file>