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6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CCD01-6289-4A0F-B75D-EB31194645B2}" type="datetimeFigureOut">
              <a:rPr lang="ru-RU" smtClean="0"/>
              <a:pPr/>
              <a:t>26.07.2012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B7C02-1697-40A7-8FDD-53B23C552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2264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5226-5E4C-4D9B-B96E-5B7D6A0C4BD5}" type="datetimeFigureOut">
              <a:rPr lang="ru-RU" smtClean="0"/>
              <a:pPr/>
              <a:t>26.07.2012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80D2-3306-4045-9986-2556B0B140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1525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5226-5E4C-4D9B-B96E-5B7D6A0C4BD5}" type="datetimeFigureOut">
              <a:rPr lang="ru-RU" smtClean="0"/>
              <a:pPr/>
              <a:t>26.07.2012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80D2-3306-4045-9986-2556B0B140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2397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5226-5E4C-4D9B-B96E-5B7D6A0C4BD5}" type="datetimeFigureOut">
              <a:rPr lang="ru-RU" smtClean="0"/>
              <a:pPr/>
              <a:t>26.07.2012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80D2-3306-4045-9986-2556B0B140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8029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5226-5E4C-4D9B-B96E-5B7D6A0C4BD5}" type="datetimeFigureOut">
              <a:rPr lang="ru-RU" smtClean="0"/>
              <a:pPr/>
              <a:t>26.07.2012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80D2-3306-4045-9986-2556B0B140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0429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5226-5E4C-4D9B-B96E-5B7D6A0C4BD5}" type="datetimeFigureOut">
              <a:rPr lang="ru-RU" smtClean="0"/>
              <a:pPr/>
              <a:t>26.07.2012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80D2-3306-4045-9986-2556B0B140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2857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5226-5E4C-4D9B-B96E-5B7D6A0C4BD5}" type="datetimeFigureOut">
              <a:rPr lang="ru-RU" smtClean="0"/>
              <a:pPr/>
              <a:t>26.07.2012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80D2-3306-4045-9986-2556B0B140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3429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5226-5E4C-4D9B-B96E-5B7D6A0C4BD5}" type="datetimeFigureOut">
              <a:rPr lang="ru-RU" smtClean="0"/>
              <a:pPr/>
              <a:t>26.07.2012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80D2-3306-4045-9986-2556B0B140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2699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5226-5E4C-4D9B-B96E-5B7D6A0C4BD5}" type="datetimeFigureOut">
              <a:rPr lang="ru-RU" smtClean="0"/>
              <a:pPr/>
              <a:t>26.07.2012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80D2-3306-4045-9986-2556B0B140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7278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5226-5E4C-4D9B-B96E-5B7D6A0C4BD5}" type="datetimeFigureOut">
              <a:rPr lang="ru-RU" smtClean="0"/>
              <a:pPr/>
              <a:t>26.07.2012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80D2-3306-4045-9986-2556B0B140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4781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5226-5E4C-4D9B-B96E-5B7D6A0C4BD5}" type="datetimeFigureOut">
              <a:rPr lang="ru-RU" smtClean="0"/>
              <a:pPr/>
              <a:t>26.07.2012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80D2-3306-4045-9986-2556B0B140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3223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5226-5E4C-4D9B-B96E-5B7D6A0C4BD5}" type="datetimeFigureOut">
              <a:rPr lang="ru-RU" smtClean="0"/>
              <a:pPr/>
              <a:t>26.07.2012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80D2-3306-4045-9986-2556B0B140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2051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C5226-5E4C-4D9B-B96E-5B7D6A0C4BD5}" type="datetimeFigureOut">
              <a:rPr lang="ru-RU" smtClean="0"/>
              <a:pPr/>
              <a:t>26.07.2012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F80D2-3306-4045-9986-2556B0B140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6891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rate limits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 How fast data can be sent ?</a:t>
            </a:r>
          </a:p>
          <a:p>
            <a:r>
              <a:rPr lang="en-US" dirty="0" smtClean="0"/>
              <a:t>It depends on three factors:</a:t>
            </a:r>
          </a:p>
          <a:p>
            <a:pPr lvl="1"/>
            <a:r>
              <a:rPr lang="en-US" dirty="0" smtClean="0"/>
              <a:t>Bandwidth of the channel</a:t>
            </a:r>
          </a:p>
          <a:p>
            <a:pPr lvl="1"/>
            <a:r>
              <a:rPr lang="en-US" dirty="0" smtClean="0"/>
              <a:t>Numbers of levels used in signals</a:t>
            </a:r>
          </a:p>
          <a:p>
            <a:pPr lvl="1"/>
            <a:r>
              <a:rPr lang="en-US" dirty="0" smtClean="0"/>
              <a:t>Noise level in the signal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Let us consider a telephone channel having bandwidth           B= 4 KHz. Assuming there is no noise, determine channel capacity for the following encoding levels:</a:t>
            </a:r>
          </a:p>
          <a:p>
            <a:pPr marL="571500" indent="-571500">
              <a:buAutoNum type="romanLcParenBoth"/>
            </a:pPr>
            <a:r>
              <a:rPr lang="en-US" sz="2400" dirty="0" smtClean="0"/>
              <a:t>2</a:t>
            </a:r>
          </a:p>
          <a:p>
            <a:pPr marL="571500" indent="-571500">
              <a:buAutoNum type="romanLcParenBoth"/>
            </a:pPr>
            <a:r>
              <a:rPr lang="en-US" sz="2400" dirty="0" smtClean="0"/>
              <a:t>128</a:t>
            </a:r>
          </a:p>
          <a:p>
            <a:pPr marL="571500" indent="-571500">
              <a:buNone/>
            </a:pPr>
            <a:endParaRPr lang="en-US" sz="2400" dirty="0" smtClean="0"/>
          </a:p>
          <a:p>
            <a:pPr marL="571500" indent="-57150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i</a:t>
            </a:r>
            <a:r>
              <a:rPr lang="en-US" sz="2400" dirty="0" smtClean="0">
                <a:solidFill>
                  <a:schemeClr val="bg1"/>
                </a:solidFill>
              </a:rPr>
              <a:t>) C = 2.B.log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2 = 2x4000 = 8 Kbits/s</a:t>
            </a:r>
          </a:p>
          <a:p>
            <a:pPr marL="571500" indent="-57150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(ii) C= 2x4000xlog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128 = 8000x7 = 56 Kbits/s</a:t>
            </a:r>
          </a:p>
          <a:p>
            <a:pPr marL="571500" indent="-57150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571500" indent="-57150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Multilevel encoding-Modems</a:t>
            </a:r>
          </a:p>
          <a:p>
            <a:pPr marL="571500" indent="-571500">
              <a:buNone/>
            </a:pPr>
            <a:endParaRPr lang="en-US" sz="2400" dirty="0" smtClean="0"/>
          </a:p>
          <a:p>
            <a:pPr marL="571500" indent="-57150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Effect of Noise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When there is noise present in the medium, the limitation of both bandwidth and noise must be considered.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2743200"/>
            <a:ext cx="7848600" cy="281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/>
          <p:nvPr/>
        </p:nvCxnSpPr>
        <p:spPr>
          <a:xfrm>
            <a:off x="2286000" y="3048000"/>
            <a:ext cx="4876800" cy="2133600"/>
          </a:xfrm>
          <a:prstGeom prst="bentConnector3">
            <a:avLst>
              <a:gd name="adj1" fmla="val -12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H="1">
            <a:off x="2438400" y="4495800"/>
            <a:ext cx="914400" cy="457200"/>
          </a:xfrm>
          <a:prstGeom prst="bentConnector3">
            <a:avLst>
              <a:gd name="adj1" fmla="val 14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0200" y="3276600"/>
            <a:ext cx="83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__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0.5__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0    __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2209800" y="4724400"/>
            <a:ext cx="914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276600" y="4267200"/>
            <a:ext cx="533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Noise</a:t>
            </a:r>
            <a:endParaRPr lang="en-US" dirty="0"/>
          </a:p>
        </p:txBody>
      </p:sp>
      <p:cxnSp>
        <p:nvCxnSpPr>
          <p:cNvPr id="26" name="Elbow Connector 25"/>
          <p:cNvCxnSpPr/>
          <p:nvPr/>
        </p:nvCxnSpPr>
        <p:spPr>
          <a:xfrm rot="16200000" flipH="1">
            <a:off x="3886200" y="4495800"/>
            <a:ext cx="914400" cy="457200"/>
          </a:xfrm>
          <a:prstGeom prst="bentConnector3">
            <a:avLst>
              <a:gd name="adj1" fmla="val -7772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3658394" y="4723606"/>
            <a:ext cx="914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67000" y="4419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14800" y="4038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1v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76600" y="3886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>
            <a:off x="685800" y="2819400"/>
            <a:ext cx="1524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Transmitted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5334000" y="2895600"/>
            <a:ext cx="16764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noise spike may cause a given level to be interpreted as the signal of greater level if it is in positive phase or a smaller level if it is negative phase.</a:t>
            </a:r>
          </a:p>
          <a:p>
            <a:r>
              <a:rPr lang="en-US" dirty="0" smtClean="0"/>
              <a:t>Noise becomes more problematic as the number of levels increases.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Signal to Noise Ratio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P =  average signal power</a:t>
            </a:r>
          </a:p>
          <a:p>
            <a:r>
              <a:rPr lang="en-US" dirty="0" smtClean="0"/>
              <a:t>Let N = average noise power</a:t>
            </a:r>
            <a:endParaRPr lang="en-US" dirty="0"/>
          </a:p>
        </p:txBody>
      </p:sp>
      <p:pic>
        <p:nvPicPr>
          <p:cNvPr id="5" name="Picture 4" descr="signal to noise 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352800"/>
            <a:ext cx="6104149" cy="2324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Shannon capacity(Noisy channel)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Shannon capacity gives the highest data rate for a noisy channel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  </a:t>
            </a:r>
            <a:r>
              <a:rPr lang="en-US" sz="3600" dirty="0" smtClean="0">
                <a:solidFill>
                  <a:schemeClr val="bg1"/>
                </a:solidFill>
              </a:rPr>
              <a:t>C= B x log</a:t>
            </a:r>
            <a:r>
              <a:rPr lang="en-US" sz="3600" baseline="-25000" dirty="0" smtClean="0">
                <a:solidFill>
                  <a:schemeClr val="bg1"/>
                </a:solidFill>
              </a:rPr>
              <a:t>2</a:t>
            </a:r>
            <a:r>
              <a:rPr lang="en-US" sz="3600" dirty="0" smtClean="0">
                <a:solidFill>
                  <a:schemeClr val="bg1"/>
                </a:solidFill>
              </a:rPr>
              <a:t> (1+S/N)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    Where S/N is signal to noise ratio</a:t>
            </a:r>
          </a:p>
          <a:p>
            <a:pPr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In case of extremely noisy channel , C=0</a:t>
            </a:r>
          </a:p>
          <a:p>
            <a:pPr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Between the </a:t>
            </a:r>
            <a:r>
              <a:rPr lang="en-US" sz="2800" dirty="0" err="1" smtClean="0">
                <a:solidFill>
                  <a:schemeClr val="bg1"/>
                </a:solidFill>
              </a:rPr>
              <a:t>Nyquist</a:t>
            </a:r>
            <a:r>
              <a:rPr lang="en-US" sz="2800" dirty="0" smtClean="0">
                <a:solidFill>
                  <a:schemeClr val="bg1"/>
                </a:solidFill>
              </a:rPr>
              <a:t> bit rate and the Shannon capacity, the result providing the smallest channel capacity is the one that establishes the link.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Examples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 channel has B= 4Khz.Determine the channel capacity	for each of the following signal to the noise ratios : </a:t>
            </a:r>
          </a:p>
          <a:p>
            <a:pPr marL="514350" indent="-514350">
              <a:buAutoNum type="alphaLcParenBoth"/>
            </a:pPr>
            <a:r>
              <a:rPr lang="en-US" sz="2400" dirty="0" smtClean="0">
                <a:solidFill>
                  <a:schemeClr val="bg1"/>
                </a:solidFill>
              </a:rPr>
              <a:t>20dB</a:t>
            </a:r>
          </a:p>
          <a:p>
            <a:pPr marL="514350" indent="-514350">
              <a:buAutoNum type="alphaLcParenBoth"/>
            </a:pPr>
            <a:r>
              <a:rPr lang="en-US" sz="2400" dirty="0" smtClean="0">
                <a:solidFill>
                  <a:schemeClr val="bg1"/>
                </a:solidFill>
              </a:rPr>
              <a:t>30dB </a:t>
            </a:r>
          </a:p>
          <a:p>
            <a:pPr marL="514350" indent="-514350">
              <a:buAutoNum type="alphaLcParenBoth"/>
            </a:pPr>
            <a:r>
              <a:rPr lang="en-US" sz="2400" dirty="0" smtClean="0">
                <a:solidFill>
                  <a:schemeClr val="bg1"/>
                </a:solidFill>
              </a:rPr>
              <a:t>40dB.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 descr="shannon capacity 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514600"/>
            <a:ext cx="4884844" cy="3985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Example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562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A channel has a B=4KHz and signal to noise ratio of 30 dB. Determine maximum information rate for 4 level encoding.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For B= 4KHz and 4 level Encoding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    </a:t>
            </a:r>
            <a:r>
              <a:rPr lang="en-US" sz="2400" dirty="0" err="1" smtClean="0">
                <a:solidFill>
                  <a:schemeClr val="bg1"/>
                </a:solidFill>
              </a:rPr>
              <a:t>Nyquist</a:t>
            </a:r>
            <a:r>
              <a:rPr lang="en-US" sz="2400" dirty="0" smtClean="0">
                <a:solidFill>
                  <a:schemeClr val="bg1"/>
                </a:solidFill>
              </a:rPr>
              <a:t> Bit rate= 16Kbps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Again for B=4KHz and S/N ratio of 30dB 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     Shannon capacity = 39Kbps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The smallest of the two values has to be taken as the information capacity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			C=16 Kbps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Example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 channel has a B=4KHz and signal to noise ratio of 30 dB. Determine maximum information rate for 128 level encoding.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Nyquist</a:t>
            </a:r>
            <a:r>
              <a:rPr lang="en-US" dirty="0" smtClean="0">
                <a:solidFill>
                  <a:schemeClr val="bg1"/>
                </a:solidFill>
              </a:rPr>
              <a:t> Bit Rate for B=4KHz and M=128  levels Encoding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</a:rPr>
              <a:t>Nyquist</a:t>
            </a:r>
            <a:r>
              <a:rPr lang="en-US" dirty="0" smtClean="0">
                <a:solidFill>
                  <a:schemeClr val="bg1"/>
                </a:solidFill>
              </a:rPr>
              <a:t> Bit rate= 56Kbps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Shannon Capacity for B=4KHz and S/N ratio of 30dB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Shannon capacity = 39Kbps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The smallest of the two values has to be taken as the information capacity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		C=39 Kbps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Example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The digital signal is designed to permit 160 Kbps for the bandwidth of 20KHz.Determine (a)number of levels and (b)S/N ratio.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(a)  Apply </a:t>
            </a:r>
            <a:r>
              <a:rPr lang="en-US" sz="2400" dirty="0" err="1" smtClean="0">
                <a:solidFill>
                  <a:schemeClr val="bg1"/>
                </a:solidFill>
              </a:rPr>
              <a:t>Nyquist</a:t>
            </a:r>
            <a:r>
              <a:rPr lang="en-US" sz="2400" dirty="0" smtClean="0">
                <a:solidFill>
                  <a:schemeClr val="bg1"/>
                </a:solidFill>
              </a:rPr>
              <a:t> Bit rate to determine number of levels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(b) Apply Shannon </a:t>
            </a:r>
            <a:r>
              <a:rPr lang="en-US" sz="2400" dirty="0" smtClean="0"/>
              <a:t>capacity to determine the S/N ratio</a:t>
            </a:r>
            <a:endParaRPr lang="en-US" sz="2400" dirty="0"/>
          </a:p>
        </p:txBody>
      </p:sp>
      <p:pic>
        <p:nvPicPr>
          <p:cNvPr id="4" name="Picture 3" descr="nyqu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52800"/>
            <a:ext cx="6477000" cy="914400"/>
          </a:xfrm>
          <a:prstGeom prst="rect">
            <a:avLst/>
          </a:prstGeom>
        </p:spPr>
      </p:pic>
      <p:pic>
        <p:nvPicPr>
          <p:cNvPr id="5" name="Picture 4" descr="shannn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05400"/>
            <a:ext cx="73152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Noise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Several type of noise may corrupt the signal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Common Noise Types: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Thermal : N=</a:t>
            </a:r>
            <a:r>
              <a:rPr lang="en-US" dirty="0" err="1" smtClean="0">
                <a:solidFill>
                  <a:schemeClr val="bg1"/>
                </a:solidFill>
              </a:rPr>
              <a:t>k.T.B</a:t>
            </a: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Intermodulation</a:t>
            </a:r>
            <a:r>
              <a:rPr lang="en-US" dirty="0" smtClean="0">
                <a:solidFill>
                  <a:schemeClr val="bg1"/>
                </a:solidFill>
              </a:rPr>
              <a:t>: occurs when signal of different frequency share the same medium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Crosstalk: It is due to unwanted coupling between two media.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Impulse noise: Arises due to disturbances such as lightening, electrical sparks.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Digital signals are more effected than Analog Signals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Bandwidth of a medium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Bandwidth refers to the range of frequencies that a medium can pass without a loss of one-half of the power contained in a signal.</a:t>
            </a:r>
            <a:endParaRPr lang="en-US" sz="2800" dirty="0"/>
          </a:p>
        </p:txBody>
      </p:sp>
      <p:pic>
        <p:nvPicPr>
          <p:cNvPr id="4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429000"/>
            <a:ext cx="8447087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rot="5400000">
            <a:off x="1600200" y="5257800"/>
            <a:ext cx="457200" cy="1588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6819900" y="5219700"/>
            <a:ext cx="533400" cy="1588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619500" y="4686300"/>
            <a:ext cx="1600200" cy="1588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>
            <a:off x="0" y="3810000"/>
            <a:ext cx="1447800" cy="533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Attenuation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43000" y="5486400"/>
            <a:ext cx="6705600" cy="1143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80" spc="100" dirty="0" smtClean="0"/>
              <a:t>B = F </a:t>
            </a:r>
            <a:r>
              <a:rPr lang="en-US" sz="2280" spc="100" baseline="-25000" dirty="0" smtClean="0"/>
              <a:t>h  </a:t>
            </a:r>
            <a:r>
              <a:rPr lang="en-US" sz="2280" spc="100" dirty="0" smtClean="0"/>
              <a:t>-  F </a:t>
            </a:r>
            <a:r>
              <a:rPr lang="en-US" sz="2280" spc="100" baseline="-25000" dirty="0" smtClean="0"/>
              <a:t>l</a:t>
            </a:r>
            <a:endParaRPr lang="en-US" sz="2280" spc="1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Performance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Bandwidth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Throughput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Latency (delay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 smtClean="0"/>
              <a:t>	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chemeClr val="bg1"/>
                </a:solidFill>
              </a:rPr>
              <a:t>4) Jitter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1) Bandwidth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Bandwidth in Hertz-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Range of frequencies contained in a composite signal.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OR The range of frequencies a channel can pass.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Bandwidth in bits per second-</a:t>
            </a:r>
          </a:p>
          <a:p>
            <a:pPr>
              <a:buNone/>
            </a:pPr>
            <a:r>
              <a:rPr lang="en-US" dirty="0" smtClean="0"/>
              <a:t>	N</a:t>
            </a:r>
            <a:r>
              <a:rPr lang="en-US" dirty="0" smtClean="0"/>
              <a:t>o. of bits per second that a channel can pass.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For example –Bandwidth of Bandwidth of a fast Ethernet network can be 100Mbps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2) Throughput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 received speed.</a:t>
            </a:r>
          </a:p>
          <a:p>
            <a:r>
              <a:rPr lang="en-US" dirty="0" smtClean="0"/>
              <a:t>1 Mbps Bandwidth </a:t>
            </a:r>
          </a:p>
          <a:p>
            <a:r>
              <a:rPr lang="en-US" dirty="0" smtClean="0"/>
              <a:t>200 kbps Throughput</a:t>
            </a:r>
          </a:p>
          <a:p>
            <a:r>
              <a:rPr lang="en-US" dirty="0" smtClean="0"/>
              <a:t>1000/100 car Example 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3) Latency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>
                <a:solidFill>
                  <a:schemeClr val="bg1"/>
                </a:solidFill>
              </a:rPr>
              <a:t>Latency= Propagation time + Transmission time + Queuing Time + Processing Delay</a:t>
            </a:r>
          </a:p>
          <a:p>
            <a:pPr marL="514350" indent="-514350"/>
            <a:r>
              <a:rPr lang="en-US" dirty="0" smtClean="0"/>
              <a:t> </a:t>
            </a:r>
            <a:r>
              <a:rPr lang="en-US" dirty="0" smtClean="0"/>
              <a:t>Propagation </a:t>
            </a:r>
            <a:r>
              <a:rPr lang="en-US" dirty="0" smtClean="0"/>
              <a:t>time </a:t>
            </a:r>
          </a:p>
          <a:p>
            <a:pPr marL="514350" indent="-514350"/>
            <a:r>
              <a:rPr lang="en-US" dirty="0" smtClean="0"/>
              <a:t> Transmission time</a:t>
            </a:r>
            <a:endParaRPr lang="en-US" dirty="0" smtClean="0"/>
          </a:p>
          <a:p>
            <a:pPr marL="514350" indent="-514350"/>
            <a:r>
              <a:rPr lang="en-US" dirty="0" smtClean="0"/>
              <a:t> </a:t>
            </a:r>
            <a:r>
              <a:rPr lang="en-US" dirty="0" smtClean="0"/>
              <a:t>Queuing time</a:t>
            </a:r>
          </a:p>
          <a:p>
            <a:pPr marL="514350" indent="-514350"/>
            <a:r>
              <a:rPr lang="en-US" dirty="0" smtClean="0"/>
              <a:t> </a:t>
            </a:r>
            <a:r>
              <a:rPr lang="en-US" dirty="0" smtClean="0"/>
              <a:t>Processing </a:t>
            </a:r>
            <a:r>
              <a:rPr lang="en-US" dirty="0" smtClean="0"/>
              <a:t>delay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Propagation time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Measures the time required for a bit to travel from the source to the destination.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Propagation time= Distance/Propagation Speed</a:t>
            </a:r>
            <a:endParaRPr 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Transmission time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Between the first bit leaving the sender and the last bit arriving at receiver.</a:t>
            </a:r>
          </a:p>
          <a:p>
            <a:r>
              <a:rPr lang="en-US" dirty="0" smtClean="0"/>
              <a:t>The first bit leaves earlier and arrives earlier.</a:t>
            </a:r>
          </a:p>
          <a:p>
            <a:r>
              <a:rPr lang="en-US" dirty="0" smtClean="0"/>
              <a:t>The last bit leaves later and  arrives later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Transmission time=Message size/ Bandwidth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Queuing time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2057400"/>
          </a:xfrm>
        </p:spPr>
        <p:txBody>
          <a:bodyPr/>
          <a:lstStyle/>
          <a:p>
            <a:r>
              <a:rPr lang="en-US" dirty="0" smtClean="0"/>
              <a:t>An intermediate device such as a router, queues the arrived messages and processes them one by one. If there are many messages, each message will have to wait.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429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Delay time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4343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 between 1</a:t>
            </a:r>
            <a:r>
              <a:rPr kumimoji="0" lang="en-US" sz="32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the last bit during transmission.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4) Jitter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Jitter is a problem – If different packets of data encounter different delays.</a:t>
            </a:r>
          </a:p>
          <a:p>
            <a:r>
              <a:rPr lang="en-US" dirty="0" smtClean="0"/>
              <a:t>For example- Audio/video data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Delay- 1</a:t>
            </a:r>
            <a:r>
              <a:rPr lang="en-US" baseline="30000" dirty="0" smtClean="0"/>
              <a:t>st</a:t>
            </a:r>
            <a:r>
              <a:rPr lang="en-US" dirty="0" smtClean="0"/>
              <a:t> packet =20ms,</a:t>
            </a:r>
          </a:p>
          <a:p>
            <a:pPr>
              <a:buNone/>
            </a:pPr>
            <a:r>
              <a:rPr lang="en-US" dirty="0" smtClean="0"/>
              <a:t>		          2</a:t>
            </a:r>
            <a:r>
              <a:rPr lang="en-US" baseline="30000" dirty="0" smtClean="0"/>
              <a:t>nd</a:t>
            </a:r>
            <a:r>
              <a:rPr lang="en-US" dirty="0" smtClean="0"/>
              <a:t> =45ms, </a:t>
            </a:r>
          </a:p>
          <a:p>
            <a:pPr>
              <a:buNone/>
            </a:pPr>
            <a:r>
              <a:rPr lang="en-US" dirty="0" smtClean="0"/>
              <a:t>			3</a:t>
            </a:r>
            <a:r>
              <a:rPr lang="en-US" baseline="30000" dirty="0" smtClean="0"/>
              <a:t>rd</a:t>
            </a:r>
            <a:r>
              <a:rPr lang="en-US" dirty="0" smtClean="0"/>
              <a:t> = 40ms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Digital signal requires low-pass channel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Bandwidth of a medium decides the quality of the signal at the other end.</a:t>
            </a:r>
          </a:p>
          <a:p>
            <a:r>
              <a:rPr lang="en-US" sz="2800" dirty="0" smtClean="0"/>
              <a:t>A digital signal (usually </a:t>
            </a:r>
            <a:r>
              <a:rPr lang="en-US" sz="2800" dirty="0" err="1" smtClean="0"/>
              <a:t>Aperiodic</a:t>
            </a:r>
            <a:r>
              <a:rPr lang="en-US" sz="2800" dirty="0" smtClean="0"/>
              <a:t> ) requires a bandwidth from 0 to infinity. So, it needs a low pass channel.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4267200"/>
            <a:ext cx="8153400" cy="1905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143000" y="5181600"/>
            <a:ext cx="1371600" cy="1588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28800" y="5867400"/>
            <a:ext cx="5105400" cy="1588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1828800" y="5029200"/>
            <a:ext cx="4495800" cy="914400"/>
          </a:xfrm>
          <a:prstGeom prst="bentConnector3">
            <a:avLst>
              <a:gd name="adj1" fmla="val 99941"/>
            </a:avLst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4600" y="5257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Low  Pass Channel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" y="4876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Amplitude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5791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72200" y="5867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Analog signals require a band-pass Channel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1143000" y="1981200"/>
            <a:ext cx="6934200" cy="312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6" name="Elbow Connector 5"/>
          <p:cNvCxnSpPr/>
          <p:nvPr/>
        </p:nvCxnSpPr>
        <p:spPr>
          <a:xfrm>
            <a:off x="2286000" y="2667000"/>
            <a:ext cx="4191000" cy="1752600"/>
          </a:xfrm>
          <a:prstGeom prst="bentConnector3">
            <a:avLst>
              <a:gd name="adj1" fmla="val -76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3810000" y="3581400"/>
            <a:ext cx="1524000" cy="838200"/>
          </a:xfrm>
          <a:prstGeom prst="bentConnector3">
            <a:avLst>
              <a:gd name="adj1" fmla="val 12960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391694" y="4000500"/>
            <a:ext cx="837406" cy="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66800" y="2667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Amplitude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57600" y="4572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00" y="4572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62400" y="3733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Band pass</a:t>
            </a:r>
          </a:p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438400" y="3581400"/>
            <a:ext cx="10668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019800" y="3581400"/>
            <a:ext cx="10668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Attenuation Distortion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Attenuation varies as a function of frequency</a:t>
            </a:r>
          </a:p>
          <a:p>
            <a:r>
              <a:rPr lang="en-US" sz="2400" dirty="0" smtClean="0"/>
              <a:t>This is known as Attenuation distortion</a:t>
            </a:r>
          </a:p>
          <a:p>
            <a:r>
              <a:rPr lang="en-US" sz="2400" dirty="0" smtClean="0"/>
              <a:t>Example: Voice grade telephone line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" y="2819400"/>
            <a:ext cx="8458200" cy="2895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60198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  Solution is to use Equalizer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Problem is less in case of digital signal</a:t>
            </a:r>
            <a:endParaRPr lang="en-US" sz="2400" dirty="0"/>
          </a:p>
        </p:txBody>
      </p:sp>
      <p:cxnSp>
        <p:nvCxnSpPr>
          <p:cNvPr id="7" name="Elbow Connector 6"/>
          <p:cNvCxnSpPr/>
          <p:nvPr/>
        </p:nvCxnSpPr>
        <p:spPr>
          <a:xfrm>
            <a:off x="1371600" y="2971800"/>
            <a:ext cx="5562600" cy="2057400"/>
          </a:xfrm>
          <a:prstGeom prst="bentConnector3">
            <a:avLst>
              <a:gd name="adj1" fmla="val 3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90600" y="3048000"/>
            <a:ext cx="381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43000" y="38862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90600" y="5029200"/>
            <a:ext cx="381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48006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-10 dB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0" y="3733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2895600"/>
            <a:ext cx="68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 dB</a:t>
            </a:r>
          </a:p>
          <a:p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1905000" y="5181600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896394" y="5180806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4039394" y="5180806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334794" y="5180806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76400" y="53340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             2000            3000               4000         Hz</a:t>
            </a:r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1524001" y="3200400"/>
            <a:ext cx="4571999" cy="990600"/>
          </a:xfrm>
          <a:custGeom>
            <a:avLst/>
            <a:gdLst>
              <a:gd name="connsiteX0" fmla="*/ 209738 w 4021247"/>
              <a:gd name="connsiteY0" fmla="*/ 262551 h 677501"/>
              <a:gd name="connsiteX1" fmla="*/ 635251 w 4021247"/>
              <a:gd name="connsiteY1" fmla="*/ 633743 h 677501"/>
              <a:gd name="connsiteX2" fmla="*/ 4021247 w 4021247"/>
              <a:gd name="connsiteY2" fmla="*/ 0 h 67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1247" h="677501">
                <a:moveTo>
                  <a:pt x="209738" y="262551"/>
                </a:moveTo>
                <a:cubicBezTo>
                  <a:pt x="104869" y="470026"/>
                  <a:pt x="0" y="677501"/>
                  <a:pt x="635251" y="633743"/>
                </a:cubicBezTo>
                <a:cubicBezTo>
                  <a:pt x="1270502" y="589985"/>
                  <a:pt x="2645874" y="294992"/>
                  <a:pt x="4021247" y="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285592" y="3505200"/>
            <a:ext cx="5267608" cy="657885"/>
          </a:xfrm>
          <a:custGeom>
            <a:avLst/>
            <a:gdLst>
              <a:gd name="connsiteX0" fmla="*/ 253497 w 5403410"/>
              <a:gd name="connsiteY0" fmla="*/ 380246 h 677501"/>
              <a:gd name="connsiteX1" fmla="*/ 688063 w 5403410"/>
              <a:gd name="connsiteY1" fmla="*/ 660903 h 677501"/>
              <a:gd name="connsiteX2" fmla="*/ 4381877 w 5403410"/>
              <a:gd name="connsiteY2" fmla="*/ 479834 h 677501"/>
              <a:gd name="connsiteX3" fmla="*/ 5241957 w 5403410"/>
              <a:gd name="connsiteY3" fmla="*/ 72428 h 677501"/>
              <a:gd name="connsiteX4" fmla="*/ 5350598 w 5403410"/>
              <a:gd name="connsiteY4" fmla="*/ 45267 h 67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3410" h="677501">
                <a:moveTo>
                  <a:pt x="253497" y="380246"/>
                </a:moveTo>
                <a:cubicBezTo>
                  <a:pt x="126748" y="512275"/>
                  <a:pt x="0" y="644305"/>
                  <a:pt x="688063" y="660903"/>
                </a:cubicBezTo>
                <a:cubicBezTo>
                  <a:pt x="1376126" y="677501"/>
                  <a:pt x="3622895" y="577913"/>
                  <a:pt x="4381877" y="479834"/>
                </a:cubicBezTo>
                <a:cubicBezTo>
                  <a:pt x="5140859" y="381755"/>
                  <a:pt x="5080504" y="144856"/>
                  <a:pt x="5241957" y="72428"/>
                </a:cubicBezTo>
                <a:cubicBezTo>
                  <a:pt x="5403410" y="0"/>
                  <a:pt x="5377004" y="22633"/>
                  <a:pt x="5350598" y="45267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600200" y="3124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Attenuation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324600" y="38100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239000" y="3657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Equalizer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Delay Distortion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Arises in case of Guided Media</a:t>
            </a:r>
          </a:p>
          <a:p>
            <a:r>
              <a:rPr lang="en-US" dirty="0" smtClean="0"/>
              <a:t>Velocity of Propagation varies with frequency</a:t>
            </a:r>
          </a:p>
          <a:p>
            <a:r>
              <a:rPr lang="en-US" dirty="0" smtClean="0"/>
              <a:t>This lead to Delay distortion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Effects can be minimized using equalizer</a:t>
            </a:r>
          </a:p>
          <a:p>
            <a:r>
              <a:rPr lang="en-US" dirty="0" smtClean="0"/>
              <a:t>Digital Signal is more effected.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895600"/>
            <a:ext cx="7924800" cy="274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>
            <a:off x="1600200" y="3124200"/>
            <a:ext cx="5562600" cy="2057400"/>
          </a:xfrm>
          <a:prstGeom prst="bentConnector3">
            <a:avLst>
              <a:gd name="adj1" fmla="val 3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8200" y="3352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4953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0" y="52578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             2000            3000               4000         Hz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2462543" y="3245667"/>
            <a:ext cx="3087231" cy="1472698"/>
          </a:xfrm>
          <a:custGeom>
            <a:avLst/>
            <a:gdLst>
              <a:gd name="connsiteX0" fmla="*/ 0 w 3087231"/>
              <a:gd name="connsiteY0" fmla="*/ 67901 h 1472698"/>
              <a:gd name="connsiteX1" fmla="*/ 679009 w 3087231"/>
              <a:gd name="connsiteY1" fmla="*/ 1244852 h 1472698"/>
              <a:gd name="connsiteX2" fmla="*/ 2055136 w 3087231"/>
              <a:gd name="connsiteY2" fmla="*/ 1299173 h 1472698"/>
              <a:gd name="connsiteX3" fmla="*/ 2924269 w 3087231"/>
              <a:gd name="connsiteY3" fmla="*/ 203703 h 1472698"/>
              <a:gd name="connsiteX4" fmla="*/ 3032910 w 3087231"/>
              <a:gd name="connsiteY4" fmla="*/ 76955 h 147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7231" h="1472698">
                <a:moveTo>
                  <a:pt x="0" y="67901"/>
                </a:moveTo>
                <a:cubicBezTo>
                  <a:pt x="168243" y="553770"/>
                  <a:pt x="336486" y="1039640"/>
                  <a:pt x="679009" y="1244852"/>
                </a:cubicBezTo>
                <a:cubicBezTo>
                  <a:pt x="1021532" y="1450064"/>
                  <a:pt x="1680926" y="1472698"/>
                  <a:pt x="2055136" y="1299173"/>
                </a:cubicBezTo>
                <a:cubicBezTo>
                  <a:pt x="2429346" y="1125648"/>
                  <a:pt x="2761307" y="407406"/>
                  <a:pt x="2924269" y="203703"/>
                </a:cubicBezTo>
                <a:cubicBezTo>
                  <a:pt x="3087231" y="0"/>
                  <a:pt x="3060070" y="38477"/>
                  <a:pt x="3032910" y="7695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865014" y="4155541"/>
            <a:ext cx="4970352" cy="550752"/>
          </a:xfrm>
          <a:custGeom>
            <a:avLst/>
            <a:gdLst>
              <a:gd name="connsiteX0" fmla="*/ 0 w 4970352"/>
              <a:gd name="connsiteY0" fmla="*/ 135802 h 550752"/>
              <a:gd name="connsiteX1" fmla="*/ 398352 w 4970352"/>
              <a:gd name="connsiteY1" fmla="*/ 434566 h 550752"/>
              <a:gd name="connsiteX2" fmla="*/ 1991762 w 4970352"/>
              <a:gd name="connsiteY2" fmla="*/ 543208 h 550752"/>
              <a:gd name="connsiteX3" fmla="*/ 3711921 w 4970352"/>
              <a:gd name="connsiteY3" fmla="*/ 479833 h 550752"/>
              <a:gd name="connsiteX4" fmla="*/ 4599160 w 4970352"/>
              <a:gd name="connsiteY4" fmla="*/ 162962 h 550752"/>
              <a:gd name="connsiteX5" fmla="*/ 4970352 w 4970352"/>
              <a:gd name="connsiteY5" fmla="*/ 0 h 55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0352" h="550752">
                <a:moveTo>
                  <a:pt x="0" y="135802"/>
                </a:moveTo>
                <a:cubicBezTo>
                  <a:pt x="33196" y="251233"/>
                  <a:pt x="66392" y="366665"/>
                  <a:pt x="398352" y="434566"/>
                </a:cubicBezTo>
                <a:cubicBezTo>
                  <a:pt x="730312" y="502467"/>
                  <a:pt x="1439501" y="535664"/>
                  <a:pt x="1991762" y="543208"/>
                </a:cubicBezTo>
                <a:cubicBezTo>
                  <a:pt x="2544023" y="550752"/>
                  <a:pt x="3277355" y="543207"/>
                  <a:pt x="3711921" y="479833"/>
                </a:cubicBezTo>
                <a:cubicBezTo>
                  <a:pt x="4146487" y="416459"/>
                  <a:pt x="4389422" y="242934"/>
                  <a:pt x="4599160" y="162962"/>
                </a:cubicBezTo>
                <a:cubicBezTo>
                  <a:pt x="4808898" y="82990"/>
                  <a:pt x="4889625" y="41495"/>
                  <a:pt x="4970352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77000" y="4343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15200" y="4191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Equalizer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Nyquist</a:t>
            </a:r>
            <a:r>
              <a:rPr lang="en-US" b="1" dirty="0" smtClean="0"/>
              <a:t> Bit Rate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Noiseless channel</a:t>
            </a:r>
          </a:p>
          <a:p>
            <a:pPr>
              <a:buNone/>
            </a:pPr>
            <a:r>
              <a:rPr lang="en-US" dirty="0" smtClean="0"/>
              <a:t>  In case of noiseless channel, the maximum bit rate is given by </a:t>
            </a:r>
            <a:r>
              <a:rPr lang="en-US" dirty="0" err="1" smtClean="0"/>
              <a:t>Nyquist</a:t>
            </a:r>
            <a:r>
              <a:rPr lang="en-US" dirty="0" smtClean="0"/>
              <a:t> bit rate</a:t>
            </a:r>
          </a:p>
          <a:p>
            <a:pPr>
              <a:buNone/>
            </a:pPr>
            <a:r>
              <a:rPr lang="en-US" dirty="0" smtClean="0"/>
              <a:t>            	Bit rate C= 2.B.Log</a:t>
            </a:r>
            <a:r>
              <a:rPr lang="en-US" baseline="-25000" dirty="0" smtClean="0"/>
              <a:t>2</a:t>
            </a:r>
            <a:r>
              <a:rPr lang="en-US" dirty="0" smtClean="0"/>
              <a:t>L</a:t>
            </a:r>
          </a:p>
          <a:p>
            <a:pPr>
              <a:buNone/>
            </a:pPr>
            <a:r>
              <a:rPr lang="en-US" dirty="0" smtClean="0"/>
              <a:t>Where C is known as channel capacity	,</a:t>
            </a:r>
          </a:p>
          <a:p>
            <a:pPr>
              <a:buNone/>
            </a:pPr>
            <a:r>
              <a:rPr lang="en-US" dirty="0" smtClean="0"/>
              <a:t>		   B is the bandwidth of the channel</a:t>
            </a:r>
          </a:p>
          <a:p>
            <a:pPr>
              <a:buNone/>
            </a:pPr>
            <a:r>
              <a:rPr lang="en-US" dirty="0" smtClean="0"/>
              <a:t>		   L is the number of signal levels used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Baud rate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Baud rate or the signaling rate is defined as the number of distinct symbols transmitted per second, irrespective of the form of encoding.</a:t>
            </a:r>
          </a:p>
          <a:p>
            <a:r>
              <a:rPr lang="en-US" dirty="0" smtClean="0"/>
              <a:t>For the baseband digital transmission L=2,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4343400"/>
            <a:ext cx="6248400" cy="213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8" name="Elbow Connector 7"/>
          <p:cNvCxnSpPr/>
          <p:nvPr/>
        </p:nvCxnSpPr>
        <p:spPr>
          <a:xfrm>
            <a:off x="4419600" y="4800600"/>
            <a:ext cx="914400" cy="914400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3963194" y="5257006"/>
            <a:ext cx="9144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>
            <a:off x="3962400" y="5715000"/>
            <a:ext cx="4572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19800" y="47244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0v</a:t>
            </a:r>
          </a:p>
          <a:p>
            <a:r>
              <a:rPr lang="en-US" dirty="0" smtClean="0"/>
              <a:t>1v</a:t>
            </a:r>
            <a:endParaRPr lang="en-US" dirty="0"/>
          </a:p>
        </p:txBody>
      </p:sp>
      <p:sp>
        <p:nvSpPr>
          <p:cNvPr id="24" name="Pentagon 23"/>
          <p:cNvSpPr/>
          <p:nvPr/>
        </p:nvSpPr>
        <p:spPr>
          <a:xfrm>
            <a:off x="6400800" y="4876800"/>
            <a:ext cx="1143000" cy="381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Values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24200" y="4724400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0v</a:t>
            </a:r>
          </a:p>
          <a:p>
            <a:r>
              <a:rPr lang="en-US" dirty="0" smtClean="0"/>
              <a:t>0.5v</a:t>
            </a:r>
          </a:p>
          <a:p>
            <a:r>
              <a:rPr lang="en-US" dirty="0" smtClean="0"/>
              <a:t>1v</a:t>
            </a:r>
          </a:p>
          <a:p>
            <a:r>
              <a:rPr lang="en-US" dirty="0" smtClean="0"/>
              <a:t>2v</a:t>
            </a:r>
            <a:endParaRPr lang="en-US" dirty="0"/>
          </a:p>
        </p:txBody>
      </p:sp>
      <p:sp>
        <p:nvSpPr>
          <p:cNvPr id="26" name="Pentagon 25"/>
          <p:cNvSpPr/>
          <p:nvPr/>
        </p:nvSpPr>
        <p:spPr>
          <a:xfrm>
            <a:off x="1676400" y="4876800"/>
            <a:ext cx="1295400" cy="381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Values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419600" y="5867400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38600" y="5943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Bit interval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25" grpId="0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Bit rate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bit rate or the information rate </a:t>
            </a:r>
            <a:r>
              <a:rPr lang="en-US" i="1" dirty="0" smtClean="0"/>
              <a:t>I </a:t>
            </a:r>
            <a:r>
              <a:rPr lang="en-US" dirty="0" smtClean="0"/>
              <a:t>is the actual equivalent number of bits transmitted per second.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i="1" dirty="0" smtClean="0"/>
              <a:t>I =</a:t>
            </a:r>
            <a:r>
              <a:rPr lang="en-US" dirty="0" smtClean="0"/>
              <a:t> Baud rate  x Bits per baud</a:t>
            </a:r>
          </a:p>
          <a:p>
            <a:pPr>
              <a:buNone/>
            </a:pPr>
            <a:r>
              <a:rPr lang="en-US" dirty="0" smtClean="0"/>
              <a:t>            = Baud rate x N </a:t>
            </a:r>
          </a:p>
          <a:p>
            <a:pPr>
              <a:buNone/>
            </a:pPr>
            <a:r>
              <a:rPr lang="en-US" dirty="0" smtClean="0"/>
              <a:t>            = Baud rate  x  log</a:t>
            </a:r>
            <a:r>
              <a:rPr lang="en-US" baseline="-25000" dirty="0" smtClean="0"/>
              <a:t>2</a:t>
            </a:r>
            <a:r>
              <a:rPr lang="en-US" dirty="0" smtClean="0"/>
              <a:t> M</a:t>
            </a:r>
          </a:p>
          <a:p>
            <a:pPr>
              <a:buNone/>
            </a:pPr>
            <a:r>
              <a:rPr lang="en-US" dirty="0" smtClean="0"/>
              <a:t>For binary encoding ,bit rate and baud rate are the same i.e.,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i="1" dirty="0" smtClean="0"/>
              <a:t>I </a:t>
            </a:r>
            <a:r>
              <a:rPr lang="en-US" dirty="0" smtClean="0"/>
              <a:t>= Baud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1000</Words>
  <Application>Microsoft Office PowerPoint</Application>
  <PresentationFormat>On-screen Show (4:3)</PresentationFormat>
  <Paragraphs>202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Тема Office</vt:lpstr>
      <vt:lpstr>Data rate limits</vt:lpstr>
      <vt:lpstr>Bandwidth of a medium</vt:lpstr>
      <vt:lpstr>Digital signal requires low-pass channel</vt:lpstr>
      <vt:lpstr>Analog signals require a band-pass Channel</vt:lpstr>
      <vt:lpstr>Attenuation Distortion</vt:lpstr>
      <vt:lpstr>Delay Distortion</vt:lpstr>
      <vt:lpstr>Nyquist Bit Rate</vt:lpstr>
      <vt:lpstr>Baud rate</vt:lpstr>
      <vt:lpstr>Bit rate</vt:lpstr>
      <vt:lpstr>Example </vt:lpstr>
      <vt:lpstr>Effect of Noise</vt:lpstr>
      <vt:lpstr>Slide 12</vt:lpstr>
      <vt:lpstr>Signal to Noise Ratio</vt:lpstr>
      <vt:lpstr>Shannon capacity(Noisy channel)</vt:lpstr>
      <vt:lpstr>Examples</vt:lpstr>
      <vt:lpstr>Example</vt:lpstr>
      <vt:lpstr>Example</vt:lpstr>
      <vt:lpstr>Example</vt:lpstr>
      <vt:lpstr>Noise</vt:lpstr>
      <vt:lpstr>Performance</vt:lpstr>
      <vt:lpstr>1) Bandwidth </vt:lpstr>
      <vt:lpstr>2) Throughput</vt:lpstr>
      <vt:lpstr>3) Latency</vt:lpstr>
      <vt:lpstr>Propagation time</vt:lpstr>
      <vt:lpstr>Transmission time</vt:lpstr>
      <vt:lpstr>Queuing time</vt:lpstr>
      <vt:lpstr>4) Jitter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disasters</dc:title>
  <dc:creator>Acer</dc:creator>
  <cp:lastModifiedBy>parwinder</cp:lastModifiedBy>
  <cp:revision>124</cp:revision>
  <dcterms:created xsi:type="dcterms:W3CDTF">2012-02-12T13:27:09Z</dcterms:created>
  <dcterms:modified xsi:type="dcterms:W3CDTF">2012-07-26T13:20:27Z</dcterms:modified>
</cp:coreProperties>
</file>