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15656-1426-43F3-82F9-13B532AB6A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E4049592-7044-472D-BA87-E351C5DB23C1}">
      <dgm:prSet phldrT="[Texto]" custT="1"/>
      <dgm:spPr/>
      <dgm:t>
        <a:bodyPr/>
        <a:lstStyle/>
        <a:p>
          <a:r>
            <a:rPr lang="es-EC" sz="2400" b="1" dirty="0">
              <a:latin typeface="+mn-lt"/>
            </a:rPr>
            <a:t>Unir marcos de datos</a:t>
          </a:r>
        </a:p>
      </dgm:t>
    </dgm:pt>
    <dgm:pt modelId="{FF9E7A6A-FDAF-4183-9BB6-8B6BF7E4B376}" type="parTrans" cxnId="{13379B51-0245-465C-B194-026A7789B561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A89CE76E-7835-455B-B2C7-948DB1D421BA}" type="sibTrans" cxnId="{13379B51-0245-465C-B194-026A7789B561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B831EA93-3A2D-44B7-9EEF-F66638DED493}">
      <dgm:prSet phldrT="[Texto]" custT="1"/>
      <dgm:spPr/>
      <dgm:t>
        <a:bodyPr/>
        <a:lstStyle/>
        <a:p>
          <a:r>
            <a:rPr lang="es-EC" sz="2800" dirty="0">
              <a:latin typeface="+mn-lt"/>
            </a:rPr>
            <a:t>Función </a:t>
          </a:r>
          <a:r>
            <a:rPr lang="es-EC" sz="2800" b="1" dirty="0" err="1">
              <a:latin typeface="+mn-lt"/>
            </a:rPr>
            <a:t>merge</a:t>
          </a:r>
          <a:r>
            <a:rPr lang="es-EC" sz="2800" dirty="0">
              <a:latin typeface="+mn-lt"/>
            </a:rPr>
            <a:t>()</a:t>
          </a:r>
        </a:p>
      </dgm:t>
    </dgm:pt>
    <dgm:pt modelId="{1454D632-DF11-4A45-BED5-EE91BF884377}" type="parTrans" cxnId="{A9C5383F-1596-4691-8164-AD4EFCF8829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C234740F-01A4-4EE1-86E7-F5ADA72805B0}" type="sibTrans" cxnId="{A9C5383F-1596-4691-8164-AD4EFCF8829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3CAA9ABA-3AE4-4F02-832E-DA939D487280}">
      <dgm:prSet phldrT="[Texto]" custT="1"/>
      <dgm:spPr/>
      <dgm:t>
        <a:bodyPr/>
        <a:lstStyle/>
        <a:p>
          <a:r>
            <a:rPr lang="es-EC" sz="2800" dirty="0">
              <a:latin typeface="+mj-lt"/>
            </a:rPr>
            <a:t>Familia </a:t>
          </a:r>
          <a:r>
            <a:rPr lang="es-EC" sz="2800" b="1" dirty="0" err="1">
              <a:latin typeface="+mj-lt"/>
            </a:rPr>
            <a:t>join</a:t>
          </a:r>
          <a:r>
            <a:rPr lang="es-EC" sz="2800" b="1" dirty="0">
              <a:latin typeface="+mj-lt"/>
            </a:rPr>
            <a:t>()</a:t>
          </a:r>
        </a:p>
      </dgm:t>
    </dgm:pt>
    <dgm:pt modelId="{F4C35833-CBD9-4ECB-9046-9658D013BAF0}" type="parTrans" cxnId="{5B096744-DAED-43DE-8F46-3030DA1BBB7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E07BFC3C-CC72-4FBB-B254-A7E26A46A3FD}" type="sibTrans" cxnId="{5B096744-DAED-43DE-8F46-3030DA1BBB7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6E75A891-AE3E-450A-BCE9-648528827F7D}" type="pres">
      <dgm:prSet presAssocID="{60515656-1426-43F3-82F9-13B532AB6A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13F1D5-03D2-4E22-9B8B-D4F3D811579C}" type="pres">
      <dgm:prSet presAssocID="{E4049592-7044-472D-BA87-E351C5DB23C1}" presName="hierRoot1" presStyleCnt="0"/>
      <dgm:spPr/>
    </dgm:pt>
    <dgm:pt modelId="{AB79A2A0-2DA2-483A-81BB-219AFA90DF61}" type="pres">
      <dgm:prSet presAssocID="{E4049592-7044-472D-BA87-E351C5DB23C1}" presName="composite" presStyleCnt="0"/>
      <dgm:spPr/>
    </dgm:pt>
    <dgm:pt modelId="{50B82455-6467-4280-AD32-B8E819385C8C}" type="pres">
      <dgm:prSet presAssocID="{E4049592-7044-472D-BA87-E351C5DB23C1}" presName="background" presStyleLbl="node0" presStyleIdx="0" presStyleCnt="1"/>
      <dgm:spPr/>
    </dgm:pt>
    <dgm:pt modelId="{31687290-E12A-4911-A728-A4FE84D65910}" type="pres">
      <dgm:prSet presAssocID="{E4049592-7044-472D-BA87-E351C5DB23C1}" presName="text" presStyleLbl="fgAcc0" presStyleIdx="0" presStyleCnt="1">
        <dgm:presLayoutVars>
          <dgm:chPref val="3"/>
        </dgm:presLayoutVars>
      </dgm:prSet>
      <dgm:spPr/>
    </dgm:pt>
    <dgm:pt modelId="{7DAE8D52-DF32-4DD6-88F9-1CAA14BCF46D}" type="pres">
      <dgm:prSet presAssocID="{E4049592-7044-472D-BA87-E351C5DB23C1}" presName="hierChild2" presStyleCnt="0"/>
      <dgm:spPr/>
    </dgm:pt>
    <dgm:pt modelId="{9DA10C51-9980-47A3-8203-0C251EB0ECB3}" type="pres">
      <dgm:prSet presAssocID="{1454D632-DF11-4A45-BED5-EE91BF884377}" presName="Name10" presStyleLbl="parChTrans1D2" presStyleIdx="0" presStyleCnt="2"/>
      <dgm:spPr/>
    </dgm:pt>
    <dgm:pt modelId="{621DBB66-2C52-4E67-8E3A-5BC226808F9F}" type="pres">
      <dgm:prSet presAssocID="{B831EA93-3A2D-44B7-9EEF-F66638DED493}" presName="hierRoot2" presStyleCnt="0"/>
      <dgm:spPr/>
    </dgm:pt>
    <dgm:pt modelId="{AE558059-2847-4CAE-8495-CC92CF20EA6F}" type="pres">
      <dgm:prSet presAssocID="{B831EA93-3A2D-44B7-9EEF-F66638DED493}" presName="composite2" presStyleCnt="0"/>
      <dgm:spPr/>
    </dgm:pt>
    <dgm:pt modelId="{371BF389-3BD1-4242-95F2-78FE53EE455F}" type="pres">
      <dgm:prSet presAssocID="{B831EA93-3A2D-44B7-9EEF-F66638DED493}" presName="background2" presStyleLbl="node2" presStyleIdx="0" presStyleCnt="2"/>
      <dgm:spPr/>
    </dgm:pt>
    <dgm:pt modelId="{F9BC4303-F20F-4C5B-BA59-B5BD6C927B99}" type="pres">
      <dgm:prSet presAssocID="{B831EA93-3A2D-44B7-9EEF-F66638DED493}" presName="text2" presStyleLbl="fgAcc2" presStyleIdx="0" presStyleCnt="2">
        <dgm:presLayoutVars>
          <dgm:chPref val="3"/>
        </dgm:presLayoutVars>
      </dgm:prSet>
      <dgm:spPr/>
    </dgm:pt>
    <dgm:pt modelId="{534D7469-655E-41CF-AB54-0A73E63FCE24}" type="pres">
      <dgm:prSet presAssocID="{B831EA93-3A2D-44B7-9EEF-F66638DED493}" presName="hierChild3" presStyleCnt="0"/>
      <dgm:spPr/>
    </dgm:pt>
    <dgm:pt modelId="{B656690B-0AD3-4021-A88C-76616544DA0C}" type="pres">
      <dgm:prSet presAssocID="{F4C35833-CBD9-4ECB-9046-9658D013BAF0}" presName="Name10" presStyleLbl="parChTrans1D2" presStyleIdx="1" presStyleCnt="2"/>
      <dgm:spPr/>
    </dgm:pt>
    <dgm:pt modelId="{C8F57776-E116-4BE6-BCBE-7F8640256CF3}" type="pres">
      <dgm:prSet presAssocID="{3CAA9ABA-3AE4-4F02-832E-DA939D487280}" presName="hierRoot2" presStyleCnt="0"/>
      <dgm:spPr/>
    </dgm:pt>
    <dgm:pt modelId="{2A251F8C-19C5-4772-BB97-A3AC76822730}" type="pres">
      <dgm:prSet presAssocID="{3CAA9ABA-3AE4-4F02-832E-DA939D487280}" presName="composite2" presStyleCnt="0"/>
      <dgm:spPr/>
    </dgm:pt>
    <dgm:pt modelId="{8F105B53-FA6E-4702-B338-07B25E31C473}" type="pres">
      <dgm:prSet presAssocID="{3CAA9ABA-3AE4-4F02-832E-DA939D487280}" presName="background2" presStyleLbl="node2" presStyleIdx="1" presStyleCnt="2"/>
      <dgm:spPr/>
    </dgm:pt>
    <dgm:pt modelId="{152647B4-F3C0-439A-8ECA-89D6154A6DFE}" type="pres">
      <dgm:prSet presAssocID="{3CAA9ABA-3AE4-4F02-832E-DA939D487280}" presName="text2" presStyleLbl="fgAcc2" presStyleIdx="1" presStyleCnt="2">
        <dgm:presLayoutVars>
          <dgm:chPref val="3"/>
        </dgm:presLayoutVars>
      </dgm:prSet>
      <dgm:spPr/>
    </dgm:pt>
    <dgm:pt modelId="{D440F47D-6B55-4C5C-AF71-94979490E3C6}" type="pres">
      <dgm:prSet presAssocID="{3CAA9ABA-3AE4-4F02-832E-DA939D487280}" presName="hierChild3" presStyleCnt="0"/>
      <dgm:spPr/>
    </dgm:pt>
  </dgm:ptLst>
  <dgm:cxnLst>
    <dgm:cxn modelId="{59A58421-634B-4D1A-AD4B-2082C6CEEEE3}" type="presOf" srcId="{E4049592-7044-472D-BA87-E351C5DB23C1}" destId="{31687290-E12A-4911-A728-A4FE84D65910}" srcOrd="0" destOrd="0" presId="urn:microsoft.com/office/officeart/2005/8/layout/hierarchy1"/>
    <dgm:cxn modelId="{A9C5383F-1596-4691-8164-AD4EFCF88294}" srcId="{E4049592-7044-472D-BA87-E351C5DB23C1}" destId="{B831EA93-3A2D-44B7-9EEF-F66638DED493}" srcOrd="0" destOrd="0" parTransId="{1454D632-DF11-4A45-BED5-EE91BF884377}" sibTransId="{C234740F-01A4-4EE1-86E7-F5ADA72805B0}"/>
    <dgm:cxn modelId="{5B096744-DAED-43DE-8F46-3030DA1BBB74}" srcId="{E4049592-7044-472D-BA87-E351C5DB23C1}" destId="{3CAA9ABA-3AE4-4F02-832E-DA939D487280}" srcOrd="1" destOrd="0" parTransId="{F4C35833-CBD9-4ECB-9046-9658D013BAF0}" sibTransId="{E07BFC3C-CC72-4FBB-B254-A7E26A46A3FD}"/>
    <dgm:cxn modelId="{6182E96F-323A-4501-9C85-86657331FC7A}" type="presOf" srcId="{3CAA9ABA-3AE4-4F02-832E-DA939D487280}" destId="{152647B4-F3C0-439A-8ECA-89D6154A6DFE}" srcOrd="0" destOrd="0" presId="urn:microsoft.com/office/officeart/2005/8/layout/hierarchy1"/>
    <dgm:cxn modelId="{13379B51-0245-465C-B194-026A7789B561}" srcId="{60515656-1426-43F3-82F9-13B532AB6A8E}" destId="{E4049592-7044-472D-BA87-E351C5DB23C1}" srcOrd="0" destOrd="0" parTransId="{FF9E7A6A-FDAF-4183-9BB6-8B6BF7E4B376}" sibTransId="{A89CE76E-7835-455B-B2C7-948DB1D421BA}"/>
    <dgm:cxn modelId="{4EFA1C58-8000-4EFC-AA25-7247CE70E867}" type="presOf" srcId="{1454D632-DF11-4A45-BED5-EE91BF884377}" destId="{9DA10C51-9980-47A3-8203-0C251EB0ECB3}" srcOrd="0" destOrd="0" presId="urn:microsoft.com/office/officeart/2005/8/layout/hierarchy1"/>
    <dgm:cxn modelId="{0C4BAF7A-F754-4BDE-A3D2-FF45F842F56B}" type="presOf" srcId="{F4C35833-CBD9-4ECB-9046-9658D013BAF0}" destId="{B656690B-0AD3-4021-A88C-76616544DA0C}" srcOrd="0" destOrd="0" presId="urn:microsoft.com/office/officeart/2005/8/layout/hierarchy1"/>
    <dgm:cxn modelId="{AE0614BB-11A1-428B-851F-CD7E480B8E5B}" type="presOf" srcId="{B831EA93-3A2D-44B7-9EEF-F66638DED493}" destId="{F9BC4303-F20F-4C5B-BA59-B5BD6C927B99}" srcOrd="0" destOrd="0" presId="urn:microsoft.com/office/officeart/2005/8/layout/hierarchy1"/>
    <dgm:cxn modelId="{F4283FFA-334E-45E9-9C03-020B7975638C}" type="presOf" srcId="{60515656-1426-43F3-82F9-13B532AB6A8E}" destId="{6E75A891-AE3E-450A-BCE9-648528827F7D}" srcOrd="0" destOrd="0" presId="urn:microsoft.com/office/officeart/2005/8/layout/hierarchy1"/>
    <dgm:cxn modelId="{4C6B1D6C-829B-46D8-B5F7-6E639CED73BB}" type="presParOf" srcId="{6E75A891-AE3E-450A-BCE9-648528827F7D}" destId="{5513F1D5-03D2-4E22-9B8B-D4F3D811579C}" srcOrd="0" destOrd="0" presId="urn:microsoft.com/office/officeart/2005/8/layout/hierarchy1"/>
    <dgm:cxn modelId="{D0DFB23F-18B3-4C05-9077-E26B5AB96F13}" type="presParOf" srcId="{5513F1D5-03D2-4E22-9B8B-D4F3D811579C}" destId="{AB79A2A0-2DA2-483A-81BB-219AFA90DF61}" srcOrd="0" destOrd="0" presId="urn:microsoft.com/office/officeart/2005/8/layout/hierarchy1"/>
    <dgm:cxn modelId="{6E164C88-3A8B-4FF2-A9C3-2F98B5D56E69}" type="presParOf" srcId="{AB79A2A0-2DA2-483A-81BB-219AFA90DF61}" destId="{50B82455-6467-4280-AD32-B8E819385C8C}" srcOrd="0" destOrd="0" presId="urn:microsoft.com/office/officeart/2005/8/layout/hierarchy1"/>
    <dgm:cxn modelId="{0393850C-6173-4E29-B276-5FD320615A1B}" type="presParOf" srcId="{AB79A2A0-2DA2-483A-81BB-219AFA90DF61}" destId="{31687290-E12A-4911-A728-A4FE84D65910}" srcOrd="1" destOrd="0" presId="urn:microsoft.com/office/officeart/2005/8/layout/hierarchy1"/>
    <dgm:cxn modelId="{3E967166-5CE3-4180-A8D6-03D84327E06F}" type="presParOf" srcId="{5513F1D5-03D2-4E22-9B8B-D4F3D811579C}" destId="{7DAE8D52-DF32-4DD6-88F9-1CAA14BCF46D}" srcOrd="1" destOrd="0" presId="urn:microsoft.com/office/officeart/2005/8/layout/hierarchy1"/>
    <dgm:cxn modelId="{C7E95C60-1859-42B6-BBB9-E213599CE138}" type="presParOf" srcId="{7DAE8D52-DF32-4DD6-88F9-1CAA14BCF46D}" destId="{9DA10C51-9980-47A3-8203-0C251EB0ECB3}" srcOrd="0" destOrd="0" presId="urn:microsoft.com/office/officeart/2005/8/layout/hierarchy1"/>
    <dgm:cxn modelId="{B21C9BFA-91A6-4488-ABB8-1466F6B67375}" type="presParOf" srcId="{7DAE8D52-DF32-4DD6-88F9-1CAA14BCF46D}" destId="{621DBB66-2C52-4E67-8E3A-5BC226808F9F}" srcOrd="1" destOrd="0" presId="urn:microsoft.com/office/officeart/2005/8/layout/hierarchy1"/>
    <dgm:cxn modelId="{676C8B3C-D02E-465A-A4C3-C48D3237C9A7}" type="presParOf" srcId="{621DBB66-2C52-4E67-8E3A-5BC226808F9F}" destId="{AE558059-2847-4CAE-8495-CC92CF20EA6F}" srcOrd="0" destOrd="0" presId="urn:microsoft.com/office/officeart/2005/8/layout/hierarchy1"/>
    <dgm:cxn modelId="{D8645373-FD5F-4323-AF56-8E43C6FFDCAE}" type="presParOf" srcId="{AE558059-2847-4CAE-8495-CC92CF20EA6F}" destId="{371BF389-3BD1-4242-95F2-78FE53EE455F}" srcOrd="0" destOrd="0" presId="urn:microsoft.com/office/officeart/2005/8/layout/hierarchy1"/>
    <dgm:cxn modelId="{917271F6-EA27-4BBE-ACB3-FACF9DDEF382}" type="presParOf" srcId="{AE558059-2847-4CAE-8495-CC92CF20EA6F}" destId="{F9BC4303-F20F-4C5B-BA59-B5BD6C927B99}" srcOrd="1" destOrd="0" presId="urn:microsoft.com/office/officeart/2005/8/layout/hierarchy1"/>
    <dgm:cxn modelId="{B4F96AA7-B3CA-4DF8-8565-96E5DFAFE43D}" type="presParOf" srcId="{621DBB66-2C52-4E67-8E3A-5BC226808F9F}" destId="{534D7469-655E-41CF-AB54-0A73E63FCE24}" srcOrd="1" destOrd="0" presId="urn:microsoft.com/office/officeart/2005/8/layout/hierarchy1"/>
    <dgm:cxn modelId="{95AAB88B-7F48-40D3-BDBE-F7F8B23FF05F}" type="presParOf" srcId="{7DAE8D52-DF32-4DD6-88F9-1CAA14BCF46D}" destId="{B656690B-0AD3-4021-A88C-76616544DA0C}" srcOrd="2" destOrd="0" presId="urn:microsoft.com/office/officeart/2005/8/layout/hierarchy1"/>
    <dgm:cxn modelId="{99149881-CE32-42CC-8A0F-7CE3DC008728}" type="presParOf" srcId="{7DAE8D52-DF32-4DD6-88F9-1CAA14BCF46D}" destId="{C8F57776-E116-4BE6-BCBE-7F8640256CF3}" srcOrd="3" destOrd="0" presId="urn:microsoft.com/office/officeart/2005/8/layout/hierarchy1"/>
    <dgm:cxn modelId="{3940376A-261A-43EE-B626-3757BE0A4BB6}" type="presParOf" srcId="{C8F57776-E116-4BE6-BCBE-7F8640256CF3}" destId="{2A251F8C-19C5-4772-BB97-A3AC76822730}" srcOrd="0" destOrd="0" presId="urn:microsoft.com/office/officeart/2005/8/layout/hierarchy1"/>
    <dgm:cxn modelId="{4E94BE0B-35B3-4092-8B93-FBCF9D02C83E}" type="presParOf" srcId="{2A251F8C-19C5-4772-BB97-A3AC76822730}" destId="{8F105B53-FA6E-4702-B338-07B25E31C473}" srcOrd="0" destOrd="0" presId="urn:microsoft.com/office/officeart/2005/8/layout/hierarchy1"/>
    <dgm:cxn modelId="{14D499F0-BC87-41A2-861F-F3AC22D9CBD2}" type="presParOf" srcId="{2A251F8C-19C5-4772-BB97-A3AC76822730}" destId="{152647B4-F3C0-439A-8ECA-89D6154A6DFE}" srcOrd="1" destOrd="0" presId="urn:microsoft.com/office/officeart/2005/8/layout/hierarchy1"/>
    <dgm:cxn modelId="{B4EF5A47-5589-4167-A035-194CC7EF1C38}" type="presParOf" srcId="{C8F57776-E116-4BE6-BCBE-7F8640256CF3}" destId="{D440F47D-6B55-4C5C-AF71-94979490E3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6690B-0AD3-4021-A88C-76616544DA0C}">
      <dsp:nvSpPr>
        <dsp:cNvPr id="0" name=""/>
        <dsp:cNvSpPr/>
      </dsp:nvSpPr>
      <dsp:spPr>
        <a:xfrm>
          <a:off x="3972109" y="1797871"/>
          <a:ext cx="1727679" cy="82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17"/>
              </a:lnTo>
              <a:lnTo>
                <a:pt x="1727679" y="560317"/>
              </a:lnTo>
              <a:lnTo>
                <a:pt x="1727679" y="822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10C51-9980-47A3-8203-0C251EB0ECB3}">
      <dsp:nvSpPr>
        <dsp:cNvPr id="0" name=""/>
        <dsp:cNvSpPr/>
      </dsp:nvSpPr>
      <dsp:spPr>
        <a:xfrm>
          <a:off x="2244430" y="1797871"/>
          <a:ext cx="1727679" cy="822218"/>
        </a:xfrm>
        <a:custGeom>
          <a:avLst/>
          <a:gdLst/>
          <a:ahLst/>
          <a:cxnLst/>
          <a:rect l="0" t="0" r="0" b="0"/>
          <a:pathLst>
            <a:path>
              <a:moveTo>
                <a:pt x="1727679" y="0"/>
              </a:moveTo>
              <a:lnTo>
                <a:pt x="1727679" y="560317"/>
              </a:lnTo>
              <a:lnTo>
                <a:pt x="0" y="560317"/>
              </a:lnTo>
              <a:lnTo>
                <a:pt x="0" y="822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82455-6467-4280-AD32-B8E819385C8C}">
      <dsp:nvSpPr>
        <dsp:cNvPr id="0" name=""/>
        <dsp:cNvSpPr/>
      </dsp:nvSpPr>
      <dsp:spPr>
        <a:xfrm>
          <a:off x="2558553" y="2656"/>
          <a:ext cx="2827111" cy="179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87290-E12A-4911-A728-A4FE84D65910}">
      <dsp:nvSpPr>
        <dsp:cNvPr id="0" name=""/>
        <dsp:cNvSpPr/>
      </dsp:nvSpPr>
      <dsp:spPr>
        <a:xfrm>
          <a:off x="2872677" y="301073"/>
          <a:ext cx="2827111" cy="1795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b="1" kern="1200" dirty="0">
              <a:latin typeface="+mn-lt"/>
            </a:rPr>
            <a:t>Unir marcos de datos</a:t>
          </a:r>
        </a:p>
      </dsp:txBody>
      <dsp:txXfrm>
        <a:off x="2925257" y="353653"/>
        <a:ext cx="2721951" cy="1690055"/>
      </dsp:txXfrm>
    </dsp:sp>
    <dsp:sp modelId="{371BF389-3BD1-4242-95F2-78FE53EE455F}">
      <dsp:nvSpPr>
        <dsp:cNvPr id="0" name=""/>
        <dsp:cNvSpPr/>
      </dsp:nvSpPr>
      <dsp:spPr>
        <a:xfrm>
          <a:off x="830874" y="2620089"/>
          <a:ext cx="2827111" cy="179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C4303-F20F-4C5B-BA59-B5BD6C927B99}">
      <dsp:nvSpPr>
        <dsp:cNvPr id="0" name=""/>
        <dsp:cNvSpPr/>
      </dsp:nvSpPr>
      <dsp:spPr>
        <a:xfrm>
          <a:off x="1144998" y="2918507"/>
          <a:ext cx="2827111" cy="1795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>
              <a:latin typeface="+mn-lt"/>
            </a:rPr>
            <a:t>Función </a:t>
          </a:r>
          <a:r>
            <a:rPr lang="es-EC" sz="2800" b="1" kern="1200" dirty="0" err="1">
              <a:latin typeface="+mn-lt"/>
            </a:rPr>
            <a:t>merge</a:t>
          </a:r>
          <a:r>
            <a:rPr lang="es-EC" sz="2800" kern="1200" dirty="0">
              <a:latin typeface="+mn-lt"/>
            </a:rPr>
            <a:t>()</a:t>
          </a:r>
        </a:p>
      </dsp:txBody>
      <dsp:txXfrm>
        <a:off x="1197578" y="2971087"/>
        <a:ext cx="2721951" cy="1690055"/>
      </dsp:txXfrm>
    </dsp:sp>
    <dsp:sp modelId="{8F105B53-FA6E-4702-B338-07B25E31C473}">
      <dsp:nvSpPr>
        <dsp:cNvPr id="0" name=""/>
        <dsp:cNvSpPr/>
      </dsp:nvSpPr>
      <dsp:spPr>
        <a:xfrm>
          <a:off x="4286232" y="2620089"/>
          <a:ext cx="2827111" cy="179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647B4-F3C0-439A-8ECA-89D6154A6DFE}">
      <dsp:nvSpPr>
        <dsp:cNvPr id="0" name=""/>
        <dsp:cNvSpPr/>
      </dsp:nvSpPr>
      <dsp:spPr>
        <a:xfrm>
          <a:off x="4600356" y="2918507"/>
          <a:ext cx="2827111" cy="1795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>
              <a:latin typeface="+mj-lt"/>
            </a:rPr>
            <a:t>Familia </a:t>
          </a:r>
          <a:r>
            <a:rPr lang="es-EC" sz="2800" b="1" kern="1200" dirty="0" err="1">
              <a:latin typeface="+mj-lt"/>
            </a:rPr>
            <a:t>join</a:t>
          </a:r>
          <a:r>
            <a:rPr lang="es-EC" sz="2800" b="1" kern="1200" dirty="0">
              <a:latin typeface="+mj-lt"/>
            </a:rPr>
            <a:t>()</a:t>
          </a:r>
        </a:p>
      </dsp:txBody>
      <dsp:txXfrm>
        <a:off x="4652936" y="2971087"/>
        <a:ext cx="2721951" cy="169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912691"/>
          </a:xfrm>
        </p:spPr>
        <p:txBody>
          <a:bodyPr anchor="b">
            <a:normAutofit/>
          </a:bodyPr>
          <a:lstStyle/>
          <a:p>
            <a:pPr algn="l"/>
            <a:r>
              <a:rPr lang="es-EC"/>
              <a:t>CURSO DE R - UCE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562599" cy="20543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19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19-octubre-2020</a:t>
            </a:r>
          </a:p>
        </p:txBody>
      </p:sp>
      <p:pic>
        <p:nvPicPr>
          <p:cNvPr id="6" name="Imagen 5" descr="Imagen que contiene computadora, señal&#10;&#10;Descripción generada automáticamente">
            <a:extLst>
              <a:ext uri="{FF2B5EF4-FFF2-40B4-BE49-F238E27FC236}">
                <a16:creationId xmlns:a16="http://schemas.microsoft.com/office/drawing/2014/main" id="{C33670AF-004B-4921-9886-B97627230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2129" b="-1"/>
          <a:stretch/>
        </p:blipFill>
        <p:spPr>
          <a:xfrm>
            <a:off x="7056048" y="1225533"/>
            <a:ext cx="4449588" cy="5280303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30" y="728910"/>
            <a:ext cx="1900964" cy="1900964"/>
          </a:xfrm>
          <a:prstGeom prst="rect">
            <a:avLst/>
          </a:prstGeom>
        </p:spPr>
      </p:pic>
      <p:pic>
        <p:nvPicPr>
          <p:cNvPr id="59" name="Imagen 58" descr="Logotipo&#10;&#10;Descripción generada automáticamente">
            <a:extLst>
              <a:ext uri="{FF2B5EF4-FFF2-40B4-BE49-F238E27FC236}">
                <a16:creationId xmlns:a16="http://schemas.microsoft.com/office/drawing/2014/main" id="{0904288C-6EC9-4BE8-902E-975DE20B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30" y="744909"/>
            <a:ext cx="1900964" cy="19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UNIR DATOS – Aumentar filas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44" y="1869858"/>
            <a:ext cx="3961898" cy="4675787"/>
          </a:xfrm>
        </p:spPr>
        <p:txBody>
          <a:bodyPr>
            <a:normAutofit/>
          </a:bodyPr>
          <a:lstStyle/>
          <a:p>
            <a:r>
              <a:rPr lang="es-EC" sz="2400" b="1" i="0" dirty="0">
                <a:effectLst/>
              </a:rPr>
              <a:t>Función </a:t>
            </a:r>
            <a:r>
              <a:rPr lang="es-EC" sz="2400" b="1" i="0" dirty="0" err="1">
                <a:effectLst/>
              </a:rPr>
              <a:t>rbind</a:t>
            </a:r>
            <a:endParaRPr lang="es-EC" sz="2400" b="1" i="0" dirty="0">
              <a:effectLst/>
            </a:endParaRPr>
          </a:p>
          <a:p>
            <a:pPr marL="0" indent="0">
              <a:buNone/>
            </a:pPr>
            <a:r>
              <a:rPr lang="es-EC" sz="2400" dirty="0">
                <a:solidFill>
                  <a:srgbClr val="777777"/>
                </a:solidFill>
              </a:rPr>
              <a:t> </a:t>
            </a:r>
            <a:r>
              <a:rPr lang="es-EC" sz="2400" dirty="0"/>
              <a:t>Si s</a:t>
            </a:r>
            <a:r>
              <a:rPr lang="es-EC" sz="2400" b="0" i="0" dirty="0">
                <a:effectLst/>
              </a:rPr>
              <a:t>e desea unir una tabla una abajo de la otra, ambas con las mismas variables pero individuos o casos extra, se usa la función </a:t>
            </a:r>
            <a:r>
              <a:rPr lang="es-EC" sz="2400" b="0" i="1" dirty="0" err="1">
                <a:effectLst/>
              </a:rPr>
              <a:t>rbind</a:t>
            </a:r>
            <a:r>
              <a:rPr lang="es-EC" sz="2400" b="0" i="0" dirty="0">
                <a:effectLst/>
              </a:rPr>
              <a:t> (</a:t>
            </a:r>
            <a:r>
              <a:rPr lang="es-EC" sz="2400" b="0" i="0" dirty="0" err="1">
                <a:effectLst/>
              </a:rPr>
              <a:t>row</a:t>
            </a:r>
            <a:r>
              <a:rPr lang="es-EC" sz="2400" b="0" i="0" dirty="0">
                <a:effectLst/>
              </a:rPr>
              <a:t> </a:t>
            </a:r>
            <a:r>
              <a:rPr lang="es-EC" sz="2400" b="0" i="0" dirty="0" err="1">
                <a:effectLst/>
              </a:rPr>
              <a:t>bind</a:t>
            </a:r>
            <a:r>
              <a:rPr lang="es-EC" sz="2400" b="0" i="0" dirty="0">
                <a:effectLst/>
              </a:rPr>
              <a:t>)</a:t>
            </a:r>
            <a:endParaRPr lang="es-EC" sz="24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DE0433A-C9D1-482B-B718-D0F3FEE2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29" y="1869858"/>
            <a:ext cx="7355574" cy="35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UNIR DATOS – Aumentar columnas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0" y="1502483"/>
            <a:ext cx="3943811" cy="4195763"/>
          </a:xfrm>
        </p:spPr>
        <p:txBody>
          <a:bodyPr>
            <a:noAutofit/>
          </a:bodyPr>
          <a:lstStyle/>
          <a:p>
            <a:r>
              <a:rPr lang="es-EC" sz="2400" b="1" i="0" dirty="0">
                <a:effectLst/>
              </a:rPr>
              <a:t>Función </a:t>
            </a:r>
            <a:r>
              <a:rPr lang="es-EC" sz="2400" b="1" dirty="0" err="1"/>
              <a:t>c</a:t>
            </a:r>
            <a:r>
              <a:rPr lang="es-EC" sz="2400" b="1" i="0" dirty="0" err="1">
                <a:effectLst/>
              </a:rPr>
              <a:t>bind</a:t>
            </a:r>
            <a:endParaRPr lang="es-EC" sz="2400" b="1" i="0" dirty="0">
              <a:effectLst/>
            </a:endParaRPr>
          </a:p>
          <a:p>
            <a:pPr marL="0" indent="0">
              <a:buNone/>
            </a:pPr>
            <a:r>
              <a:rPr lang="es-EC" sz="2400" b="0" i="0" dirty="0">
                <a:effectLst/>
              </a:rPr>
              <a:t>Cuando se desea unir una tabla a la derecha de otra, es decir, cuando una tabla tiene unas características (o variables) de los individuos y la segunda tabla tiene otras variables de los mismos individuos, se usa la función </a:t>
            </a:r>
            <a:r>
              <a:rPr lang="es-EC" sz="2400" b="0" i="1" dirty="0" err="1">
                <a:effectLst/>
              </a:rPr>
              <a:t>cbind</a:t>
            </a:r>
            <a:r>
              <a:rPr lang="es-EC" sz="2400" b="0" i="1" dirty="0">
                <a:effectLst/>
              </a:rPr>
              <a:t>.</a:t>
            </a:r>
            <a:endParaRPr lang="es-EC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B588F20-2644-44B7-85A3-8F97225A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77" y="1683647"/>
            <a:ext cx="7057663" cy="38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ECB85D9-3F42-4539-BD74-8C8F6C5FA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898888"/>
              </p:ext>
            </p:extLst>
          </p:nvPr>
        </p:nvGraphicFramePr>
        <p:xfrm>
          <a:off x="2088816" y="1311442"/>
          <a:ext cx="8258342" cy="471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7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 – Función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merge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998198E-3614-4CF5-8029-ABF808469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54" y="1092810"/>
            <a:ext cx="7683983" cy="22752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BAB6B6-3675-4BD3-987B-B372605012E6}"/>
              </a:ext>
            </a:extLst>
          </p:cNvPr>
          <p:cNvSpPr txBox="1"/>
          <p:nvPr/>
        </p:nvSpPr>
        <p:spPr>
          <a:xfrm>
            <a:off x="782052" y="3730600"/>
            <a:ext cx="85664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merge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(x, y,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by.x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by.y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all.x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all.y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TRUE)</a:t>
            </a:r>
          </a:p>
          <a:p>
            <a:pPr algn="l"/>
            <a:endParaRPr lang="es-EC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x :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 data </a:t>
            </a:r>
            <a:r>
              <a:rPr lang="es-EC" b="0" i="0" dirty="0" err="1">
                <a:solidFill>
                  <a:schemeClr val="bg1"/>
                </a:solidFill>
                <a:effectLst/>
                <a:latin typeface="Open Sans"/>
              </a:rPr>
              <a:t>frame</a:t>
            </a:r>
            <a:r>
              <a:rPr lang="es-EC" dirty="0">
                <a:solidFill>
                  <a:schemeClr val="bg1"/>
                </a:solidFill>
                <a:latin typeface="Open Sans"/>
              </a:rPr>
              <a:t> 1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y: 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data </a:t>
            </a:r>
            <a:r>
              <a:rPr lang="es-EC" b="0" i="0" dirty="0" err="1">
                <a:solidFill>
                  <a:schemeClr val="bg1"/>
                </a:solidFill>
                <a:effectLst/>
                <a:latin typeface="Open Sans"/>
              </a:rPr>
              <a:t>frame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 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by.x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by.y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: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  Los nombres de las columnas que son comunes tanto a x como a y. El valor predeterminado es utilizar las columnas con nombres comunes entre los dos marcos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all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all.x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all.y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 :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 valores lógicos que especifican el tipo de fusión. El valor predeterminado es </a:t>
            </a:r>
            <a:r>
              <a:rPr lang="es-EC" b="0" i="0" dirty="0" err="1">
                <a:solidFill>
                  <a:schemeClr val="bg1"/>
                </a:solidFill>
                <a:effectLst/>
                <a:latin typeface="Open Sans"/>
              </a:rPr>
              <a:t>all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 = FALSE (lo que significa que solo se devuelven las filas coincidentes).</a:t>
            </a:r>
          </a:p>
        </p:txBody>
      </p:sp>
    </p:spTree>
    <p:extLst>
      <p:ext uri="{BB962C8B-B14F-4D97-AF65-F5344CB8AC3E}">
        <p14:creationId xmlns:p14="http://schemas.microsoft.com/office/powerpoint/2010/main" val="42439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 – Familia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join</a:t>
            </a: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()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B77933-96A8-44FA-A760-00DDD6AD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5" y="1127959"/>
            <a:ext cx="2444417" cy="21794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137C2C-2DCF-4396-9F60-7E29CE2DFBD4}"/>
              </a:ext>
            </a:extLst>
          </p:cNvPr>
          <p:cNvSpPr txBox="1"/>
          <p:nvPr/>
        </p:nvSpPr>
        <p:spPr>
          <a:xfrm>
            <a:off x="4202029" y="1818184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 err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nner_join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b="0" i="0" dirty="0">
                <a:solidFill>
                  <a:schemeClr val="bg2"/>
                </a:solidFill>
                <a:effectLst/>
                <a:latin typeface="Open Sans"/>
              </a:rPr>
              <a:t>en R es el tipo de unión más simple y común. También se conoce como unión simple o unión natural. La combinación interna devuelve las filas cuando se cumple la condición coincidente.</a:t>
            </a:r>
            <a:endParaRPr lang="es-EC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3D47A7-037E-4EEF-B32C-73A0B092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25" y="3739428"/>
            <a:ext cx="2488920" cy="21794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5CD5CB3-4D64-4640-9E52-908A8E5A29E6}"/>
              </a:ext>
            </a:extLst>
          </p:cNvPr>
          <p:cNvSpPr txBox="1"/>
          <p:nvPr/>
        </p:nvSpPr>
        <p:spPr>
          <a:xfrm>
            <a:off x="4202029" y="4088142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full_join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dirty="0">
                <a:solidFill>
                  <a:schemeClr val="bg2"/>
                </a:solidFill>
                <a:latin typeface="Open Sans"/>
              </a:rPr>
              <a:t>La combinación externa en R combina los resultados de las combinaciones externas izquierda y derecha. La tabla unida contendrá todos los registros de ambas tablas</a:t>
            </a:r>
          </a:p>
        </p:txBody>
      </p:sp>
    </p:spTree>
    <p:extLst>
      <p:ext uri="{BB962C8B-B14F-4D97-AF65-F5344CB8AC3E}">
        <p14:creationId xmlns:p14="http://schemas.microsoft.com/office/powerpoint/2010/main" val="401961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 – Familia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join</a:t>
            </a: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()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137C2C-2DCF-4396-9F60-7E29CE2DFBD4}"/>
              </a:ext>
            </a:extLst>
          </p:cNvPr>
          <p:cNvSpPr txBox="1"/>
          <p:nvPr/>
        </p:nvSpPr>
        <p:spPr>
          <a:xfrm>
            <a:off x="4177966" y="2001874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left_join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b="0" i="0" dirty="0">
                <a:solidFill>
                  <a:schemeClr val="bg2"/>
                </a:solidFill>
                <a:effectLst/>
                <a:latin typeface="Open Sans"/>
              </a:rPr>
              <a:t>devuelve todos los registros del conjunto de datos de la izquierda (A), y los registros coincidentes del conjunto de datos de la derecha (B).</a:t>
            </a:r>
            <a:endParaRPr lang="es-EC" dirty="0">
              <a:solidFill>
                <a:schemeClr val="bg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CD5CB3-4D64-4640-9E52-908A8E5A29E6}"/>
              </a:ext>
            </a:extLst>
          </p:cNvPr>
          <p:cNvSpPr txBox="1"/>
          <p:nvPr/>
        </p:nvSpPr>
        <p:spPr>
          <a:xfrm>
            <a:off x="4093745" y="4549807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 err="1">
                <a:solidFill>
                  <a:schemeClr val="bg2"/>
                </a:solidFill>
                <a:latin typeface="Consolas" panose="020B0609020204030204" pitchFamily="49" charset="0"/>
              </a:rPr>
              <a:t>right</a:t>
            </a:r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dirty="0">
                <a:solidFill>
                  <a:schemeClr val="bg2"/>
                </a:solidFill>
                <a:latin typeface="Open Sans"/>
              </a:rPr>
              <a:t>devuelve todos los registros del conjunto de datos de la derecha (B), y los registros coincidentes del conjunto de datos de la izquierda (A).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E5DCAB-BE84-41F7-90E9-CEB93F68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5" y="1370688"/>
            <a:ext cx="2488920" cy="21857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416418C-EEF6-434E-BBC3-3AEBBA6D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24" y="4021814"/>
            <a:ext cx="2488919" cy="23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966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406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Consolas</vt:lpstr>
      <vt:lpstr>Open Sans</vt:lpstr>
      <vt:lpstr>BlockprintVTI</vt:lpstr>
      <vt:lpstr>CURSO DE R - UCE</vt:lpstr>
      <vt:lpstr>  UNIR DATOS – Aumentar filas </vt:lpstr>
      <vt:lpstr>  UNIR DATOS – Aumentar columnas </vt:lpstr>
      <vt:lpstr>  JOIN EN R </vt:lpstr>
      <vt:lpstr>  JOIN EN R – Función merge </vt:lpstr>
      <vt:lpstr>  JOIN EN R – Familia join() </vt:lpstr>
      <vt:lpstr>  JOIN EN R – Familia join()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- UCE</dc:title>
  <dc:creator>CRISTOPHER ALEXANDER AGUIRRE CRIOLLO</dc:creator>
  <cp:lastModifiedBy>CRISTOPHER ALEXANDER AGUIRRE CRIOLLO</cp:lastModifiedBy>
  <cp:revision>14</cp:revision>
  <dcterms:created xsi:type="dcterms:W3CDTF">2020-10-19T14:42:45Z</dcterms:created>
  <dcterms:modified xsi:type="dcterms:W3CDTF">2020-10-21T01:56:23Z</dcterms:modified>
</cp:coreProperties>
</file>