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2" r:id="rId4"/>
    <p:sldId id="272" r:id="rId5"/>
    <p:sldId id="273" r:id="rId6"/>
    <p:sldId id="265" r:id="rId7"/>
    <p:sldId id="266" r:id="rId8"/>
    <p:sldId id="267" r:id="rId9"/>
    <p:sldId id="274" r:id="rId10"/>
    <p:sldId id="26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56" d="100"/>
          <a:sy n="56" d="100"/>
        </p:scale>
        <p:origin x="528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 smtClean="0"/>
            <a:t>Group </a:t>
          </a:r>
          <a:r>
            <a:rPr lang="en-US" dirty="0" smtClean="0"/>
            <a:t>A</a:t>
          </a:r>
        </a:p>
        <a:p>
          <a:r>
            <a:rPr lang="en-US" dirty="0" smtClean="0"/>
            <a:t>(student)</a:t>
          </a:r>
          <a:endParaRPr lang="en-US" dirty="0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 smtClean="0"/>
            <a:t>Changing subways between stations - free </a:t>
          </a:r>
          <a:endParaRPr lang="en-US" dirty="0"/>
        </a:p>
      </dgm: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 smtClean="0"/>
            <a:t>Group </a:t>
          </a:r>
          <a:r>
            <a:rPr lang="en-US" dirty="0" smtClean="0"/>
            <a:t>B</a:t>
          </a:r>
        </a:p>
        <a:p>
          <a:r>
            <a:rPr lang="en-US" dirty="0" smtClean="0"/>
            <a:t>(adult)</a:t>
          </a:r>
          <a:endParaRPr lang="en-US" dirty="0"/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 smtClean="0"/>
            <a:t>Citi bike costs for duration of time</a:t>
          </a:r>
          <a:endParaRPr lang="en-US" dirty="0"/>
        </a:p>
      </dgm: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BB2B3-43BF-4BBF-B8B9-75901CCFACA5}" type="pres">
      <dgm:prSet presAssocID="{98450B70-D18C-4E1D-97E9-FA8BA06091D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</dgm:pt>
    <dgm:pt modelId="{1D736981-5D82-4672-9205-279958AACFE2}" type="pres">
      <dgm:prSet presAssocID="{F20117B0-FCD8-4927-B2D0-4FE779DC2A9B}" presName="ParentText" presStyleLbl="node1" presStyleIdx="1" presStyleCnt="3" custLinFactNeighborX="-2127" custLinFactNeighborY="-38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2CCDB-7FE7-42D3-9D84-BC2F375234DF}" type="pres">
      <dgm:prSet presAssocID="{F20117B0-FCD8-4927-B2D0-4FE779DC2A9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11E89A27-31F7-41AE-8C82-3D03C749A027}" type="presOf" srcId="{0D636056-30D8-4434-99F7-E38A6E2B8161}" destId="{AE7ECB50-F4B1-47FD-BE6E-79C06FC25BB6}" srcOrd="0" destOrd="0" presId="urn:microsoft.com/office/officeart/2005/8/layout/StepDownProcess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460D234D-E1AC-4E31-B776-E7D0E8CB85AA}" type="presOf" srcId="{255827E2-CE07-427C-839C-BE2E51FCDBB8}" destId="{5812CCDB-7FE7-42D3-9D84-BC2F375234DF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E572B2A3-8A34-4E8A-B164-DBC92294F263}" type="presOf" srcId="{C1B61D4D-7B51-471F-A0A6-E55A5EC41A8E}" destId="{B00BB2B3-43BF-4BBF-B8B9-75901CCFACA5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1935F2F0-4117-4564-A6FC-72EB954F2050}" type="presOf" srcId="{F20117B0-FCD8-4927-B2D0-4FE779DC2A9B}" destId="{1D736981-5D82-4672-9205-279958AACFE2}" srcOrd="0" destOrd="0" presId="urn:microsoft.com/office/officeart/2005/8/layout/StepDownProcess"/>
    <dgm:cxn modelId="{470D00CC-0F7E-4A13-8CE0-F14F2C49E263}" type="presOf" srcId="{98450B70-D18C-4E1D-97E9-FA8BA06091D9}" destId="{E2700167-FF4B-4025-A48B-3CB1A8B5F4C4}" srcOrd="0" destOrd="0" presId="urn:microsoft.com/office/officeart/2005/8/layout/StepDownProcess"/>
    <dgm:cxn modelId="{52CCB673-385F-470F-A54C-0A6A09B2E6DD}" type="presOf" srcId="{A33F4830-5CD4-4C71-985C-0708E9B0BE14}" destId="{08ECF78B-FAD5-4D9C-8E49-B3383B679E74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4161FDDC-ADD8-4D98-A699-0A2C25D5FD32}" type="presParOf" srcId="{08ECF78B-FAD5-4D9C-8E49-B3383B679E74}" destId="{CA25F1EE-EBF1-4624-880B-D3BCF13A2F47}" srcOrd="0" destOrd="0" presId="urn:microsoft.com/office/officeart/2005/8/layout/StepDownProcess"/>
    <dgm:cxn modelId="{AE2B249F-3ACA-4049-8404-6571E5B60ED2}" type="presParOf" srcId="{CA25F1EE-EBF1-4624-880B-D3BCF13A2F47}" destId="{1DBDDA96-9BFE-4E8D-B03A-B2FB6EE49E38}" srcOrd="0" destOrd="0" presId="urn:microsoft.com/office/officeart/2005/8/layout/StepDownProcess"/>
    <dgm:cxn modelId="{ED00EEA0-D5AC-44EB-9945-910B8D155F3C}" type="presParOf" srcId="{CA25F1EE-EBF1-4624-880B-D3BCF13A2F47}" destId="{E2700167-FF4B-4025-A48B-3CB1A8B5F4C4}" srcOrd="1" destOrd="0" presId="urn:microsoft.com/office/officeart/2005/8/layout/StepDownProcess"/>
    <dgm:cxn modelId="{CB95705E-7526-439F-AE91-2D62502F85E5}" type="presParOf" srcId="{CA25F1EE-EBF1-4624-880B-D3BCF13A2F47}" destId="{B00BB2B3-43BF-4BBF-B8B9-75901CCFACA5}" srcOrd="2" destOrd="0" presId="urn:microsoft.com/office/officeart/2005/8/layout/StepDownProcess"/>
    <dgm:cxn modelId="{87C436B9-3662-4F59-A1E4-931B0388531E}" type="presParOf" srcId="{08ECF78B-FAD5-4D9C-8E49-B3383B679E74}" destId="{939CB33E-F6DE-4B22-86E1-389888939D48}" srcOrd="1" destOrd="0" presId="urn:microsoft.com/office/officeart/2005/8/layout/StepDownProcess"/>
    <dgm:cxn modelId="{40B42195-D4A3-4DB3-9111-6033F45AE72D}" type="presParOf" srcId="{08ECF78B-FAD5-4D9C-8E49-B3383B679E74}" destId="{0B9F427B-E521-4A0D-A610-47D9D62FF434}" srcOrd="2" destOrd="0" presId="urn:microsoft.com/office/officeart/2005/8/layout/StepDownProcess"/>
    <dgm:cxn modelId="{FA855177-2360-42C2-9472-E5A819CAD31C}" type="presParOf" srcId="{0B9F427B-E521-4A0D-A610-47D9D62FF434}" destId="{CB65E7BF-26FC-4997-A604-64C56983E379}" srcOrd="0" destOrd="0" presId="urn:microsoft.com/office/officeart/2005/8/layout/StepDownProcess"/>
    <dgm:cxn modelId="{B6A6FCBB-CC80-456D-A533-043BA5806CEB}" type="presParOf" srcId="{0B9F427B-E521-4A0D-A610-47D9D62FF434}" destId="{1D736981-5D82-4672-9205-279958AACFE2}" srcOrd="1" destOrd="0" presId="urn:microsoft.com/office/officeart/2005/8/layout/StepDownProcess"/>
    <dgm:cxn modelId="{863599A3-E258-4E08-9D66-4B0ABF4525A1}" type="presParOf" srcId="{0B9F427B-E521-4A0D-A610-47D9D62FF434}" destId="{5812CCDB-7FE7-42D3-9D84-BC2F375234DF}" srcOrd="2" destOrd="0" presId="urn:microsoft.com/office/officeart/2005/8/layout/StepDownProcess"/>
    <dgm:cxn modelId="{01D25D17-C6D3-4038-975B-0E127F27C05D}" type="presParOf" srcId="{08ECF78B-FAD5-4D9C-8E49-B3383B679E74}" destId="{11E7C21B-758A-4A9D-8566-914D35C1B9FC}" srcOrd="3" destOrd="0" presId="urn:microsoft.com/office/officeart/2005/8/layout/StepDownProcess"/>
    <dgm:cxn modelId="{FE7E8931-4E57-4CBA-9E92-801159BA957A}" type="presParOf" srcId="{08ECF78B-FAD5-4D9C-8E49-B3383B679E74}" destId="{27AC4152-3790-436F-BE68-EF7D8416D588}" srcOrd="4" destOrd="0" presId="urn:microsoft.com/office/officeart/2005/8/layout/StepDownProcess"/>
    <dgm:cxn modelId="{D004FD4F-8D70-45E5-B100-EC6573AE203D}" type="presParOf" srcId="{27AC4152-3790-436F-BE68-EF7D8416D588}" destId="{AE7ECB50-F4B1-47FD-BE6E-79C06FC25B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81006" y="1326309"/>
          <a:ext cx="1051083" cy="11966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2533" y="161161"/>
          <a:ext cx="1769406" cy="12385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Group </a:t>
          </a:r>
          <a:r>
            <a:rPr lang="en-US" sz="2600" kern="1200" dirty="0" smtClean="0"/>
            <a:t>A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(student)</a:t>
          </a:r>
          <a:endParaRPr lang="en-US" sz="2600" kern="1200" dirty="0"/>
        </a:p>
      </dsp:txBody>
      <dsp:txXfrm>
        <a:off x="63004" y="221632"/>
        <a:ext cx="1648464" cy="1117585"/>
      </dsp:txXfrm>
    </dsp:sp>
    <dsp:sp modelId="{B00BB2B3-43BF-4BBF-B8B9-75901CCFACA5}">
      <dsp:nvSpPr>
        <dsp:cNvPr id="0" name=""/>
        <dsp:cNvSpPr/>
      </dsp:nvSpPr>
      <dsp:spPr>
        <a:xfrm>
          <a:off x="1771939" y="279283"/>
          <a:ext cx="1286897" cy="100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Changing subways between stations - free </a:t>
          </a:r>
          <a:endParaRPr lang="en-US" sz="1200" kern="1200" dirty="0"/>
        </a:p>
      </dsp:txBody>
      <dsp:txXfrm>
        <a:off x="1771939" y="279283"/>
        <a:ext cx="1286897" cy="1001032"/>
      </dsp:txXfrm>
    </dsp:sp>
    <dsp:sp modelId="{CB65E7BF-26FC-4997-A604-64C56983E379}">
      <dsp:nvSpPr>
        <dsp:cNvPr id="0" name=""/>
        <dsp:cNvSpPr/>
      </dsp:nvSpPr>
      <dsp:spPr>
        <a:xfrm rot="5400000">
          <a:off x="1748032" y="2717584"/>
          <a:ext cx="1051083" cy="11966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431923" y="1504951"/>
          <a:ext cx="1769406" cy="12385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Group </a:t>
          </a:r>
          <a:r>
            <a:rPr lang="en-US" sz="2600" kern="1200" dirty="0" smtClean="0"/>
            <a:t>B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(adult)</a:t>
          </a:r>
          <a:endParaRPr lang="en-US" sz="2600" kern="1200" dirty="0"/>
        </a:p>
      </dsp:txBody>
      <dsp:txXfrm>
        <a:off x="1492394" y="1565422"/>
        <a:ext cx="1648464" cy="1117585"/>
      </dsp:txXfrm>
    </dsp:sp>
    <dsp:sp modelId="{5812CCDB-7FE7-42D3-9D84-BC2F375234DF}">
      <dsp:nvSpPr>
        <dsp:cNvPr id="0" name=""/>
        <dsp:cNvSpPr/>
      </dsp:nvSpPr>
      <dsp:spPr>
        <a:xfrm>
          <a:off x="3238965" y="1670558"/>
          <a:ext cx="1286897" cy="100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Citi bike costs for duration of time</a:t>
          </a:r>
          <a:endParaRPr lang="en-US" sz="1200" kern="1200" dirty="0"/>
        </a:p>
      </dsp:txBody>
      <dsp:txXfrm>
        <a:off x="3238965" y="1670558"/>
        <a:ext cx="1286897" cy="1001032"/>
      </dsp:txXfrm>
    </dsp:sp>
    <dsp:sp modelId="{AE7ECB50-F4B1-47FD-BE6E-79C06FC25BB6}">
      <dsp:nvSpPr>
        <dsp:cNvPr id="0" name=""/>
        <dsp:cNvSpPr/>
      </dsp:nvSpPr>
      <dsp:spPr>
        <a:xfrm>
          <a:off x="2936585" y="2943711"/>
          <a:ext cx="1769406" cy="12385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Group C</a:t>
          </a:r>
          <a:endParaRPr lang="en-US" sz="2600" kern="1200" dirty="0"/>
        </a:p>
      </dsp:txBody>
      <dsp:txXfrm>
        <a:off x="2997056" y="3004182"/>
        <a:ext cx="1648464" cy="1117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Multi-transit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Citi Bike, MTA, Uber, Lyft, Zip Car, Car2Go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of transit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Coordinates of Subway Entrances (to plant nodes)</a:t>
            </a:r>
            <a:endParaRPr lang="en-US" dirty="0"/>
          </a:p>
          <a:p>
            <a:r>
              <a:rPr lang="en-US" dirty="0" smtClean="0"/>
              <a:t>Coordinates of Citi Bike Stations (to plant nodes)</a:t>
            </a:r>
            <a:endParaRPr lang="en-US" dirty="0"/>
          </a:p>
          <a:p>
            <a:r>
              <a:rPr lang="en-US" dirty="0" smtClean="0"/>
              <a:t>Routing Paths of Lend Car Companies </a:t>
            </a:r>
          </a:p>
          <a:p>
            <a:r>
              <a:rPr lang="en-US" dirty="0" smtClean="0"/>
              <a:t>Frequent Locations of Cars</a:t>
            </a:r>
          </a:p>
          <a:p>
            <a:r>
              <a:rPr lang="en-US" dirty="0" smtClean="0"/>
              <a:t>Costs of all Transits</a:t>
            </a:r>
          </a:p>
          <a:p>
            <a:r>
              <a:rPr lang="en-US" dirty="0" smtClean="0"/>
              <a:t>Zip Car and Car2Go location lists (must request by 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vs. cost vs. exercise</a:t>
            </a:r>
            <a:endParaRPr lang="en-US" dirty="0"/>
          </a:p>
        </p:txBody>
      </p:sp>
      <p:graphicFrame>
        <p:nvGraphicFramePr>
          <p:cNvPr id="6" name="Content Placeholder 5" descr="Sample table with 3 rows, 4 column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8641961"/>
              </p:ext>
            </p:extLst>
          </p:nvPr>
        </p:nvGraphicFramePr>
        <p:xfrm>
          <a:off x="1233488" y="1828800"/>
          <a:ext cx="5096384" cy="2297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8080"/>
                <a:gridCol w="892768"/>
                <a:gridCol w="892768"/>
                <a:gridCol w="892768"/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</a:t>
                      </a:r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Preference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Cost Preference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</a:t>
                      </a:r>
                      <a:r>
                        <a:rPr lang="en-US" baseline="0" dirty="0" smtClean="0"/>
                        <a:t> Preference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Group A (students)</a:t>
            </a:r>
            <a:endParaRPr lang="en-US" dirty="0"/>
          </a:p>
          <a:p>
            <a:r>
              <a:rPr lang="en-US" dirty="0" smtClean="0"/>
              <a:t>Group B (working adults)</a:t>
            </a:r>
            <a:endParaRPr lang="en-US" dirty="0"/>
          </a:p>
          <a:p>
            <a:r>
              <a:rPr lang="en-US" dirty="0" smtClean="0"/>
              <a:t>Group C (elderly)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5" name="Content Placeholder 4" descr="Step Down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274870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600200"/>
            <a:ext cx="5867400" cy="4953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633662" y="4435475"/>
            <a:ext cx="101600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36787" y="3829050"/>
            <a:ext cx="51435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011362" y="2635250"/>
            <a:ext cx="96520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52712" y="3791902"/>
            <a:ext cx="196850" cy="21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stations</a:t>
            </a:r>
            <a:br>
              <a:rPr lang="en-US" dirty="0" smtClean="0"/>
            </a:br>
            <a:r>
              <a:rPr lang="en-US" dirty="0" smtClean="0"/>
              <a:t>(left: car2go) (Right: </a:t>
            </a:r>
            <a:r>
              <a:rPr lang="en-US" dirty="0" err="1" smtClean="0"/>
              <a:t>mta</a:t>
            </a:r>
            <a:r>
              <a:rPr lang="en-US" dirty="0" smtClean="0"/>
              <a:t> + bikes)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apk-dl.com/detail/screenshot/dil5w0lQcqu3E0FDF1wRZNDQvy76VrV2LZphbrmPPHW9my6OZLpnDUc1-SHGiV4XToo=h5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828799"/>
            <a:ext cx="2895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763571"/>
            <a:ext cx="5959474" cy="48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812" y="867631"/>
            <a:ext cx="27432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Enter location of destination</a:t>
            </a:r>
            <a:endParaRPr lang="en-US" sz="2400" dirty="0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3275012" y="1553431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60036" y="940546"/>
            <a:ext cx="27432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preference(s)</a:t>
            </a:r>
            <a:endParaRPr lang="en-US" sz="2400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8000357" y="3431593"/>
            <a:ext cx="2137409" cy="725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9883" y="4343400"/>
            <a:ext cx="3248342" cy="1870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Generate routes with no more than 3 intersections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5313458" y="4491155"/>
            <a:ext cx="1519198" cy="1181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6798065" y="5212701"/>
            <a:ext cx="1505188" cy="11391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Costs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8950024" y="4795119"/>
            <a:ext cx="2104944" cy="16484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Walking / biking amount</a:t>
            </a:r>
            <a:endParaRPr lang="en-US" sz="2400" dirty="0"/>
          </a:p>
        </p:txBody>
      </p:sp>
      <p:cxnSp>
        <p:nvCxnSpPr>
          <p:cNvPr id="20" name="Elbow Connector 19"/>
          <p:cNvCxnSpPr/>
          <p:nvPr/>
        </p:nvCxnSpPr>
        <p:spPr>
          <a:xfrm rot="5400000">
            <a:off x="7089220" y="3750953"/>
            <a:ext cx="2642897" cy="591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686466" y="2775027"/>
            <a:ext cx="2069725" cy="19704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64586" y="1963754"/>
            <a:ext cx="2648189" cy="11506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Calculate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stCxn id="8" idx="6"/>
          </p:cNvCxnSpPr>
          <p:nvPr/>
        </p:nvCxnSpPr>
        <p:spPr>
          <a:xfrm flipV="1">
            <a:off x="7303236" y="1044647"/>
            <a:ext cx="1285024" cy="581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Quad Arrow 39"/>
          <p:cNvSpPr/>
          <p:nvPr/>
        </p:nvSpPr>
        <p:spPr>
          <a:xfrm>
            <a:off x="3524168" y="5658470"/>
            <a:ext cx="2165687" cy="450201"/>
          </a:xfrm>
          <a:prstGeom prst="quad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Oval 42"/>
          <p:cNvSpPr/>
          <p:nvPr/>
        </p:nvSpPr>
        <p:spPr>
          <a:xfrm>
            <a:off x="8588260" y="392218"/>
            <a:ext cx="2648189" cy="11506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Connect nodes in region</a:t>
            </a:r>
            <a:endParaRPr lang="en-US" sz="2400" dirty="0"/>
          </a:p>
        </p:txBody>
      </p:sp>
      <p:cxnSp>
        <p:nvCxnSpPr>
          <p:cNvPr id="44" name="Straight Arrow Connector 43"/>
          <p:cNvCxnSpPr>
            <a:stCxn id="43" idx="3"/>
            <a:endCxn id="27" idx="2"/>
          </p:cNvCxnSpPr>
          <p:nvPr/>
        </p:nvCxnSpPr>
        <p:spPr>
          <a:xfrm flipH="1">
            <a:off x="8664586" y="1374333"/>
            <a:ext cx="311492" cy="1164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179</Words>
  <Application>Microsoft Office PowerPoint</Application>
  <PresentationFormat>Custom</PresentationFormat>
  <Paragraphs>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Continental North America 16x9</vt:lpstr>
      <vt:lpstr>Multi-transit mapping</vt:lpstr>
      <vt:lpstr>Requirements of transit map</vt:lpstr>
      <vt:lpstr>Time vs. cost vs. exercise</vt:lpstr>
      <vt:lpstr>Algorithm considerations</vt:lpstr>
      <vt:lpstr>Plotting stations (left: car2go) (Right: mta + bikes)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2016-07-29T16:01:24Z</dcterms:created>
  <dcterms:modified xsi:type="dcterms:W3CDTF">2016-07-29T18:55:58Z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