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"/>
  </p:notesMasterIdLst>
  <p:sldIdLst>
    <p:sldId id="257" r:id="rId2"/>
  </p:sldIdLst>
  <p:sldSz cx="23409275" cy="13166725"/>
  <p:notesSz cx="6858000" cy="9144000"/>
  <p:defaultTextStyle>
    <a:defPPr>
      <a:defRPr lang="en-US"/>
    </a:defPPr>
    <a:lvl1pPr marL="0" algn="l" defTabSz="1755535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768" algn="l" defTabSz="1755535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535" algn="l" defTabSz="1755535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303" algn="l" defTabSz="1755535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071" algn="l" defTabSz="1755535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8840" algn="l" defTabSz="1755535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606" algn="l" defTabSz="1755535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374" algn="l" defTabSz="1755535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143" algn="l" defTabSz="1755535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AF0"/>
    <a:srgbClr val="D3E6F9"/>
    <a:srgbClr val="FF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2593" autoAdjust="0"/>
  </p:normalViewPr>
  <p:slideViewPr>
    <p:cSldViewPr snapToGrid="0">
      <p:cViewPr varScale="1">
        <p:scale>
          <a:sx n="29" d="100"/>
          <a:sy n="29" d="100"/>
        </p:scale>
        <p:origin x="5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Singular</a:t>
            </a:r>
            <a:r>
              <a:rPr lang="en-US" baseline="0" dirty="0" smtClean="0"/>
              <a:t> Mode Route vs Multi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MTA (Google suggested)</c:v>
                </c:pt>
                <c:pt idx="1">
                  <c:v>MTA + Bike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39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MTA (Google suggested)</c:v>
                </c:pt>
                <c:pt idx="1">
                  <c:v>MTA + Bike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5.5</c:v>
                </c:pt>
                <c:pt idx="1">
                  <c:v>12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Walking/Biking Amount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MTA (Google suggested)</c:v>
                </c:pt>
                <c:pt idx="1">
                  <c:v>MTA + Bike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</c:v>
                </c:pt>
                <c:pt idx="1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037361120"/>
        <c:axId val="-1037357312"/>
      </c:barChart>
      <c:catAx>
        <c:axId val="-103736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37357312"/>
        <c:crosses val="autoZero"/>
        <c:auto val="1"/>
        <c:lblAlgn val="ctr"/>
        <c:lblOffset val="100"/>
        <c:noMultiLvlLbl val="0"/>
      </c:catAx>
      <c:valAx>
        <c:axId val="-103735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3736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6DD70-D820-4C09-81EF-6DCFC99B6D43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CDFB3-8415-4F98-BC74-C9F62AEC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CDFB3-8415-4F98-BC74-C9F62AEC6B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7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160" y="2154833"/>
            <a:ext cx="17556956" cy="4583971"/>
          </a:xfrm>
        </p:spPr>
        <p:txBody>
          <a:bodyPr anchor="b"/>
          <a:lstStyle>
            <a:lvl1pPr algn="ctr">
              <a:defRPr sz="11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6160" y="6915579"/>
            <a:ext cx="17556956" cy="3178910"/>
          </a:xfrm>
        </p:spPr>
        <p:txBody>
          <a:bodyPr/>
          <a:lstStyle>
            <a:lvl1pPr marL="0" indent="0" algn="ctr">
              <a:buNone/>
              <a:defRPr sz="4608"/>
            </a:lvl1pPr>
            <a:lvl2pPr marL="877778" indent="0" algn="ctr">
              <a:buNone/>
              <a:defRPr sz="3840"/>
            </a:lvl2pPr>
            <a:lvl3pPr marL="1755557" indent="0" algn="ctr">
              <a:buNone/>
              <a:defRPr sz="3456"/>
            </a:lvl3pPr>
            <a:lvl4pPr marL="2633335" indent="0" algn="ctr">
              <a:buNone/>
              <a:defRPr sz="3072"/>
            </a:lvl4pPr>
            <a:lvl5pPr marL="3511113" indent="0" algn="ctr">
              <a:buNone/>
              <a:defRPr sz="3072"/>
            </a:lvl5pPr>
            <a:lvl6pPr marL="4388891" indent="0" algn="ctr">
              <a:buNone/>
              <a:defRPr sz="3072"/>
            </a:lvl6pPr>
            <a:lvl7pPr marL="5266670" indent="0" algn="ctr">
              <a:buNone/>
              <a:defRPr sz="3072"/>
            </a:lvl7pPr>
            <a:lvl8pPr marL="6144448" indent="0" algn="ctr">
              <a:buNone/>
              <a:defRPr sz="3072"/>
            </a:lvl8pPr>
            <a:lvl9pPr marL="7022226" indent="0" algn="ctr">
              <a:buNone/>
              <a:defRPr sz="307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7BA2-1CF6-491C-9CA1-1DA00F0513B1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8346-C7E7-4251-8614-AC4F6FC8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119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7BA2-1CF6-491C-9CA1-1DA00F0513B1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8346-C7E7-4251-8614-AC4F6FC8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3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52262" y="701006"/>
            <a:ext cx="5047625" cy="111581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9388" y="701006"/>
            <a:ext cx="14850259" cy="111581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7BA2-1CF6-491C-9CA1-1DA00F0513B1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8346-C7E7-4251-8614-AC4F6FC8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99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7BA2-1CF6-491C-9CA1-1DA00F0513B1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8346-C7E7-4251-8614-AC4F6FC8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195" y="3282540"/>
            <a:ext cx="20190500" cy="5476991"/>
          </a:xfrm>
        </p:spPr>
        <p:txBody>
          <a:bodyPr anchor="b"/>
          <a:lstStyle>
            <a:lvl1pPr>
              <a:defRPr sz="11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7195" y="8811345"/>
            <a:ext cx="20190500" cy="2880220"/>
          </a:xfrm>
        </p:spPr>
        <p:txBody>
          <a:bodyPr/>
          <a:lstStyle>
            <a:lvl1pPr marL="0" indent="0">
              <a:buNone/>
              <a:defRPr sz="4608">
                <a:solidFill>
                  <a:schemeClr val="tx1">
                    <a:tint val="75000"/>
                  </a:schemeClr>
                </a:solidFill>
              </a:defRPr>
            </a:lvl1pPr>
            <a:lvl2pPr marL="877778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2pPr>
            <a:lvl3pPr marL="1755557" indent="0">
              <a:buNone/>
              <a:defRPr sz="3456">
                <a:solidFill>
                  <a:schemeClr val="tx1">
                    <a:tint val="75000"/>
                  </a:schemeClr>
                </a:solidFill>
              </a:defRPr>
            </a:lvl3pPr>
            <a:lvl4pPr marL="2633335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4pPr>
            <a:lvl5pPr marL="3511113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5pPr>
            <a:lvl6pPr marL="4388891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6pPr>
            <a:lvl7pPr marL="5266670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7pPr>
            <a:lvl8pPr marL="6144448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8pPr>
            <a:lvl9pPr marL="7022226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7BA2-1CF6-491C-9CA1-1DA00F0513B1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8346-C7E7-4251-8614-AC4F6FC8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28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9388" y="3505031"/>
            <a:ext cx="9948942" cy="83541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50945" y="3505031"/>
            <a:ext cx="9948942" cy="83541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7BA2-1CF6-491C-9CA1-1DA00F0513B1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8346-C7E7-4251-8614-AC4F6FC8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6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437" y="701007"/>
            <a:ext cx="20190500" cy="25449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2437" y="3227677"/>
            <a:ext cx="9903220" cy="1581835"/>
          </a:xfrm>
        </p:spPr>
        <p:txBody>
          <a:bodyPr anchor="b"/>
          <a:lstStyle>
            <a:lvl1pPr marL="0" indent="0">
              <a:buNone/>
              <a:defRPr sz="4608" b="1"/>
            </a:lvl1pPr>
            <a:lvl2pPr marL="877778" indent="0">
              <a:buNone/>
              <a:defRPr sz="3840" b="1"/>
            </a:lvl2pPr>
            <a:lvl3pPr marL="1755557" indent="0">
              <a:buNone/>
              <a:defRPr sz="3456" b="1"/>
            </a:lvl3pPr>
            <a:lvl4pPr marL="2633335" indent="0">
              <a:buNone/>
              <a:defRPr sz="3072" b="1"/>
            </a:lvl4pPr>
            <a:lvl5pPr marL="3511113" indent="0">
              <a:buNone/>
              <a:defRPr sz="3072" b="1"/>
            </a:lvl5pPr>
            <a:lvl6pPr marL="4388891" indent="0">
              <a:buNone/>
              <a:defRPr sz="3072" b="1"/>
            </a:lvl6pPr>
            <a:lvl7pPr marL="5266670" indent="0">
              <a:buNone/>
              <a:defRPr sz="3072" b="1"/>
            </a:lvl7pPr>
            <a:lvl8pPr marL="6144448" indent="0">
              <a:buNone/>
              <a:defRPr sz="3072" b="1"/>
            </a:lvl8pPr>
            <a:lvl9pPr marL="7022226" indent="0">
              <a:buNone/>
              <a:defRPr sz="30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2437" y="4809512"/>
            <a:ext cx="9903220" cy="7074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50945" y="3227677"/>
            <a:ext cx="9951991" cy="1581835"/>
          </a:xfrm>
        </p:spPr>
        <p:txBody>
          <a:bodyPr anchor="b"/>
          <a:lstStyle>
            <a:lvl1pPr marL="0" indent="0">
              <a:buNone/>
              <a:defRPr sz="4608" b="1"/>
            </a:lvl1pPr>
            <a:lvl2pPr marL="877778" indent="0">
              <a:buNone/>
              <a:defRPr sz="3840" b="1"/>
            </a:lvl2pPr>
            <a:lvl3pPr marL="1755557" indent="0">
              <a:buNone/>
              <a:defRPr sz="3456" b="1"/>
            </a:lvl3pPr>
            <a:lvl4pPr marL="2633335" indent="0">
              <a:buNone/>
              <a:defRPr sz="3072" b="1"/>
            </a:lvl4pPr>
            <a:lvl5pPr marL="3511113" indent="0">
              <a:buNone/>
              <a:defRPr sz="3072" b="1"/>
            </a:lvl5pPr>
            <a:lvl6pPr marL="4388891" indent="0">
              <a:buNone/>
              <a:defRPr sz="3072" b="1"/>
            </a:lvl6pPr>
            <a:lvl7pPr marL="5266670" indent="0">
              <a:buNone/>
              <a:defRPr sz="3072" b="1"/>
            </a:lvl7pPr>
            <a:lvl8pPr marL="6144448" indent="0">
              <a:buNone/>
              <a:defRPr sz="3072" b="1"/>
            </a:lvl8pPr>
            <a:lvl9pPr marL="7022226" indent="0">
              <a:buNone/>
              <a:defRPr sz="30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50945" y="4809512"/>
            <a:ext cx="9951991" cy="7074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7BA2-1CF6-491C-9CA1-1DA00F0513B1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8346-C7E7-4251-8614-AC4F6FC8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8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7BA2-1CF6-491C-9CA1-1DA00F0513B1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8346-C7E7-4251-8614-AC4F6FC8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7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7BA2-1CF6-491C-9CA1-1DA00F0513B1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8346-C7E7-4251-8614-AC4F6FC8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1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438" y="877782"/>
            <a:ext cx="7550100" cy="3072236"/>
          </a:xfrm>
        </p:spPr>
        <p:txBody>
          <a:bodyPr anchor="b"/>
          <a:lstStyle>
            <a:lvl1pPr>
              <a:defRPr sz="61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1991" y="1895765"/>
            <a:ext cx="11850945" cy="9356909"/>
          </a:xfrm>
        </p:spPr>
        <p:txBody>
          <a:bodyPr/>
          <a:lstStyle>
            <a:lvl1pPr>
              <a:defRPr sz="6144"/>
            </a:lvl1pPr>
            <a:lvl2pPr>
              <a:defRPr sz="5376"/>
            </a:lvl2pPr>
            <a:lvl3pPr>
              <a:defRPr sz="4608"/>
            </a:lvl3pPr>
            <a:lvl4pPr>
              <a:defRPr sz="3840"/>
            </a:lvl4pPr>
            <a:lvl5pPr>
              <a:defRPr sz="3840"/>
            </a:lvl5pPr>
            <a:lvl6pPr>
              <a:defRPr sz="3840"/>
            </a:lvl6pPr>
            <a:lvl7pPr>
              <a:defRPr sz="3840"/>
            </a:lvl7pPr>
            <a:lvl8pPr>
              <a:defRPr sz="3840"/>
            </a:lvl8pPr>
            <a:lvl9pPr>
              <a:defRPr sz="38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438" y="3950018"/>
            <a:ext cx="7550100" cy="7317896"/>
          </a:xfrm>
        </p:spPr>
        <p:txBody>
          <a:bodyPr/>
          <a:lstStyle>
            <a:lvl1pPr marL="0" indent="0">
              <a:buNone/>
              <a:defRPr sz="3072"/>
            </a:lvl1pPr>
            <a:lvl2pPr marL="877778" indent="0">
              <a:buNone/>
              <a:defRPr sz="2688"/>
            </a:lvl2pPr>
            <a:lvl3pPr marL="1755557" indent="0">
              <a:buNone/>
              <a:defRPr sz="2304"/>
            </a:lvl3pPr>
            <a:lvl4pPr marL="2633335" indent="0">
              <a:buNone/>
              <a:defRPr sz="1920"/>
            </a:lvl4pPr>
            <a:lvl5pPr marL="3511113" indent="0">
              <a:buNone/>
              <a:defRPr sz="1920"/>
            </a:lvl5pPr>
            <a:lvl6pPr marL="4388891" indent="0">
              <a:buNone/>
              <a:defRPr sz="1920"/>
            </a:lvl6pPr>
            <a:lvl7pPr marL="5266670" indent="0">
              <a:buNone/>
              <a:defRPr sz="1920"/>
            </a:lvl7pPr>
            <a:lvl8pPr marL="6144448" indent="0">
              <a:buNone/>
              <a:defRPr sz="1920"/>
            </a:lvl8pPr>
            <a:lvl9pPr marL="7022226" indent="0">
              <a:buNone/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7BA2-1CF6-491C-9CA1-1DA00F0513B1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8346-C7E7-4251-8614-AC4F6FC8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7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438" y="877782"/>
            <a:ext cx="7550100" cy="3072236"/>
          </a:xfrm>
        </p:spPr>
        <p:txBody>
          <a:bodyPr anchor="b"/>
          <a:lstStyle>
            <a:lvl1pPr>
              <a:defRPr sz="61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51991" y="1895765"/>
            <a:ext cx="11850945" cy="9356909"/>
          </a:xfrm>
        </p:spPr>
        <p:txBody>
          <a:bodyPr anchor="t"/>
          <a:lstStyle>
            <a:lvl1pPr marL="0" indent="0">
              <a:buNone/>
              <a:defRPr sz="6144"/>
            </a:lvl1pPr>
            <a:lvl2pPr marL="877778" indent="0">
              <a:buNone/>
              <a:defRPr sz="5376"/>
            </a:lvl2pPr>
            <a:lvl3pPr marL="1755557" indent="0">
              <a:buNone/>
              <a:defRPr sz="4608"/>
            </a:lvl3pPr>
            <a:lvl4pPr marL="2633335" indent="0">
              <a:buNone/>
              <a:defRPr sz="3840"/>
            </a:lvl4pPr>
            <a:lvl5pPr marL="3511113" indent="0">
              <a:buNone/>
              <a:defRPr sz="3840"/>
            </a:lvl5pPr>
            <a:lvl6pPr marL="4388891" indent="0">
              <a:buNone/>
              <a:defRPr sz="3840"/>
            </a:lvl6pPr>
            <a:lvl7pPr marL="5266670" indent="0">
              <a:buNone/>
              <a:defRPr sz="3840"/>
            </a:lvl7pPr>
            <a:lvl8pPr marL="6144448" indent="0">
              <a:buNone/>
              <a:defRPr sz="3840"/>
            </a:lvl8pPr>
            <a:lvl9pPr marL="7022226" indent="0">
              <a:buNone/>
              <a:defRPr sz="38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438" y="3950018"/>
            <a:ext cx="7550100" cy="7317896"/>
          </a:xfrm>
        </p:spPr>
        <p:txBody>
          <a:bodyPr/>
          <a:lstStyle>
            <a:lvl1pPr marL="0" indent="0">
              <a:buNone/>
              <a:defRPr sz="3072"/>
            </a:lvl1pPr>
            <a:lvl2pPr marL="877778" indent="0">
              <a:buNone/>
              <a:defRPr sz="2688"/>
            </a:lvl2pPr>
            <a:lvl3pPr marL="1755557" indent="0">
              <a:buNone/>
              <a:defRPr sz="2304"/>
            </a:lvl3pPr>
            <a:lvl4pPr marL="2633335" indent="0">
              <a:buNone/>
              <a:defRPr sz="1920"/>
            </a:lvl4pPr>
            <a:lvl5pPr marL="3511113" indent="0">
              <a:buNone/>
              <a:defRPr sz="1920"/>
            </a:lvl5pPr>
            <a:lvl6pPr marL="4388891" indent="0">
              <a:buNone/>
              <a:defRPr sz="1920"/>
            </a:lvl6pPr>
            <a:lvl7pPr marL="5266670" indent="0">
              <a:buNone/>
              <a:defRPr sz="1920"/>
            </a:lvl7pPr>
            <a:lvl8pPr marL="6144448" indent="0">
              <a:buNone/>
              <a:defRPr sz="1920"/>
            </a:lvl8pPr>
            <a:lvl9pPr marL="7022226" indent="0">
              <a:buNone/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7BA2-1CF6-491C-9CA1-1DA00F0513B1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8346-C7E7-4251-8614-AC4F6FC8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3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9388" y="701007"/>
            <a:ext cx="20190500" cy="2544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9388" y="3505031"/>
            <a:ext cx="20190500" cy="8354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9388" y="12203605"/>
            <a:ext cx="5267087" cy="701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27BA2-1CF6-491C-9CA1-1DA00F0513B1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32800" y="12203605"/>
            <a:ext cx="5267087" cy="701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28346-C7E7-4251-8614-AC4F6FC8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4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1755557" rtl="0" eaLnBrk="1" latinLnBrk="0" hangingPunct="1">
        <a:lnSpc>
          <a:spcPct val="90000"/>
        </a:lnSpc>
        <a:spcBef>
          <a:spcPct val="0"/>
        </a:spcBef>
        <a:buNone/>
        <a:defRPr sz="84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8889" indent="-438889" algn="l" defTabSz="1755557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5376" kern="1200">
          <a:solidFill>
            <a:schemeClr val="tx1"/>
          </a:solidFill>
          <a:latin typeface="+mn-lt"/>
          <a:ea typeface="+mn-ea"/>
          <a:cs typeface="+mn-cs"/>
        </a:defRPr>
      </a:lvl1pPr>
      <a:lvl2pPr marL="1316667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4608" kern="1200">
          <a:solidFill>
            <a:schemeClr val="tx1"/>
          </a:solidFill>
          <a:latin typeface="+mn-lt"/>
          <a:ea typeface="+mn-ea"/>
          <a:cs typeface="+mn-cs"/>
        </a:defRPr>
      </a:lvl2pPr>
      <a:lvl3pPr marL="2194446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3072224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4pPr>
      <a:lvl5pPr marL="3950002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5pPr>
      <a:lvl6pPr marL="4827781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6pPr>
      <a:lvl7pPr marL="5705559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7pPr>
      <a:lvl8pPr marL="6583337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8pPr>
      <a:lvl9pPr marL="7461115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1pPr>
      <a:lvl2pPr marL="877778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2pPr>
      <a:lvl3pPr marL="1755557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3pPr>
      <a:lvl4pPr marL="2633335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4pPr>
      <a:lvl5pPr marL="3511113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5pPr>
      <a:lvl6pPr marL="4388891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6pPr>
      <a:lvl7pPr marL="5266670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7pPr>
      <a:lvl8pPr marL="6144448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8pPr>
      <a:lvl9pPr marL="7022226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-12859" y="277777"/>
            <a:ext cx="23393321" cy="2003117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35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250" y="647526"/>
            <a:ext cx="2814809" cy="15834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12912" y="332938"/>
            <a:ext cx="8781978" cy="1870042"/>
          </a:xfrm>
          <a:prstGeom prst="rect">
            <a:avLst/>
          </a:prstGeom>
          <a:noFill/>
        </p:spPr>
        <p:txBody>
          <a:bodyPr wrap="square" lIns="175556" tIns="87778" rIns="175556" bIns="87778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000" b="1" dirty="0" smtClean="0">
                <a:ln/>
                <a:solidFill>
                  <a:schemeClr val="bg1"/>
                </a:solidFill>
              </a:rPr>
              <a:t>Multi-Route Sharing</a:t>
            </a:r>
          </a:p>
          <a:p>
            <a:pPr algn="ctr"/>
            <a:r>
              <a:rPr lang="en-US" sz="2000" b="1" dirty="0" smtClean="0">
                <a:ln/>
                <a:solidFill>
                  <a:schemeClr val="bg1"/>
                </a:solidFill>
              </a:rPr>
              <a:t>Kathy Lau (Stuyvesant HS)</a:t>
            </a:r>
          </a:p>
          <a:p>
            <a:pPr algn="ctr"/>
            <a:r>
              <a:rPr lang="en-US" sz="2000" b="1" dirty="0" smtClean="0">
                <a:ln/>
                <a:solidFill>
                  <a:schemeClr val="bg1"/>
                </a:solidFill>
              </a:rPr>
              <a:t>Mentor: Susan </a:t>
            </a:r>
            <a:r>
              <a:rPr lang="en-US" sz="2000" b="1" dirty="0" err="1" smtClean="0">
                <a:ln/>
                <a:solidFill>
                  <a:schemeClr val="bg1"/>
                </a:solidFill>
              </a:rPr>
              <a:t>Jia</a:t>
            </a:r>
            <a:r>
              <a:rPr lang="en-US" sz="2000" b="1" dirty="0" smtClean="0">
                <a:ln/>
                <a:solidFill>
                  <a:schemeClr val="bg1"/>
                </a:solidFill>
              </a:rPr>
              <a:t> Xu</a:t>
            </a:r>
          </a:p>
          <a:p>
            <a:pPr algn="ctr"/>
            <a:r>
              <a:rPr lang="en-US" sz="2000" b="1" dirty="0" smtClean="0">
                <a:ln/>
                <a:solidFill>
                  <a:schemeClr val="bg1"/>
                </a:solidFill>
              </a:rPr>
              <a:t>Professor Chow</a:t>
            </a:r>
            <a:endParaRPr lang="en-US" sz="2000" b="1" dirty="0">
              <a:ln/>
              <a:solidFill>
                <a:schemeClr val="bg1"/>
              </a:solidFill>
            </a:endParaRPr>
          </a:p>
        </p:txBody>
      </p:sp>
      <p:pic>
        <p:nvPicPr>
          <p:cNvPr id="2" name="Picture 2" descr="https://www.insidehighered.com/sites/default/server_files/media/nyu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825" y="872115"/>
            <a:ext cx="381000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coronewyork.org/wp-content/uploads/2015/08/pinker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" y="1003406"/>
            <a:ext cx="5843113" cy="103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45" y="3080246"/>
            <a:ext cx="57988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With increasing urbanization, </a:t>
            </a:r>
            <a:r>
              <a:rPr lang="en-US" sz="2000" dirty="0" err="1" smtClean="0"/>
              <a:t>megaregion</a:t>
            </a:r>
            <a:r>
              <a:rPr lang="en-US" sz="2000" dirty="0" smtClean="0"/>
              <a:t> growth, and emergence of privately operated transport services, there is increasing need for strategic planning and collaboration between multiple operators and agencies. However, hampered by a lack of tools to make system operating data easily available to decision-makers across the table, a new GIS visualization tool will be studied to explore the potential for sharing route information.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8542560" y="3552066"/>
            <a:ext cx="46774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By exploring route combinations, it is shown that there is little time difference with a significant increase in daily exercise. The greatest challenge is the price of Citi Bike by day. However, Citi Bike would actually cost little if bought on a weekly, or even annual, rate. It would be an effective route to take for those who are willing to follow through this path.</a:t>
            </a:r>
            <a:endParaRPr lang="en-US" sz="2000" dirty="0"/>
          </a:p>
        </p:txBody>
      </p:sp>
      <p:graphicFrame>
        <p:nvGraphicFramePr>
          <p:cNvPr id="35" name="Content Placeholder 5" descr="Sample table with 3 rows, 4 columns" title="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347122"/>
              </p:ext>
            </p:extLst>
          </p:nvPr>
        </p:nvGraphicFramePr>
        <p:xfrm>
          <a:off x="8178039" y="3217218"/>
          <a:ext cx="3811532" cy="1867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8459"/>
                <a:gridCol w="667691"/>
                <a:gridCol w="667691"/>
                <a:gridCol w="667691"/>
              </a:tblGrid>
              <a:tr h="49639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Adult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Teen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Elder</a:t>
                      </a:r>
                      <a:endParaRPr lang="en-US" sz="1800" dirty="0"/>
                    </a:p>
                  </a:txBody>
                  <a:tcPr anchor="ctr"/>
                </a:tc>
              </a:tr>
              <a:tr h="347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Time Preference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49</a:t>
                      </a:r>
                      <a:endParaRPr lang="en-US" sz="1800" dirty="0"/>
                    </a:p>
                  </a:txBody>
                  <a:tcPr anchor="ctr"/>
                </a:tc>
              </a:tr>
              <a:tr h="3474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Cost Preference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76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76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88</a:t>
                      </a:r>
                      <a:endParaRPr lang="en-US" sz="1800" dirty="0"/>
                    </a:p>
                  </a:txBody>
                  <a:tcPr anchor="ctr"/>
                </a:tc>
              </a:tr>
              <a:tr h="5599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Exercise</a:t>
                      </a:r>
                      <a:r>
                        <a:rPr lang="en-US" sz="1800" baseline="0" dirty="0" smtClean="0"/>
                        <a:t> Preference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34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84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90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6106277" y="7143866"/>
            <a:ext cx="1585391" cy="8404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Enter location of destination</a:t>
            </a:r>
            <a:endParaRPr lang="en-US" sz="1600" dirty="0"/>
          </a:p>
        </p:txBody>
      </p:sp>
      <p:cxnSp>
        <p:nvCxnSpPr>
          <p:cNvPr id="37" name="Straight Arrow Connector 36"/>
          <p:cNvCxnSpPr>
            <a:stCxn id="36" idx="7"/>
            <a:endCxn id="38" idx="1"/>
          </p:cNvCxnSpPr>
          <p:nvPr/>
        </p:nvCxnSpPr>
        <p:spPr>
          <a:xfrm>
            <a:off x="7459493" y="7266953"/>
            <a:ext cx="539214" cy="160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Oval 37"/>
          <p:cNvSpPr/>
          <p:nvPr/>
        </p:nvSpPr>
        <p:spPr>
          <a:xfrm>
            <a:off x="7773684" y="7323621"/>
            <a:ext cx="1536550" cy="7085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Select preference(s)</a:t>
            </a:r>
            <a:endParaRPr lang="en-US" sz="1600" dirty="0"/>
          </a:p>
        </p:txBody>
      </p:sp>
      <p:sp>
        <p:nvSpPr>
          <p:cNvPr id="40" name="Oval 39"/>
          <p:cNvSpPr/>
          <p:nvPr/>
        </p:nvSpPr>
        <p:spPr>
          <a:xfrm>
            <a:off x="5991727" y="8685987"/>
            <a:ext cx="1822660" cy="12859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Generate routes with no more than 3 intersections</a:t>
            </a:r>
            <a:endParaRPr lang="en-US" sz="1600" dirty="0"/>
          </a:p>
        </p:txBody>
      </p:sp>
      <p:sp>
        <p:nvSpPr>
          <p:cNvPr id="41" name="Oval 40"/>
          <p:cNvSpPr/>
          <p:nvPr/>
        </p:nvSpPr>
        <p:spPr>
          <a:xfrm>
            <a:off x="8480707" y="8803480"/>
            <a:ext cx="1165506" cy="14292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Time</a:t>
            </a:r>
          </a:p>
          <a:p>
            <a:pPr algn="ctr"/>
            <a:endParaRPr lang="en-US" sz="1600" dirty="0"/>
          </a:p>
        </p:txBody>
      </p:sp>
      <p:sp>
        <p:nvSpPr>
          <p:cNvPr id="42" name="Oval 41"/>
          <p:cNvSpPr/>
          <p:nvPr/>
        </p:nvSpPr>
        <p:spPr>
          <a:xfrm>
            <a:off x="9381011" y="8843309"/>
            <a:ext cx="1127907" cy="12601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Costs</a:t>
            </a:r>
            <a:endParaRPr lang="en-US" sz="1600" dirty="0"/>
          </a:p>
        </p:txBody>
      </p:sp>
      <p:cxnSp>
        <p:nvCxnSpPr>
          <p:cNvPr id="44" name="Elbow Connector 43"/>
          <p:cNvCxnSpPr>
            <a:stCxn id="60" idx="4"/>
            <a:endCxn id="42" idx="0"/>
          </p:cNvCxnSpPr>
          <p:nvPr/>
        </p:nvCxnSpPr>
        <p:spPr>
          <a:xfrm rot="5400000">
            <a:off x="9881171" y="8680245"/>
            <a:ext cx="226859" cy="992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Elbow Connector 44"/>
          <p:cNvCxnSpPr>
            <a:stCxn id="60" idx="3"/>
            <a:endCxn id="41" idx="0"/>
          </p:cNvCxnSpPr>
          <p:nvPr/>
        </p:nvCxnSpPr>
        <p:spPr>
          <a:xfrm rot="5400000">
            <a:off x="9182696" y="8424779"/>
            <a:ext cx="259465" cy="497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>
            <a:stCxn id="38" idx="7"/>
            <a:endCxn id="61" idx="1"/>
          </p:cNvCxnSpPr>
          <p:nvPr/>
        </p:nvCxnSpPr>
        <p:spPr>
          <a:xfrm flipV="1">
            <a:off x="9085211" y="7371397"/>
            <a:ext cx="736656" cy="55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Quad Arrow 47"/>
          <p:cNvSpPr/>
          <p:nvPr/>
        </p:nvSpPr>
        <p:spPr>
          <a:xfrm>
            <a:off x="7189708" y="9947055"/>
            <a:ext cx="1397175" cy="276622"/>
          </a:xfrm>
          <a:prstGeom prst="quad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Oval 59"/>
          <p:cNvSpPr/>
          <p:nvPr/>
        </p:nvSpPr>
        <p:spPr>
          <a:xfrm>
            <a:off x="9361398" y="8121833"/>
            <a:ext cx="1365672" cy="4946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Calculate</a:t>
            </a:r>
            <a:endParaRPr lang="en-US" sz="1600" dirty="0"/>
          </a:p>
        </p:txBody>
      </p:sp>
      <p:sp>
        <p:nvSpPr>
          <p:cNvPr id="61" name="Oval 60"/>
          <p:cNvSpPr/>
          <p:nvPr/>
        </p:nvSpPr>
        <p:spPr>
          <a:xfrm>
            <a:off x="9623192" y="7269558"/>
            <a:ext cx="1356638" cy="6954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Connect nodes in region</a:t>
            </a:r>
            <a:endParaRPr lang="en-US" sz="1600" dirty="0"/>
          </a:p>
        </p:txBody>
      </p:sp>
      <p:cxnSp>
        <p:nvCxnSpPr>
          <p:cNvPr id="62" name="Straight Arrow Connector 61"/>
          <p:cNvCxnSpPr>
            <a:stCxn id="61" idx="3"/>
            <a:endCxn id="60" idx="1"/>
          </p:cNvCxnSpPr>
          <p:nvPr/>
        </p:nvCxnSpPr>
        <p:spPr>
          <a:xfrm flipH="1">
            <a:off x="9561396" y="7863120"/>
            <a:ext cx="260471" cy="331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Rectangle 49"/>
          <p:cNvSpPr/>
          <p:nvPr/>
        </p:nvSpPr>
        <p:spPr>
          <a:xfrm>
            <a:off x="57660" y="2404528"/>
            <a:ext cx="5624334" cy="61922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35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9192" y="2395627"/>
            <a:ext cx="27423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</a:rPr>
              <a:t>ABSTRACT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72906" y="2395627"/>
            <a:ext cx="5914857" cy="63094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</a:rPr>
              <a:t>METHODLOGY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531421" y="2363960"/>
            <a:ext cx="5726939" cy="63295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35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861630" y="2364965"/>
            <a:ext cx="50672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</a:rPr>
              <a:t>RESULTS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949550" y="4557626"/>
            <a:ext cx="545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759623" y="2427642"/>
            <a:ext cx="40006" cy="10433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3209" y="9278494"/>
            <a:ext cx="5628344" cy="65574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35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388185" y="9278494"/>
            <a:ext cx="27423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</a:rPr>
              <a:t>OBJECTIVE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45" y="9934236"/>
            <a:ext cx="5525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combine different modes of transportation onto one neural network and generate routes across all modes while paying attention to consumer needs.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-3421" y="6522923"/>
            <a:ext cx="34152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In 2012, the NYC DoT asked for crowdsourced opinions of possible  Citi Bike stations. Although it was designed</a:t>
            </a:r>
            <a:r>
              <a:rPr lang="en-US" sz="2000" dirty="0"/>
              <a:t> for </a:t>
            </a:r>
            <a:r>
              <a:rPr lang="en-US" sz="2000" dirty="0" smtClean="0"/>
              <a:t>the first and last mile</a:t>
            </a:r>
            <a:r>
              <a:rPr lang="en-US" sz="2000" dirty="0"/>
              <a:t> of local </a:t>
            </a:r>
            <a:r>
              <a:rPr lang="en-US" sz="2000" dirty="0" smtClean="0"/>
              <a:t>commutes, Google Maps has yet to </a:t>
            </a:r>
            <a:r>
              <a:rPr lang="en-US" sz="2000" dirty="0"/>
              <a:t> </a:t>
            </a:r>
            <a:r>
              <a:rPr lang="en-US" sz="2000" dirty="0" smtClean="0"/>
              <a:t>merge routes between bike and subway lanes.</a:t>
            </a:r>
            <a:endParaRPr lang="en-US" sz="2000" dirty="0"/>
          </a:p>
        </p:txBody>
      </p:sp>
      <p:pic>
        <p:nvPicPr>
          <p:cNvPr id="22" name="Picture 2" descr="https://graphhopper.com/blog/wp-content/uploads/2015/11/solution-vrp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5" y="10897577"/>
            <a:ext cx="4791945" cy="21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s://sromalewski.files.wordpress.com/2012/05/citibike_kiosks_subwayentrancedistance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575" y="6573162"/>
            <a:ext cx="2151946" cy="262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28437" y="5954863"/>
            <a:ext cx="5647749" cy="55576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35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08760" y="5896893"/>
            <a:ext cx="31946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</a:rPr>
              <a:t>INTRODUCTION</a:t>
            </a:r>
            <a:endParaRPr lang="en-US" sz="3500" b="1" dirty="0">
              <a:solidFill>
                <a:schemeClr val="bg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12440855" y="2427642"/>
            <a:ext cx="40006" cy="10433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8485084" y="2405979"/>
            <a:ext cx="4854152" cy="72541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35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972162" y="2369356"/>
            <a:ext cx="3826830" cy="627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</a:rPr>
              <a:t>CONCLUSION</a:t>
            </a:r>
            <a:endParaRPr lang="en-US" sz="3500" b="1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18422380" y="2410975"/>
            <a:ext cx="40006" cy="10433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8504911" y="6946071"/>
            <a:ext cx="4791800" cy="61074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35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8504911" y="6902887"/>
            <a:ext cx="4791800" cy="65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</a:rPr>
              <a:t>ACKNOWLEDGEMENTS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93" name="Text Box 38"/>
          <p:cNvSpPr txBox="1">
            <a:spLocks noChangeArrowheads="1"/>
          </p:cNvSpPr>
          <p:nvPr/>
        </p:nvSpPr>
        <p:spPr bwMode="auto">
          <a:xfrm>
            <a:off x="18639404" y="7660230"/>
            <a:ext cx="4741059" cy="2108463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61151" tIns="30576" rIns="61151" bIns="30576">
            <a:spAutoFit/>
          </a:bodyPr>
          <a:lstStyle/>
          <a:p>
            <a:pPr algn="l" defTabSz="612606" eaLnBrk="0" hangingPunct="0">
              <a:lnSpc>
                <a:spcPct val="95000"/>
              </a:lnSpc>
            </a:pPr>
            <a:r>
              <a:rPr lang="en-US" sz="2000" b="1" dirty="0" smtClean="0"/>
              <a:t>New York University Tandon School of Engineering (NYU) </a:t>
            </a:r>
          </a:p>
          <a:p>
            <a:pPr algn="l" defTabSz="612606" eaLnBrk="0" hangingPunct="0">
              <a:lnSpc>
                <a:spcPct val="95000"/>
              </a:lnSpc>
            </a:pPr>
            <a:r>
              <a:rPr lang="en-US" sz="2000" b="1" dirty="0" smtClean="0"/>
              <a:t>Center of K-12 Education – ARISE</a:t>
            </a:r>
          </a:p>
          <a:p>
            <a:pPr algn="l" defTabSz="612606" eaLnBrk="0" hangingPunct="0">
              <a:lnSpc>
                <a:spcPct val="95000"/>
              </a:lnSpc>
            </a:pPr>
            <a:r>
              <a:rPr lang="en-US" sz="2000" b="1" dirty="0" smtClean="0"/>
              <a:t>The Pinkerton Foundation</a:t>
            </a:r>
          </a:p>
          <a:p>
            <a:pPr algn="l" defTabSz="612606" eaLnBrk="0" hangingPunct="0">
              <a:lnSpc>
                <a:spcPct val="95000"/>
              </a:lnSpc>
            </a:pPr>
            <a:endParaRPr lang="en-US" sz="2000" b="1" dirty="0"/>
          </a:p>
          <a:p>
            <a:pPr algn="l" defTabSz="612606" eaLnBrk="0" hangingPunct="0">
              <a:lnSpc>
                <a:spcPct val="95000"/>
              </a:lnSpc>
            </a:pPr>
            <a:r>
              <a:rPr lang="en-US" sz="2000" b="1" dirty="0" smtClean="0"/>
              <a:t>Dr. Joseph Chow, PhD Professor, NYU </a:t>
            </a:r>
          </a:p>
          <a:p>
            <a:pPr defTabSz="612606" eaLnBrk="0" hangingPunct="0">
              <a:lnSpc>
                <a:spcPct val="95000"/>
              </a:lnSpc>
            </a:pPr>
            <a:r>
              <a:rPr lang="en-US" sz="2000" b="1" dirty="0"/>
              <a:t>Susan </a:t>
            </a:r>
            <a:r>
              <a:rPr lang="en-US" sz="2000" b="1" dirty="0" err="1"/>
              <a:t>Jia</a:t>
            </a:r>
            <a:r>
              <a:rPr lang="en-US" sz="2000" b="1" dirty="0"/>
              <a:t> Xu</a:t>
            </a:r>
            <a:r>
              <a:rPr lang="en-US" sz="2000" b="1" dirty="0" smtClean="0"/>
              <a:t>, PhD Candidate, NYU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92210" y="10594772"/>
            <a:ext cx="6443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Algorithm to choose routes  while taking cost into consideration poses a special case of the travelling purchaser and vehicle routing problem. </a:t>
            </a:r>
            <a:endParaRPr lang="en-US" sz="2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2566263" y="3102591"/>
            <a:ext cx="54026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maps below reflect simulations of successful plotting of Car2Go, MTA, and </a:t>
            </a:r>
            <a:r>
              <a:rPr lang="en-US" sz="2000" dirty="0" err="1" smtClean="0"/>
              <a:t>Cit</a:t>
            </a:r>
            <a:r>
              <a:rPr lang="en-US" sz="2000" dirty="0" smtClean="0"/>
              <a:t> Bike as nodes onto one network, connected by polylines generated by the Google Maps JavaScript API. 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154" y="4471180"/>
            <a:ext cx="2004039" cy="2837479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7744" y="4456821"/>
            <a:ext cx="1942223" cy="2830054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12566263" y="3103015"/>
            <a:ext cx="54026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maps below reflect simulations of successful plotting of Car2Go, MTA, and </a:t>
            </a:r>
            <a:r>
              <a:rPr lang="en-US" sz="2000" dirty="0" err="1" smtClean="0"/>
              <a:t>Cit</a:t>
            </a:r>
            <a:r>
              <a:rPr lang="en-US" sz="2000" dirty="0" smtClean="0"/>
              <a:t> Bike as nodes onto one network, connected by polylines generated by the Google Maps JavaScript API. 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2607414" y="7617259"/>
            <a:ext cx="57724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Both maps show a tendency to include Citi Bike as a mode of travel across the Bklyn Bridge after subway through downtown Bklyn.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15353413" y="4423144"/>
            <a:ext cx="2" cy="2686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132" y="11650264"/>
            <a:ext cx="3805060" cy="1297685"/>
          </a:xfrm>
          <a:prstGeom prst="rect">
            <a:avLst/>
          </a:prstGeom>
        </p:spPr>
      </p:pic>
      <p:pic>
        <p:nvPicPr>
          <p:cNvPr id="1028" name="Picture 4" descr="http://sheepsheadbites.com/wp-content/uploads/2011/07/mta-logo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146" y="9685687"/>
            <a:ext cx="666896" cy="71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ir-s3-cdn-cf.behance.net/project_modules/disp/ef37b110033261.560dea715ac0c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697" y="9764402"/>
            <a:ext cx="1234037" cy="69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Oval 42"/>
          <p:cNvSpPr/>
          <p:nvPr/>
        </p:nvSpPr>
        <p:spPr>
          <a:xfrm>
            <a:off x="10388547" y="8646615"/>
            <a:ext cx="1352601" cy="16098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Walking / biking amount</a:t>
            </a:r>
            <a:endParaRPr lang="en-US" sz="1600" dirty="0"/>
          </a:p>
        </p:txBody>
      </p:sp>
      <p:cxnSp>
        <p:nvCxnSpPr>
          <p:cNvPr id="39" name="Elbow Connector 38"/>
          <p:cNvCxnSpPr>
            <a:stCxn id="60" idx="5"/>
            <a:endCxn id="43" idx="1"/>
          </p:cNvCxnSpPr>
          <p:nvPr/>
        </p:nvCxnSpPr>
        <p:spPr>
          <a:xfrm rot="16200000" flipH="1">
            <a:off x="10387671" y="8683415"/>
            <a:ext cx="338361" cy="59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1026" name="Picture 2" descr="http://blog.archpaper.com/wp-content/uploads/2014/10/Screen-Shot-2014-10-07-at-3.35.42-PM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04" y="9881818"/>
            <a:ext cx="1275760" cy="82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4" name="Chart 1033"/>
          <p:cNvGraphicFramePr/>
          <p:nvPr>
            <p:extLst>
              <p:ext uri="{D42A27DB-BD31-4B8C-83A1-F6EECF244321}">
                <p14:modId xmlns:p14="http://schemas.microsoft.com/office/powerpoint/2010/main" val="2681730578"/>
              </p:ext>
            </p:extLst>
          </p:nvPr>
        </p:nvGraphicFramePr>
        <p:xfrm>
          <a:off x="12636747" y="8713105"/>
          <a:ext cx="5621613" cy="4118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6095889" y="3326520"/>
            <a:ext cx="19463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Considerations of time, cost, and exercise were taken by survey.</a:t>
            </a:r>
            <a:endParaRPr 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6291393" y="5320683"/>
            <a:ext cx="57826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datasets of MTA subway entrances, Citi Bike stations, Car2Go stations, etc. are scattered among different open source or API pages. Since all provide </a:t>
            </a:r>
            <a:r>
              <a:rPr lang="en-US" sz="2000" dirty="0" err="1" smtClean="0"/>
              <a:t>lat</a:t>
            </a:r>
            <a:r>
              <a:rPr lang="en-US" sz="2000" dirty="0" smtClean="0"/>
              <a:t>/</a:t>
            </a:r>
            <a:r>
              <a:rPr lang="en-US" sz="2000" dirty="0" err="1" smtClean="0"/>
              <a:t>lon</a:t>
            </a:r>
            <a:r>
              <a:rPr lang="en-US" sz="2000" dirty="0" smtClean="0"/>
              <a:t> coordinates in json format, they can be downloaded separately and easily read by python using the same command.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82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</TotalTime>
  <Words>467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 Lau</dc:creator>
  <cp:lastModifiedBy>Kathy Lau</cp:lastModifiedBy>
  <cp:revision>139</cp:revision>
  <dcterms:created xsi:type="dcterms:W3CDTF">2016-08-08T19:09:57Z</dcterms:created>
  <dcterms:modified xsi:type="dcterms:W3CDTF">2016-08-15T15:14:11Z</dcterms:modified>
</cp:coreProperties>
</file>