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53"/>
  </p:normalViewPr>
  <p:slideViewPr>
    <p:cSldViewPr snapToGrid="0">
      <p:cViewPr varScale="1">
        <p:scale>
          <a:sx n="68" d="100"/>
          <a:sy n="68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7848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479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03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334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0368BD-9654-064A-A957-E60F14C86E5D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8831862-48F4-0C48-984B-82C7430F3E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6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CE11-0453-5B48-C9C5-4D1DB9B9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866" y="1811867"/>
            <a:ext cx="8361229" cy="3204675"/>
          </a:xfrm>
        </p:spPr>
        <p:txBody>
          <a:bodyPr/>
          <a:lstStyle/>
          <a:p>
            <a:r>
              <a:rPr lang="en-US" dirty="0"/>
              <a:t>Capstone Project:</a:t>
            </a:r>
            <a:br>
              <a:rPr lang="en-US" dirty="0"/>
            </a:br>
            <a:r>
              <a:rPr lang="en-US" sz="4800" dirty="0"/>
              <a:t>Trends, Cost Analysis, and Epidemiology of Soft Tissue Transfer using NIS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C79AC-5AE7-E8C7-EEA3-4E6645C93517}"/>
              </a:ext>
            </a:extLst>
          </p:cNvPr>
          <p:cNvSpPr txBox="1"/>
          <p:nvPr/>
        </p:nvSpPr>
        <p:spPr>
          <a:xfrm>
            <a:off x="2057400" y="51816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Kathy Ochoa</a:t>
            </a:r>
          </a:p>
        </p:txBody>
      </p:sp>
    </p:spTree>
    <p:extLst>
      <p:ext uri="{BB962C8B-B14F-4D97-AF65-F5344CB8AC3E}">
        <p14:creationId xmlns:p14="http://schemas.microsoft.com/office/powerpoint/2010/main" val="12183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4F00-9CC5-E927-01F7-FE1BC6BC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685800"/>
            <a:ext cx="9601200" cy="821267"/>
          </a:xfrm>
        </p:spPr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80AF-EC1F-EF8C-3ED0-CBD0A93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149" y="1466850"/>
            <a:ext cx="10248765" cy="5219700"/>
          </a:xfrm>
        </p:spPr>
        <p:txBody>
          <a:bodyPr>
            <a:noAutofit/>
          </a:bodyPr>
          <a:lstStyle/>
          <a:p>
            <a:r>
              <a:rPr lang="en-US" sz="2400" dirty="0"/>
              <a:t>Healthcare Cost and Utilization Project (HCUP) </a:t>
            </a:r>
          </a:p>
          <a:p>
            <a:pPr lvl="1"/>
            <a:r>
              <a:rPr lang="en-US" sz="2400" dirty="0"/>
              <a:t>The nations most comprehensive source of hospital care data.</a:t>
            </a:r>
          </a:p>
          <a:p>
            <a:r>
              <a:rPr lang="en-US" sz="2400" dirty="0"/>
              <a:t>Within the HCUP databases is the National Inpatient Sample (NIS)</a:t>
            </a:r>
          </a:p>
          <a:p>
            <a:pPr lvl="1"/>
            <a:r>
              <a:rPr lang="en-US" sz="2400" dirty="0"/>
              <a:t>Largest publicly available hospital inpatient care database in the U.S.</a:t>
            </a:r>
          </a:p>
          <a:p>
            <a:pPr lvl="1"/>
            <a:r>
              <a:rPr lang="en-US" sz="2400" dirty="0"/>
              <a:t>Contains data on more than seven million hospital stays.</a:t>
            </a:r>
          </a:p>
          <a:p>
            <a:r>
              <a:rPr lang="en-US" sz="2400" dirty="0"/>
              <a:t>The files are divided by by year</a:t>
            </a:r>
          </a:p>
          <a:p>
            <a:r>
              <a:rPr lang="en-US" sz="2400" dirty="0"/>
              <a:t>Each year is divided into 4 files:</a:t>
            </a:r>
          </a:p>
          <a:p>
            <a:pPr lvl="1"/>
            <a:r>
              <a:rPr lang="en-US" sz="2400" dirty="0"/>
              <a:t>Core, hospital, severity, and diagnosis and procedure file.</a:t>
            </a:r>
          </a:p>
          <a:p>
            <a:pPr lvl="1"/>
            <a:r>
              <a:rPr lang="en-US" sz="2400" dirty="0"/>
              <a:t>Core files are a single file containing commonly used data elements (age, primary payer, total charges, etc.).</a:t>
            </a:r>
          </a:p>
          <a:p>
            <a:r>
              <a:rPr lang="en-US" sz="2400" dirty="0"/>
              <a:t>We will be using the NIS Core datasets from 2016 - 2019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0470C3-9ED8-A004-8882-2D6D464091AE}"/>
              </a:ext>
            </a:extLst>
          </p:cNvPr>
          <p:cNvSpPr txBox="1">
            <a:spLocks/>
          </p:cNvSpPr>
          <p:nvPr/>
        </p:nvSpPr>
        <p:spPr>
          <a:xfrm>
            <a:off x="1286934" y="4690534"/>
            <a:ext cx="9601200" cy="176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6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08DB15-1EBF-86F2-41DD-745979A6E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Quality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00B2D6-E82B-16B6-A788-AACA572FDB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is randomly sampled, unbiased, and representative of the nation.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can be used to identify, track and analyze national trends in health care.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contains many years (32) with plenty of columns and observations.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will explore 40 columns of diagnosis and 25 columns of procedures.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will also explore 9 categorical variables.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should not be used to make state-level estimates.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1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659A-D4EF-01CA-21C5-0C26DE78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9333"/>
            <a:ext cx="9601200" cy="5181599"/>
          </a:xfrm>
        </p:spPr>
        <p:txBody>
          <a:bodyPr>
            <a:normAutofit/>
          </a:bodyPr>
          <a:lstStyle/>
          <a:p>
            <a:r>
              <a:rPr lang="en-US" dirty="0"/>
              <a:t>Read in the 4 csv files, defining all the possible NA’s in the datasets</a:t>
            </a:r>
          </a:p>
          <a:p>
            <a:r>
              <a:rPr lang="en-US" dirty="0"/>
              <a:t>Create lists of common columns between datasets</a:t>
            </a:r>
          </a:p>
          <a:p>
            <a:r>
              <a:rPr lang="en-US" dirty="0"/>
              <a:t>Merge (Full join) all 4 datasets by the common column lists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selecting all the categorical variables, then filter observations that lie within their respective ranges</a:t>
            </a:r>
          </a:p>
          <a:p>
            <a:r>
              <a:rPr lang="en-US" dirty="0"/>
              <a:t>Rename categorical variables</a:t>
            </a:r>
          </a:p>
          <a:p>
            <a:r>
              <a:rPr lang="en-US" dirty="0"/>
              <a:t>Create a list of diagnosis codes of interest</a:t>
            </a:r>
          </a:p>
          <a:p>
            <a:r>
              <a:rPr lang="en-US" dirty="0"/>
              <a:t>Run a for loop iterating through the DX columns of the </a:t>
            </a:r>
            <a:r>
              <a:rPr lang="en-US" dirty="0" err="1"/>
              <a:t>dataframe</a:t>
            </a:r>
            <a:r>
              <a:rPr lang="en-US" dirty="0"/>
              <a:t>, selecting the rows that correspond to the associated diagnoses</a:t>
            </a:r>
          </a:p>
          <a:p>
            <a:r>
              <a:rPr lang="en-US" dirty="0"/>
              <a:t>Create a list of lower flaps procedures and upper flaps procedures</a:t>
            </a:r>
          </a:p>
          <a:p>
            <a:r>
              <a:rPr lang="en-US" dirty="0"/>
              <a:t>Run a for loop iterating through the PR columns of the </a:t>
            </a:r>
            <a:r>
              <a:rPr lang="en-US" dirty="0" err="1"/>
              <a:t>dataframe</a:t>
            </a:r>
            <a:r>
              <a:rPr lang="en-US" dirty="0"/>
              <a:t>, selecting the rows that correspond to the codes from the lists of flaps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36D56B-B4FF-9DD8-24DB-C2F261CDF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7600" y="465666"/>
            <a:ext cx="96012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Ingestion/ Wrangling</a:t>
            </a:r>
          </a:p>
        </p:txBody>
      </p:sp>
    </p:spTree>
    <p:extLst>
      <p:ext uri="{BB962C8B-B14F-4D97-AF65-F5344CB8AC3E}">
        <p14:creationId xmlns:p14="http://schemas.microsoft.com/office/powerpoint/2010/main" val="11021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8048-6CD6-CEC4-82FB-61590A69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25071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 Results – Tabular demographics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051E30-7480-0542-0157-9662AFBB2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451"/>
          <a:stretch/>
        </p:blipFill>
        <p:spPr>
          <a:xfrm>
            <a:off x="1111824" y="1566193"/>
            <a:ext cx="4166633" cy="965442"/>
          </a:xfr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F9E26C-6761-9B0E-68B3-0F831E4D9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650" r="27710"/>
          <a:stretch/>
        </p:blipFill>
        <p:spPr>
          <a:xfrm>
            <a:off x="8166921" y="2865165"/>
            <a:ext cx="1722842" cy="1497380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AC470F-4AF1-3C59-256D-FD0D7943F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27" y="2805535"/>
            <a:ext cx="3966931" cy="3334631"/>
          </a:xfrm>
          <a:prstGeom prst="rect">
            <a:avLst/>
          </a:prstGeom>
        </p:spPr>
      </p:pic>
      <p:pic>
        <p:nvPicPr>
          <p:cNvPr id="15" name="Picture 1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CA4F238-ABAB-6422-1672-34570EE0D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025" b="57818"/>
          <a:stretch/>
        </p:blipFill>
        <p:spPr>
          <a:xfrm>
            <a:off x="5806631" y="5308435"/>
            <a:ext cx="1550984" cy="75985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E9C0CC81-7E7A-8A03-84AC-8F96CBF028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83" r="65102"/>
          <a:stretch/>
        </p:blipFill>
        <p:spPr>
          <a:xfrm>
            <a:off x="8189693" y="4729737"/>
            <a:ext cx="1752024" cy="1681616"/>
          </a:xfrm>
          <a:prstGeom prst="rect">
            <a:avLst/>
          </a:prstGeom>
        </p:spPr>
      </p:pic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D3AF8CB-0DD9-9DE4-E4EA-50AA095520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965" b="5872"/>
          <a:stretch/>
        </p:blipFill>
        <p:spPr>
          <a:xfrm>
            <a:off x="5740525" y="1565281"/>
            <a:ext cx="4601401" cy="1070263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899775-138F-3A46-844D-DEB4A7152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99"/>
          <a:stretch/>
        </p:blipFill>
        <p:spPr>
          <a:xfrm>
            <a:off x="5687290" y="2963281"/>
            <a:ext cx="2037212" cy="21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606B-4D64-3F1F-6F2E-DB477B26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 - Visualizations</a:t>
            </a:r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D253A9E6-7EE5-964D-7273-6B8087D7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9939" y="1921114"/>
            <a:ext cx="4766830" cy="33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showing the growth of flap procedures&#10;&#10;Description automatically generated">
            <a:extLst>
              <a:ext uri="{FF2B5EF4-FFF2-40B4-BE49-F238E27FC236}">
                <a16:creationId xmlns:a16="http://schemas.microsoft.com/office/drawing/2014/main" id="{C1A29F27-51E8-D0B4-E5C9-1B295F303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82" y="2023672"/>
            <a:ext cx="6080657" cy="32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EDDC-B2DB-0BA0-D4DE-030DFD71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3EBF-6B79-C4CB-A967-04AB4871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Bar graphs of the top 10 associated diagnosis </a:t>
            </a:r>
          </a:p>
          <a:p>
            <a:r>
              <a:rPr lang="en-US" dirty="0"/>
              <a:t>Bar graph of the top 5 most common upper flaps procedure codes</a:t>
            </a:r>
          </a:p>
          <a:p>
            <a:r>
              <a:rPr lang="en-US" dirty="0"/>
              <a:t>Bar graph of the top 5 most common lower </a:t>
            </a:r>
            <a:r>
              <a:rPr lang="en-US"/>
              <a:t>flaps procedure codes</a:t>
            </a:r>
            <a:endParaRPr lang="en-US" dirty="0"/>
          </a:p>
          <a:p>
            <a:r>
              <a:rPr lang="en-US" dirty="0"/>
              <a:t>Generalized linear models</a:t>
            </a:r>
          </a:p>
          <a:p>
            <a:r>
              <a:rPr lang="en-US" dirty="0"/>
              <a:t>Analysis on lower vs upper extremity flaps procedures to determine differences across total charges age, and race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568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{473E0116-FD2D-FB4A-A78E-D27BF6710CC1}tf10001072</Template>
  <TotalTime>549</TotalTime>
  <Words>404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Capstone Project: Trends, Cost Analysis, and Epidemiology of Soft Tissue Transfer using NIS</vt:lpstr>
      <vt:lpstr>Source</vt:lpstr>
      <vt:lpstr>Quality</vt:lpstr>
      <vt:lpstr>Data Ingestion/ Wrangling</vt:lpstr>
      <vt:lpstr>Important Results – Tabular demographics</vt:lpstr>
      <vt:lpstr>Important Results - Visualizations</vt:lpstr>
      <vt:lpstr>More to 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National trends in Flap Procedures</dc:title>
  <dc:creator>Ochoa Hernandez, Katherine A</dc:creator>
  <cp:lastModifiedBy>Ochoa Hernandez, Katherine A</cp:lastModifiedBy>
  <cp:revision>12</cp:revision>
  <dcterms:created xsi:type="dcterms:W3CDTF">2023-11-06T20:45:38Z</dcterms:created>
  <dcterms:modified xsi:type="dcterms:W3CDTF">2023-11-08T21:53:58Z</dcterms:modified>
</cp:coreProperties>
</file>