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41"/>
  </p:notesMasterIdLst>
  <p:sldIdLst>
    <p:sldId id="256" r:id="rId2"/>
    <p:sldId id="268" r:id="rId3"/>
    <p:sldId id="267" r:id="rId4"/>
    <p:sldId id="284" r:id="rId5"/>
    <p:sldId id="277" r:id="rId6"/>
    <p:sldId id="272" r:id="rId7"/>
    <p:sldId id="257" r:id="rId8"/>
    <p:sldId id="273" r:id="rId9"/>
    <p:sldId id="274" r:id="rId10"/>
    <p:sldId id="271" r:id="rId11"/>
    <p:sldId id="259" r:id="rId12"/>
    <p:sldId id="297" r:id="rId13"/>
    <p:sldId id="298" r:id="rId14"/>
    <p:sldId id="269" r:id="rId15"/>
    <p:sldId id="260" r:id="rId16"/>
    <p:sldId id="264" r:id="rId17"/>
    <p:sldId id="291" r:id="rId18"/>
    <p:sldId id="285" r:id="rId19"/>
    <p:sldId id="287" r:id="rId20"/>
    <p:sldId id="270" r:id="rId21"/>
    <p:sldId id="293" r:id="rId22"/>
    <p:sldId id="279" r:id="rId23"/>
    <p:sldId id="294" r:id="rId24"/>
    <p:sldId id="302" r:id="rId25"/>
    <p:sldId id="303" r:id="rId26"/>
    <p:sldId id="304" r:id="rId27"/>
    <p:sldId id="296" r:id="rId28"/>
    <p:sldId id="292" r:id="rId29"/>
    <p:sldId id="300" r:id="rId30"/>
    <p:sldId id="295" r:id="rId31"/>
    <p:sldId id="299" r:id="rId32"/>
    <p:sldId id="290" r:id="rId33"/>
    <p:sldId id="306" r:id="rId34"/>
    <p:sldId id="307" r:id="rId35"/>
    <p:sldId id="308" r:id="rId36"/>
    <p:sldId id="305" r:id="rId37"/>
    <p:sldId id="281" r:id="rId38"/>
    <p:sldId id="309" r:id="rId39"/>
    <p:sldId id="28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96"/>
    <p:restoredTop sz="94653"/>
  </p:normalViewPr>
  <p:slideViewPr>
    <p:cSldViewPr snapToGrid="0">
      <p:cViewPr varScale="1">
        <p:scale>
          <a:sx n="58" d="100"/>
          <a:sy n="58" d="100"/>
        </p:scale>
        <p:origin x="224" y="680"/>
      </p:cViewPr>
      <p:guideLst/>
    </p:cSldViewPr>
  </p:slideViewPr>
  <p:outlineViewPr>
    <p:cViewPr>
      <p:scale>
        <a:sx n="33" d="100"/>
        <a:sy n="33" d="100"/>
      </p:scale>
      <p:origin x="0" y="-7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6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5ED8F-7A72-42F2-83D3-C69E1152304F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3125BB2-9889-4065-AFFC-4B79202B0D85}">
      <dgm:prSet/>
      <dgm:spPr/>
      <dgm:t>
        <a:bodyPr/>
        <a:lstStyle/>
        <a:p>
          <a:r>
            <a:rPr lang="en-US" dirty="0"/>
            <a:t>International Classification of Diseases</a:t>
          </a:r>
        </a:p>
      </dgm:t>
    </dgm:pt>
    <dgm:pt modelId="{5BAD546E-5366-4B6E-9A27-81C9142FC7A0}" type="parTrans" cxnId="{74F751B4-8179-4775-8250-2D9D3801A9A1}">
      <dgm:prSet/>
      <dgm:spPr/>
      <dgm:t>
        <a:bodyPr/>
        <a:lstStyle/>
        <a:p>
          <a:endParaRPr lang="en-US"/>
        </a:p>
      </dgm:t>
    </dgm:pt>
    <dgm:pt modelId="{8BBACAC5-E04C-4990-B658-C85547A12BEE}" type="sibTrans" cxnId="{74F751B4-8179-4775-8250-2D9D3801A9A1}">
      <dgm:prSet/>
      <dgm:spPr/>
      <dgm:t>
        <a:bodyPr/>
        <a:lstStyle/>
        <a:p>
          <a:endParaRPr lang="en-US"/>
        </a:p>
      </dgm:t>
    </dgm:pt>
    <dgm:pt modelId="{F7FECFBA-7D50-4100-9385-0EF84C314289}">
      <dgm:prSet/>
      <dgm:spPr/>
      <dgm:t>
        <a:bodyPr/>
        <a:lstStyle/>
        <a:p>
          <a:r>
            <a:rPr lang="en-US"/>
            <a:t>Common language for recording, reporting and monitoring diseases</a:t>
          </a:r>
        </a:p>
      </dgm:t>
    </dgm:pt>
    <dgm:pt modelId="{77F4F3F1-58D5-4AE0-8B4A-CC21B97B2654}" type="parTrans" cxnId="{E5C4F3E8-65B6-4513-BADF-AB831E0B9016}">
      <dgm:prSet/>
      <dgm:spPr/>
      <dgm:t>
        <a:bodyPr/>
        <a:lstStyle/>
        <a:p>
          <a:endParaRPr lang="en-US"/>
        </a:p>
      </dgm:t>
    </dgm:pt>
    <dgm:pt modelId="{828A2E46-285F-4893-A82D-57583801860B}" type="sibTrans" cxnId="{E5C4F3E8-65B6-4513-BADF-AB831E0B9016}">
      <dgm:prSet/>
      <dgm:spPr/>
      <dgm:t>
        <a:bodyPr/>
        <a:lstStyle/>
        <a:p>
          <a:endParaRPr lang="en-US"/>
        </a:p>
      </dgm:t>
    </dgm:pt>
    <dgm:pt modelId="{F14087C3-FD1E-4394-9DBB-4BC1948871CD}">
      <dgm:prSet/>
      <dgm:spPr/>
      <dgm:t>
        <a:bodyPr/>
        <a:lstStyle/>
        <a:p>
          <a:r>
            <a:rPr lang="en-US" dirty="0"/>
            <a:t>Compare and share data in a consistent and standard way throughout the world</a:t>
          </a:r>
        </a:p>
      </dgm:t>
    </dgm:pt>
    <dgm:pt modelId="{25A5489B-6730-4033-99DC-5054D13EBA5C}" type="parTrans" cxnId="{6B309623-95F2-44E0-9443-3B026755A598}">
      <dgm:prSet/>
      <dgm:spPr/>
      <dgm:t>
        <a:bodyPr/>
        <a:lstStyle/>
        <a:p>
          <a:endParaRPr lang="en-US"/>
        </a:p>
      </dgm:t>
    </dgm:pt>
    <dgm:pt modelId="{34CEAB01-EB13-47C2-B549-304C928DFEAC}" type="sibTrans" cxnId="{6B309623-95F2-44E0-9443-3B026755A598}">
      <dgm:prSet/>
      <dgm:spPr/>
      <dgm:t>
        <a:bodyPr/>
        <a:lstStyle/>
        <a:p>
          <a:endParaRPr lang="en-US"/>
        </a:p>
      </dgm:t>
    </dgm:pt>
    <dgm:pt modelId="{94AA2BCD-902F-4B3C-BA97-2A9391EABF2E}">
      <dgm:prSet/>
      <dgm:spPr/>
      <dgm:t>
        <a:bodyPr/>
        <a:lstStyle/>
        <a:p>
          <a:r>
            <a:rPr lang="en-US" dirty="0"/>
            <a:t>Used to report diagnoses and procedures for billing purposes</a:t>
          </a:r>
        </a:p>
      </dgm:t>
    </dgm:pt>
    <dgm:pt modelId="{63CE722F-D359-4BFD-8242-7FD2C4F1EA04}" type="parTrans" cxnId="{FE6FEB4C-7670-4BE5-98BB-73C96EAA2340}">
      <dgm:prSet/>
      <dgm:spPr/>
      <dgm:t>
        <a:bodyPr/>
        <a:lstStyle/>
        <a:p>
          <a:endParaRPr lang="en-US"/>
        </a:p>
      </dgm:t>
    </dgm:pt>
    <dgm:pt modelId="{A5FE97CF-0AD6-41C4-AC60-D8DBFD6CA8CD}" type="sibTrans" cxnId="{FE6FEB4C-7670-4BE5-98BB-73C96EAA2340}">
      <dgm:prSet/>
      <dgm:spPr/>
      <dgm:t>
        <a:bodyPr/>
        <a:lstStyle/>
        <a:p>
          <a:endParaRPr lang="en-US"/>
        </a:p>
      </dgm:t>
    </dgm:pt>
    <dgm:pt modelId="{7BC611E8-3E69-B549-931F-F5D629C3FD57}" type="pres">
      <dgm:prSet presAssocID="{9C05ED8F-7A72-42F2-83D3-C69E1152304F}" presName="vert0" presStyleCnt="0">
        <dgm:presLayoutVars>
          <dgm:dir/>
          <dgm:animOne val="branch"/>
          <dgm:animLvl val="lvl"/>
        </dgm:presLayoutVars>
      </dgm:prSet>
      <dgm:spPr/>
    </dgm:pt>
    <dgm:pt modelId="{F348A81C-4CA8-164A-9AF0-03D4FA5C44DC}" type="pres">
      <dgm:prSet presAssocID="{F3125BB2-9889-4065-AFFC-4B79202B0D85}" presName="thickLine" presStyleLbl="alignNode1" presStyleIdx="0" presStyleCnt="4"/>
      <dgm:spPr/>
    </dgm:pt>
    <dgm:pt modelId="{B38DB394-3D18-7747-9893-23798B0E17FD}" type="pres">
      <dgm:prSet presAssocID="{F3125BB2-9889-4065-AFFC-4B79202B0D85}" presName="horz1" presStyleCnt="0"/>
      <dgm:spPr/>
    </dgm:pt>
    <dgm:pt modelId="{792EC7BD-8FDC-3C4B-87A5-F2929B0B3014}" type="pres">
      <dgm:prSet presAssocID="{F3125BB2-9889-4065-AFFC-4B79202B0D85}" presName="tx1" presStyleLbl="revTx" presStyleIdx="0" presStyleCnt="4" custScaleY="73158"/>
      <dgm:spPr/>
    </dgm:pt>
    <dgm:pt modelId="{1D4EC9D3-23AD-6447-9851-EE799ACA06DF}" type="pres">
      <dgm:prSet presAssocID="{F3125BB2-9889-4065-AFFC-4B79202B0D85}" presName="vert1" presStyleCnt="0"/>
      <dgm:spPr/>
    </dgm:pt>
    <dgm:pt modelId="{65EEA7C1-A3FC-4342-8670-4E039005E8D3}" type="pres">
      <dgm:prSet presAssocID="{F7FECFBA-7D50-4100-9385-0EF84C314289}" presName="thickLine" presStyleLbl="alignNode1" presStyleIdx="1" presStyleCnt="4"/>
      <dgm:spPr/>
    </dgm:pt>
    <dgm:pt modelId="{13E18E40-C43B-A743-86CF-15C931721B0C}" type="pres">
      <dgm:prSet presAssocID="{F7FECFBA-7D50-4100-9385-0EF84C314289}" presName="horz1" presStyleCnt="0"/>
      <dgm:spPr/>
    </dgm:pt>
    <dgm:pt modelId="{67130483-7518-FD4D-967C-CD572F43DA5E}" type="pres">
      <dgm:prSet presAssocID="{F7FECFBA-7D50-4100-9385-0EF84C314289}" presName="tx1" presStyleLbl="revTx" presStyleIdx="1" presStyleCnt="4"/>
      <dgm:spPr/>
    </dgm:pt>
    <dgm:pt modelId="{EC1A54CB-8136-A049-BC7C-039FC1661382}" type="pres">
      <dgm:prSet presAssocID="{F7FECFBA-7D50-4100-9385-0EF84C314289}" presName="vert1" presStyleCnt="0"/>
      <dgm:spPr/>
    </dgm:pt>
    <dgm:pt modelId="{FEDE3974-72DA-0F47-A307-4984A889126A}" type="pres">
      <dgm:prSet presAssocID="{F14087C3-FD1E-4394-9DBB-4BC1948871CD}" presName="thickLine" presStyleLbl="alignNode1" presStyleIdx="2" presStyleCnt="4" custLinFactNeighborY="-11496"/>
      <dgm:spPr/>
    </dgm:pt>
    <dgm:pt modelId="{B4AC3824-52B8-4648-9165-DA5D7D44BE63}" type="pres">
      <dgm:prSet presAssocID="{F14087C3-FD1E-4394-9DBB-4BC1948871CD}" presName="horz1" presStyleCnt="0"/>
      <dgm:spPr/>
    </dgm:pt>
    <dgm:pt modelId="{08CF1463-2E69-8446-9086-31BAFFB722C8}" type="pres">
      <dgm:prSet presAssocID="{F14087C3-FD1E-4394-9DBB-4BC1948871CD}" presName="tx1" presStyleLbl="revTx" presStyleIdx="2" presStyleCnt="4"/>
      <dgm:spPr/>
    </dgm:pt>
    <dgm:pt modelId="{214AEF2F-223C-0843-B1CF-E1743A4D8A58}" type="pres">
      <dgm:prSet presAssocID="{F14087C3-FD1E-4394-9DBB-4BC1948871CD}" presName="vert1" presStyleCnt="0"/>
      <dgm:spPr/>
    </dgm:pt>
    <dgm:pt modelId="{B62700B8-9ECF-CE47-8B9F-2B8ABB5D0008}" type="pres">
      <dgm:prSet presAssocID="{94AA2BCD-902F-4B3C-BA97-2A9391EABF2E}" presName="thickLine" presStyleLbl="alignNode1" presStyleIdx="3" presStyleCnt="4" custLinFactNeighborX="-270" custLinFactNeighborY="-10347"/>
      <dgm:spPr/>
    </dgm:pt>
    <dgm:pt modelId="{09285677-5A2C-D147-ABA8-6540A1264FAF}" type="pres">
      <dgm:prSet presAssocID="{94AA2BCD-902F-4B3C-BA97-2A9391EABF2E}" presName="horz1" presStyleCnt="0"/>
      <dgm:spPr/>
    </dgm:pt>
    <dgm:pt modelId="{3A52FA47-78C0-E34F-B536-1C403EDEEA88}" type="pres">
      <dgm:prSet presAssocID="{94AA2BCD-902F-4B3C-BA97-2A9391EABF2E}" presName="tx1" presStyleLbl="revTx" presStyleIdx="3" presStyleCnt="4"/>
      <dgm:spPr/>
    </dgm:pt>
    <dgm:pt modelId="{1476BD33-4CCC-634E-84AF-4E29A2854799}" type="pres">
      <dgm:prSet presAssocID="{94AA2BCD-902F-4B3C-BA97-2A9391EABF2E}" presName="vert1" presStyleCnt="0"/>
      <dgm:spPr/>
    </dgm:pt>
  </dgm:ptLst>
  <dgm:cxnLst>
    <dgm:cxn modelId="{6B309623-95F2-44E0-9443-3B026755A598}" srcId="{9C05ED8F-7A72-42F2-83D3-C69E1152304F}" destId="{F14087C3-FD1E-4394-9DBB-4BC1948871CD}" srcOrd="2" destOrd="0" parTransId="{25A5489B-6730-4033-99DC-5054D13EBA5C}" sibTransId="{34CEAB01-EB13-47C2-B549-304C928DFEAC}"/>
    <dgm:cxn modelId="{2151903D-AEC1-8446-BA31-52CDC9571C0E}" type="presOf" srcId="{9C05ED8F-7A72-42F2-83D3-C69E1152304F}" destId="{7BC611E8-3E69-B549-931F-F5D629C3FD57}" srcOrd="0" destOrd="0" presId="urn:microsoft.com/office/officeart/2008/layout/LinedList"/>
    <dgm:cxn modelId="{FE6FEB4C-7670-4BE5-98BB-73C96EAA2340}" srcId="{9C05ED8F-7A72-42F2-83D3-C69E1152304F}" destId="{94AA2BCD-902F-4B3C-BA97-2A9391EABF2E}" srcOrd="3" destOrd="0" parTransId="{63CE722F-D359-4BFD-8242-7FD2C4F1EA04}" sibTransId="{A5FE97CF-0AD6-41C4-AC60-D8DBFD6CA8CD}"/>
    <dgm:cxn modelId="{A2600788-A6BF-DC4B-9EE7-F91C9B52703D}" type="presOf" srcId="{94AA2BCD-902F-4B3C-BA97-2A9391EABF2E}" destId="{3A52FA47-78C0-E34F-B536-1C403EDEEA88}" srcOrd="0" destOrd="0" presId="urn:microsoft.com/office/officeart/2008/layout/LinedList"/>
    <dgm:cxn modelId="{01B48D88-564C-9742-9A64-F1ABDF2B3528}" type="presOf" srcId="{F14087C3-FD1E-4394-9DBB-4BC1948871CD}" destId="{08CF1463-2E69-8446-9086-31BAFFB722C8}" srcOrd="0" destOrd="0" presId="urn:microsoft.com/office/officeart/2008/layout/LinedList"/>
    <dgm:cxn modelId="{1A41F39B-F75E-474E-BB05-14A58C64B46E}" type="presOf" srcId="{F7FECFBA-7D50-4100-9385-0EF84C314289}" destId="{67130483-7518-FD4D-967C-CD572F43DA5E}" srcOrd="0" destOrd="0" presId="urn:microsoft.com/office/officeart/2008/layout/LinedList"/>
    <dgm:cxn modelId="{74F751B4-8179-4775-8250-2D9D3801A9A1}" srcId="{9C05ED8F-7A72-42F2-83D3-C69E1152304F}" destId="{F3125BB2-9889-4065-AFFC-4B79202B0D85}" srcOrd="0" destOrd="0" parTransId="{5BAD546E-5366-4B6E-9A27-81C9142FC7A0}" sibTransId="{8BBACAC5-E04C-4990-B658-C85547A12BEE}"/>
    <dgm:cxn modelId="{413616BB-8569-0F4D-9819-DD8124224DBE}" type="presOf" srcId="{F3125BB2-9889-4065-AFFC-4B79202B0D85}" destId="{792EC7BD-8FDC-3C4B-87A5-F2929B0B3014}" srcOrd="0" destOrd="0" presId="urn:microsoft.com/office/officeart/2008/layout/LinedList"/>
    <dgm:cxn modelId="{E5C4F3E8-65B6-4513-BADF-AB831E0B9016}" srcId="{9C05ED8F-7A72-42F2-83D3-C69E1152304F}" destId="{F7FECFBA-7D50-4100-9385-0EF84C314289}" srcOrd="1" destOrd="0" parTransId="{77F4F3F1-58D5-4AE0-8B4A-CC21B97B2654}" sibTransId="{828A2E46-285F-4893-A82D-57583801860B}"/>
    <dgm:cxn modelId="{286C19DA-EF1E-AE40-A3ED-277118707047}" type="presParOf" srcId="{7BC611E8-3E69-B549-931F-F5D629C3FD57}" destId="{F348A81C-4CA8-164A-9AF0-03D4FA5C44DC}" srcOrd="0" destOrd="0" presId="urn:microsoft.com/office/officeart/2008/layout/LinedList"/>
    <dgm:cxn modelId="{A95A867F-2E98-9949-B8BE-20394E757F6B}" type="presParOf" srcId="{7BC611E8-3E69-B549-931F-F5D629C3FD57}" destId="{B38DB394-3D18-7747-9893-23798B0E17FD}" srcOrd="1" destOrd="0" presId="urn:microsoft.com/office/officeart/2008/layout/LinedList"/>
    <dgm:cxn modelId="{0DF14BD6-97AF-AB46-8C1E-FC69B2285252}" type="presParOf" srcId="{B38DB394-3D18-7747-9893-23798B0E17FD}" destId="{792EC7BD-8FDC-3C4B-87A5-F2929B0B3014}" srcOrd="0" destOrd="0" presId="urn:microsoft.com/office/officeart/2008/layout/LinedList"/>
    <dgm:cxn modelId="{4E3D155B-576C-CE48-B6CC-948D6E832905}" type="presParOf" srcId="{B38DB394-3D18-7747-9893-23798B0E17FD}" destId="{1D4EC9D3-23AD-6447-9851-EE799ACA06DF}" srcOrd="1" destOrd="0" presId="urn:microsoft.com/office/officeart/2008/layout/LinedList"/>
    <dgm:cxn modelId="{CAD8AB58-A9CC-EE46-ADD8-C1F05B7C672B}" type="presParOf" srcId="{7BC611E8-3E69-B549-931F-F5D629C3FD57}" destId="{65EEA7C1-A3FC-4342-8670-4E039005E8D3}" srcOrd="2" destOrd="0" presId="urn:microsoft.com/office/officeart/2008/layout/LinedList"/>
    <dgm:cxn modelId="{AB70FE48-248C-D74A-8411-7C11183A394E}" type="presParOf" srcId="{7BC611E8-3E69-B549-931F-F5D629C3FD57}" destId="{13E18E40-C43B-A743-86CF-15C931721B0C}" srcOrd="3" destOrd="0" presId="urn:microsoft.com/office/officeart/2008/layout/LinedList"/>
    <dgm:cxn modelId="{F6AE1E77-73DE-DF40-AD62-04E02676A031}" type="presParOf" srcId="{13E18E40-C43B-A743-86CF-15C931721B0C}" destId="{67130483-7518-FD4D-967C-CD572F43DA5E}" srcOrd="0" destOrd="0" presId="urn:microsoft.com/office/officeart/2008/layout/LinedList"/>
    <dgm:cxn modelId="{BF7ACC45-4698-2948-9FC0-E782553D5239}" type="presParOf" srcId="{13E18E40-C43B-A743-86CF-15C931721B0C}" destId="{EC1A54CB-8136-A049-BC7C-039FC1661382}" srcOrd="1" destOrd="0" presId="urn:microsoft.com/office/officeart/2008/layout/LinedList"/>
    <dgm:cxn modelId="{98BD3389-CD3E-9C45-BC6F-FAA800BFF0C5}" type="presParOf" srcId="{7BC611E8-3E69-B549-931F-F5D629C3FD57}" destId="{FEDE3974-72DA-0F47-A307-4984A889126A}" srcOrd="4" destOrd="0" presId="urn:microsoft.com/office/officeart/2008/layout/LinedList"/>
    <dgm:cxn modelId="{7FDEFCF4-5598-9D4C-945D-04DC548743FE}" type="presParOf" srcId="{7BC611E8-3E69-B549-931F-F5D629C3FD57}" destId="{B4AC3824-52B8-4648-9165-DA5D7D44BE63}" srcOrd="5" destOrd="0" presId="urn:microsoft.com/office/officeart/2008/layout/LinedList"/>
    <dgm:cxn modelId="{F8E4F5A1-1CEC-7D47-911A-A83EEB13876C}" type="presParOf" srcId="{B4AC3824-52B8-4648-9165-DA5D7D44BE63}" destId="{08CF1463-2E69-8446-9086-31BAFFB722C8}" srcOrd="0" destOrd="0" presId="urn:microsoft.com/office/officeart/2008/layout/LinedList"/>
    <dgm:cxn modelId="{22600600-74FA-124F-936F-A85871ED6B83}" type="presParOf" srcId="{B4AC3824-52B8-4648-9165-DA5D7D44BE63}" destId="{214AEF2F-223C-0843-B1CF-E1743A4D8A58}" srcOrd="1" destOrd="0" presId="urn:microsoft.com/office/officeart/2008/layout/LinedList"/>
    <dgm:cxn modelId="{C6111AC8-AAA2-874F-B7B6-21256AAAF7E6}" type="presParOf" srcId="{7BC611E8-3E69-B549-931F-F5D629C3FD57}" destId="{B62700B8-9ECF-CE47-8B9F-2B8ABB5D0008}" srcOrd="6" destOrd="0" presId="urn:microsoft.com/office/officeart/2008/layout/LinedList"/>
    <dgm:cxn modelId="{5361681D-718F-BB46-BE9E-8F9EB283A936}" type="presParOf" srcId="{7BC611E8-3E69-B549-931F-F5D629C3FD57}" destId="{09285677-5A2C-D147-ABA8-6540A1264FAF}" srcOrd="7" destOrd="0" presId="urn:microsoft.com/office/officeart/2008/layout/LinedList"/>
    <dgm:cxn modelId="{7C016617-2F67-9649-A2B9-2D55B5D7D87D}" type="presParOf" srcId="{09285677-5A2C-D147-ABA8-6540A1264FAF}" destId="{3A52FA47-78C0-E34F-B536-1C403EDEEA88}" srcOrd="0" destOrd="0" presId="urn:microsoft.com/office/officeart/2008/layout/LinedList"/>
    <dgm:cxn modelId="{AFE43909-4C7F-0E4E-84F1-FE77BE1E8E0D}" type="presParOf" srcId="{09285677-5A2C-D147-ABA8-6540A1264FAF}" destId="{1476BD33-4CCC-634E-84AF-4E29A28547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BB3BCA-139C-45A2-BADD-8F3C38CCB101}" type="doc">
      <dgm:prSet loTypeId="urn:microsoft.com/office/officeart/2005/8/layout/pyramid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A676AC-0289-45AF-898A-35AB5FD55AD8}">
      <dgm:prSet/>
      <dgm:spPr/>
      <dgm:t>
        <a:bodyPr/>
        <a:lstStyle/>
        <a:p>
          <a:r>
            <a:rPr lang="en-US"/>
            <a:t>Healthcare Cost and Utilization Project (HCUP)</a:t>
          </a:r>
        </a:p>
      </dgm:t>
    </dgm:pt>
    <dgm:pt modelId="{CE37A2E4-2EC8-4F5E-89A7-04A6A7AD936B}" type="parTrans" cxnId="{DFA7D00F-6731-4EE3-B638-295D86129A24}">
      <dgm:prSet/>
      <dgm:spPr/>
      <dgm:t>
        <a:bodyPr/>
        <a:lstStyle/>
        <a:p>
          <a:endParaRPr lang="en-US"/>
        </a:p>
      </dgm:t>
    </dgm:pt>
    <dgm:pt modelId="{06ABF0BA-8316-4283-BE66-64D2E09AF146}" type="sibTrans" cxnId="{DFA7D00F-6731-4EE3-B638-295D86129A24}">
      <dgm:prSet/>
      <dgm:spPr/>
      <dgm:t>
        <a:bodyPr/>
        <a:lstStyle/>
        <a:p>
          <a:endParaRPr lang="en-US"/>
        </a:p>
      </dgm:t>
    </dgm:pt>
    <dgm:pt modelId="{D663C764-949A-4856-BD88-DE89EFA35B50}">
      <dgm:prSet/>
      <dgm:spPr/>
      <dgm:t>
        <a:bodyPr/>
        <a:lstStyle/>
        <a:p>
          <a:r>
            <a:rPr lang="en-US"/>
            <a:t>National Inpatient Sample (NIS)</a:t>
          </a:r>
        </a:p>
      </dgm:t>
    </dgm:pt>
    <dgm:pt modelId="{BBB4156C-6DC2-45E9-90F2-3D12E240149B}" type="parTrans" cxnId="{560DC436-78A8-481A-84BA-2B2FE63E1653}">
      <dgm:prSet/>
      <dgm:spPr/>
      <dgm:t>
        <a:bodyPr/>
        <a:lstStyle/>
        <a:p>
          <a:endParaRPr lang="en-US"/>
        </a:p>
      </dgm:t>
    </dgm:pt>
    <dgm:pt modelId="{E5D7AACF-9A37-4CCE-91D8-F39D83587F94}" type="sibTrans" cxnId="{560DC436-78A8-481A-84BA-2B2FE63E1653}">
      <dgm:prSet/>
      <dgm:spPr/>
      <dgm:t>
        <a:bodyPr/>
        <a:lstStyle/>
        <a:p>
          <a:endParaRPr lang="en-US"/>
        </a:p>
      </dgm:t>
    </dgm:pt>
    <dgm:pt modelId="{D5B57F46-3290-4936-9B0C-C972C7DEB041}">
      <dgm:prSet/>
      <dgm:spPr/>
      <dgm:t>
        <a:bodyPr/>
        <a:lstStyle/>
        <a:p>
          <a:r>
            <a:rPr lang="en-US" dirty="0"/>
            <a:t>Data on over 7 million hospital stays.</a:t>
          </a:r>
        </a:p>
      </dgm:t>
    </dgm:pt>
    <dgm:pt modelId="{8DF9A6FF-E5FE-4A77-A3CA-7772687465B2}" type="parTrans" cxnId="{CA49E61C-ECF2-4EBD-ABC0-332314D957C8}">
      <dgm:prSet/>
      <dgm:spPr/>
      <dgm:t>
        <a:bodyPr/>
        <a:lstStyle/>
        <a:p>
          <a:endParaRPr lang="en-US"/>
        </a:p>
      </dgm:t>
    </dgm:pt>
    <dgm:pt modelId="{868F1B07-50A2-4A36-8D21-56B156290CC6}" type="sibTrans" cxnId="{CA49E61C-ECF2-4EBD-ABC0-332314D957C8}">
      <dgm:prSet/>
      <dgm:spPr/>
      <dgm:t>
        <a:bodyPr/>
        <a:lstStyle/>
        <a:p>
          <a:endParaRPr lang="en-US"/>
        </a:p>
      </dgm:t>
    </dgm:pt>
    <dgm:pt modelId="{F9805DC3-F12F-4314-97B5-EB25535E89D9}">
      <dgm:prSet/>
      <dgm:spPr/>
      <dgm:t>
        <a:bodyPr/>
        <a:lstStyle/>
        <a:p>
          <a:r>
            <a:rPr lang="en-US" dirty="0"/>
            <a:t>Data from all states participating in HCUP.</a:t>
          </a:r>
        </a:p>
      </dgm:t>
    </dgm:pt>
    <dgm:pt modelId="{4B4F18C5-E120-4972-8AC7-05FB68235006}" type="parTrans" cxnId="{1BD7C313-91E9-42A3-9EEE-558D633A402A}">
      <dgm:prSet/>
      <dgm:spPr/>
      <dgm:t>
        <a:bodyPr/>
        <a:lstStyle/>
        <a:p>
          <a:endParaRPr lang="en-US"/>
        </a:p>
      </dgm:t>
    </dgm:pt>
    <dgm:pt modelId="{15E2403B-5FC3-4BE3-9DA5-0921E0F827C1}" type="sibTrans" cxnId="{1BD7C313-91E9-42A3-9EEE-558D633A402A}">
      <dgm:prSet/>
      <dgm:spPr/>
      <dgm:t>
        <a:bodyPr/>
        <a:lstStyle/>
        <a:p>
          <a:endParaRPr lang="en-US"/>
        </a:p>
      </dgm:t>
    </dgm:pt>
    <dgm:pt modelId="{FCE1727C-1C85-418F-8907-3A45480DEA43}">
      <dgm:prSet/>
      <dgm:spPr/>
      <dgm:t>
        <a:bodyPr/>
        <a:lstStyle/>
        <a:p>
          <a:r>
            <a:rPr lang="en-US"/>
            <a:t>ICD-10:</a:t>
          </a:r>
        </a:p>
        <a:p>
          <a:r>
            <a:rPr lang="en-US"/>
            <a:t>2016 - 2019</a:t>
          </a:r>
        </a:p>
      </dgm:t>
    </dgm:pt>
    <dgm:pt modelId="{7B291616-ED42-4478-9149-05CC7E9C24FD}" type="parTrans" cxnId="{ECCE1949-686D-40D6-B2D7-80154499A23D}">
      <dgm:prSet/>
      <dgm:spPr/>
      <dgm:t>
        <a:bodyPr/>
        <a:lstStyle/>
        <a:p>
          <a:endParaRPr lang="en-US"/>
        </a:p>
      </dgm:t>
    </dgm:pt>
    <dgm:pt modelId="{8648E081-37DC-4076-B77D-71D49EDE9CE0}" type="sibTrans" cxnId="{ECCE1949-686D-40D6-B2D7-80154499A23D}">
      <dgm:prSet/>
      <dgm:spPr/>
      <dgm:t>
        <a:bodyPr/>
        <a:lstStyle/>
        <a:p>
          <a:endParaRPr lang="en-US"/>
        </a:p>
      </dgm:t>
    </dgm:pt>
    <dgm:pt modelId="{EB082DE3-6DAD-4113-A63E-1BF2542EB9CA}">
      <dgm:prSet/>
      <dgm:spPr/>
      <dgm:t>
        <a:bodyPr/>
        <a:lstStyle/>
        <a:p>
          <a:r>
            <a:rPr lang="en-US"/>
            <a:t>Core</a:t>
          </a:r>
        </a:p>
      </dgm:t>
    </dgm:pt>
    <dgm:pt modelId="{C3B0AEDD-B264-4C29-8F76-36F1B33EDACC}" type="parTrans" cxnId="{9BAF2122-CFA4-4806-9DF4-CC2E15E0053A}">
      <dgm:prSet/>
      <dgm:spPr/>
      <dgm:t>
        <a:bodyPr/>
        <a:lstStyle/>
        <a:p>
          <a:endParaRPr lang="en-US"/>
        </a:p>
      </dgm:t>
    </dgm:pt>
    <dgm:pt modelId="{63ADED5C-5176-404B-BC8C-37766D2E0622}" type="sibTrans" cxnId="{9BAF2122-CFA4-4806-9DF4-CC2E15E0053A}">
      <dgm:prSet/>
      <dgm:spPr/>
      <dgm:t>
        <a:bodyPr/>
        <a:lstStyle/>
        <a:p>
          <a:endParaRPr lang="en-US"/>
        </a:p>
      </dgm:t>
    </dgm:pt>
    <dgm:pt modelId="{A59E98BC-33E0-2B44-8914-144018F0D242}">
      <dgm:prSet/>
      <dgm:spPr/>
      <dgm:t>
        <a:bodyPr/>
        <a:lstStyle/>
        <a:p>
          <a:r>
            <a:rPr lang="en-US" dirty="0"/>
            <a:t>Nation’s most comprehensive source of hospital care data.</a:t>
          </a:r>
        </a:p>
      </dgm:t>
    </dgm:pt>
    <dgm:pt modelId="{85AED340-8DEF-4E4D-9CFF-2856B063571E}" type="parTrans" cxnId="{72214C95-D562-4948-8E7A-81BAF0424266}">
      <dgm:prSet/>
      <dgm:spPr/>
      <dgm:t>
        <a:bodyPr/>
        <a:lstStyle/>
        <a:p>
          <a:endParaRPr lang="en-US"/>
        </a:p>
      </dgm:t>
    </dgm:pt>
    <dgm:pt modelId="{321BCC62-E512-8042-B0A9-EB9E5C077DD0}" type="sibTrans" cxnId="{72214C95-D562-4948-8E7A-81BAF0424266}">
      <dgm:prSet/>
      <dgm:spPr/>
      <dgm:t>
        <a:bodyPr/>
        <a:lstStyle/>
        <a:p>
          <a:endParaRPr lang="en-US"/>
        </a:p>
      </dgm:t>
    </dgm:pt>
    <dgm:pt modelId="{280BB809-CC01-C84E-BA2B-0E3B69ACB855}">
      <dgm:prSet/>
      <dgm:spPr/>
      <dgm:t>
        <a:bodyPr/>
        <a:lstStyle/>
        <a:p>
          <a:r>
            <a:rPr lang="en-US" dirty="0"/>
            <a:t>Covers over 97% of the U.S. population.</a:t>
          </a:r>
        </a:p>
      </dgm:t>
    </dgm:pt>
    <dgm:pt modelId="{86BFEE19-3D49-784C-A665-DCE76282A1CA}" type="parTrans" cxnId="{43780089-1E3C-6444-B06A-85B00BE010C2}">
      <dgm:prSet/>
      <dgm:spPr/>
      <dgm:t>
        <a:bodyPr/>
        <a:lstStyle/>
        <a:p>
          <a:endParaRPr lang="en-US"/>
        </a:p>
      </dgm:t>
    </dgm:pt>
    <dgm:pt modelId="{AEAD339C-8296-D549-B740-E382C7C4D2CC}" type="sibTrans" cxnId="{43780089-1E3C-6444-B06A-85B00BE010C2}">
      <dgm:prSet/>
      <dgm:spPr/>
      <dgm:t>
        <a:bodyPr/>
        <a:lstStyle/>
        <a:p>
          <a:endParaRPr lang="en-US"/>
        </a:p>
      </dgm:t>
    </dgm:pt>
    <dgm:pt modelId="{E90A0B6F-720B-F14C-B0B9-025DECE69D17}">
      <dgm:prSet/>
      <dgm:spPr/>
      <dgm:t>
        <a:bodyPr/>
        <a:lstStyle/>
        <a:p>
          <a:r>
            <a:rPr lang="en-US"/>
            <a:t>Core: Contains commonly used data (age, primary payer, total charges, etc.)</a:t>
          </a:r>
        </a:p>
      </dgm:t>
    </dgm:pt>
    <dgm:pt modelId="{F2D5887B-7697-3144-82F9-766E69327395}" type="parTrans" cxnId="{62ABF619-0AF6-8044-83C8-A86BC10D4522}">
      <dgm:prSet/>
      <dgm:spPr/>
      <dgm:t>
        <a:bodyPr/>
        <a:lstStyle/>
        <a:p>
          <a:endParaRPr lang="en-US"/>
        </a:p>
      </dgm:t>
    </dgm:pt>
    <dgm:pt modelId="{570D59F1-1C16-814B-BF22-5237CC92752B}" type="sibTrans" cxnId="{62ABF619-0AF6-8044-83C8-A86BC10D4522}">
      <dgm:prSet/>
      <dgm:spPr/>
      <dgm:t>
        <a:bodyPr/>
        <a:lstStyle/>
        <a:p>
          <a:endParaRPr lang="en-US"/>
        </a:p>
      </dgm:t>
    </dgm:pt>
    <dgm:pt modelId="{41744273-F19A-2147-95F7-B21371ADDC3D}">
      <dgm:prSet/>
      <dgm:spPr/>
      <dgm:t>
        <a:bodyPr/>
        <a:lstStyle/>
        <a:p>
          <a:r>
            <a:rPr lang="en-US"/>
            <a:t>Data recorded from 1988 – 2020.</a:t>
          </a:r>
        </a:p>
      </dgm:t>
    </dgm:pt>
    <dgm:pt modelId="{B75E5377-D97E-DB41-93AC-9BF5D4FDCB4C}" type="parTrans" cxnId="{ACEDC209-52C6-864D-BC7D-AA95B5D8F51D}">
      <dgm:prSet/>
      <dgm:spPr/>
      <dgm:t>
        <a:bodyPr/>
        <a:lstStyle/>
        <a:p>
          <a:endParaRPr lang="en-US"/>
        </a:p>
      </dgm:t>
    </dgm:pt>
    <dgm:pt modelId="{97FA666E-2811-B446-9C82-BAC608E0B67E}" type="sibTrans" cxnId="{ACEDC209-52C6-864D-BC7D-AA95B5D8F51D}">
      <dgm:prSet/>
      <dgm:spPr/>
      <dgm:t>
        <a:bodyPr/>
        <a:lstStyle/>
        <a:p>
          <a:endParaRPr lang="en-US"/>
        </a:p>
      </dgm:t>
    </dgm:pt>
    <dgm:pt modelId="{5B1E430C-6A6F-CD4D-99E5-28687F4AA80F}">
      <dgm:prSet/>
      <dgm:spPr/>
      <dgm:t>
        <a:bodyPr/>
        <a:lstStyle/>
        <a:p>
          <a:r>
            <a:rPr lang="en-US"/>
            <a:t>Switch from ICD-9 to ICD-10 billing codes in 2015</a:t>
          </a:r>
        </a:p>
      </dgm:t>
    </dgm:pt>
    <dgm:pt modelId="{349FF849-AC9C-0C4E-A109-47CBF2727319}" type="parTrans" cxnId="{18CDE344-C9FF-904A-B1AB-707B724237DE}">
      <dgm:prSet/>
      <dgm:spPr/>
      <dgm:t>
        <a:bodyPr/>
        <a:lstStyle/>
        <a:p>
          <a:endParaRPr lang="en-US"/>
        </a:p>
      </dgm:t>
    </dgm:pt>
    <dgm:pt modelId="{0E81424A-9E9D-4E4A-B518-5FD8A0854D94}" type="sibTrans" cxnId="{18CDE344-C9FF-904A-B1AB-707B724237DE}">
      <dgm:prSet/>
      <dgm:spPr/>
      <dgm:t>
        <a:bodyPr/>
        <a:lstStyle/>
        <a:p>
          <a:endParaRPr lang="en-US"/>
        </a:p>
      </dgm:t>
    </dgm:pt>
    <dgm:pt modelId="{2C6E283D-F098-3E4E-97BC-0BC08D1B7326}">
      <dgm:prSet/>
      <dgm:spPr/>
      <dgm:t>
        <a:bodyPr/>
        <a:lstStyle/>
        <a:p>
          <a:r>
            <a:rPr lang="en-US"/>
            <a:t>Pandemic in 2020</a:t>
          </a:r>
        </a:p>
      </dgm:t>
    </dgm:pt>
    <dgm:pt modelId="{361A356B-2C62-E247-971B-60DCE3D36A46}" type="parTrans" cxnId="{6CAE2239-EFE5-7440-AE02-0D2461391A19}">
      <dgm:prSet/>
      <dgm:spPr/>
      <dgm:t>
        <a:bodyPr/>
        <a:lstStyle/>
        <a:p>
          <a:endParaRPr lang="en-US"/>
        </a:p>
      </dgm:t>
    </dgm:pt>
    <dgm:pt modelId="{63CC016D-D35F-8540-B93A-D8754EF7CA0C}" type="sibTrans" cxnId="{6CAE2239-EFE5-7440-AE02-0D2461391A19}">
      <dgm:prSet/>
      <dgm:spPr/>
      <dgm:t>
        <a:bodyPr/>
        <a:lstStyle/>
        <a:p>
          <a:endParaRPr lang="en-US"/>
        </a:p>
      </dgm:t>
    </dgm:pt>
    <dgm:pt modelId="{EBA5A708-9281-9545-BD76-EE0E2C3DEF8D}">
      <dgm:prSet/>
      <dgm:spPr/>
      <dgm:t>
        <a:bodyPr/>
        <a:lstStyle/>
        <a:p>
          <a:endParaRPr lang="en-US"/>
        </a:p>
      </dgm:t>
    </dgm:pt>
    <dgm:pt modelId="{3978925E-FC1D-F94D-8FDE-1257C4BA2BD2}" type="parTrans" cxnId="{D7664635-4502-514D-9CA6-059361867728}">
      <dgm:prSet/>
      <dgm:spPr/>
      <dgm:t>
        <a:bodyPr/>
        <a:lstStyle/>
        <a:p>
          <a:endParaRPr lang="en-US"/>
        </a:p>
      </dgm:t>
    </dgm:pt>
    <dgm:pt modelId="{4A416064-3599-174E-9549-A0839000D201}" type="sibTrans" cxnId="{D7664635-4502-514D-9CA6-059361867728}">
      <dgm:prSet/>
      <dgm:spPr/>
      <dgm:t>
        <a:bodyPr/>
        <a:lstStyle/>
        <a:p>
          <a:endParaRPr lang="en-US"/>
        </a:p>
      </dgm:t>
    </dgm:pt>
    <dgm:pt modelId="{09E8D048-43E9-6644-A3C0-EE2F58242BC2}" type="pres">
      <dgm:prSet presAssocID="{71BB3BCA-139C-45A2-BADD-8F3C38CCB101}" presName="Name0" presStyleCnt="0">
        <dgm:presLayoutVars>
          <dgm:dir/>
          <dgm:animLvl val="lvl"/>
          <dgm:resizeHandles val="exact"/>
        </dgm:presLayoutVars>
      </dgm:prSet>
      <dgm:spPr/>
    </dgm:pt>
    <dgm:pt modelId="{1EA43DDC-CA4B-F34A-BE5F-C4113275483D}" type="pres">
      <dgm:prSet presAssocID="{38A676AC-0289-45AF-898A-35AB5FD55AD8}" presName="Name8" presStyleCnt="0"/>
      <dgm:spPr/>
    </dgm:pt>
    <dgm:pt modelId="{9D667CC6-9BF6-EA47-854F-A5157A4AA36F}" type="pres">
      <dgm:prSet presAssocID="{38A676AC-0289-45AF-898A-35AB5FD55AD8}" presName="acctBkgd" presStyleLbl="alignAcc1" presStyleIdx="0" presStyleCnt="4"/>
      <dgm:spPr/>
    </dgm:pt>
    <dgm:pt modelId="{49B1FCA7-E1C4-4C4D-AEB1-E1FFD7CBC620}" type="pres">
      <dgm:prSet presAssocID="{38A676AC-0289-45AF-898A-35AB5FD55AD8}" presName="acctTx" presStyleLbl="alignAcc1" presStyleIdx="0" presStyleCnt="4">
        <dgm:presLayoutVars>
          <dgm:bulletEnabled val="1"/>
        </dgm:presLayoutVars>
      </dgm:prSet>
      <dgm:spPr/>
    </dgm:pt>
    <dgm:pt modelId="{7F286F4A-8DE5-E44E-A2C5-6CFED740AAAA}" type="pres">
      <dgm:prSet presAssocID="{38A676AC-0289-45AF-898A-35AB5FD55AD8}" presName="level" presStyleLbl="node1" presStyleIdx="0" presStyleCnt="4">
        <dgm:presLayoutVars>
          <dgm:chMax val="1"/>
          <dgm:bulletEnabled val="1"/>
        </dgm:presLayoutVars>
      </dgm:prSet>
      <dgm:spPr/>
    </dgm:pt>
    <dgm:pt modelId="{6585121D-B922-7C4C-8E3C-FEDCA9FA8458}" type="pres">
      <dgm:prSet presAssocID="{38A676AC-0289-45AF-898A-35AB5FD55AD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F762565-CB94-384B-8A64-95120986EE22}" type="pres">
      <dgm:prSet presAssocID="{D663C764-949A-4856-BD88-DE89EFA35B50}" presName="Name8" presStyleCnt="0"/>
      <dgm:spPr/>
    </dgm:pt>
    <dgm:pt modelId="{8BD8632D-7184-FC49-A0C4-278A336CA7DA}" type="pres">
      <dgm:prSet presAssocID="{D663C764-949A-4856-BD88-DE89EFA35B50}" presName="acctBkgd" presStyleLbl="alignAcc1" presStyleIdx="1" presStyleCnt="4"/>
      <dgm:spPr/>
    </dgm:pt>
    <dgm:pt modelId="{811DA7E6-8EC2-1548-AD16-6197A71F8473}" type="pres">
      <dgm:prSet presAssocID="{D663C764-949A-4856-BD88-DE89EFA35B50}" presName="acctTx" presStyleLbl="alignAcc1" presStyleIdx="1" presStyleCnt="4">
        <dgm:presLayoutVars>
          <dgm:bulletEnabled val="1"/>
        </dgm:presLayoutVars>
      </dgm:prSet>
      <dgm:spPr/>
    </dgm:pt>
    <dgm:pt modelId="{F7D96A04-C65A-7542-AED8-405B14189354}" type="pres">
      <dgm:prSet presAssocID="{D663C764-949A-4856-BD88-DE89EFA35B50}" presName="level" presStyleLbl="node1" presStyleIdx="1" presStyleCnt="4">
        <dgm:presLayoutVars>
          <dgm:chMax val="1"/>
          <dgm:bulletEnabled val="1"/>
        </dgm:presLayoutVars>
      </dgm:prSet>
      <dgm:spPr/>
    </dgm:pt>
    <dgm:pt modelId="{B5BA3B3B-42CC-BD42-BC73-680AB5950C46}" type="pres">
      <dgm:prSet presAssocID="{D663C764-949A-4856-BD88-DE89EFA35B5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EF8BFA1-78D6-9B46-9FED-A199B9660A00}" type="pres">
      <dgm:prSet presAssocID="{FCE1727C-1C85-418F-8907-3A45480DEA43}" presName="Name8" presStyleCnt="0"/>
      <dgm:spPr/>
    </dgm:pt>
    <dgm:pt modelId="{C23CB0DB-6E4D-B44C-9306-3F466B04C7A9}" type="pres">
      <dgm:prSet presAssocID="{FCE1727C-1C85-418F-8907-3A45480DEA43}" presName="acctBkgd" presStyleLbl="alignAcc1" presStyleIdx="2" presStyleCnt="4"/>
      <dgm:spPr/>
    </dgm:pt>
    <dgm:pt modelId="{3F25C86F-BC73-B54B-A33E-71D68ECA2CD1}" type="pres">
      <dgm:prSet presAssocID="{FCE1727C-1C85-418F-8907-3A45480DEA43}" presName="acctTx" presStyleLbl="alignAcc1" presStyleIdx="2" presStyleCnt="4">
        <dgm:presLayoutVars>
          <dgm:bulletEnabled val="1"/>
        </dgm:presLayoutVars>
      </dgm:prSet>
      <dgm:spPr/>
    </dgm:pt>
    <dgm:pt modelId="{80AD5799-6827-BC43-83EF-C86003D597E9}" type="pres">
      <dgm:prSet presAssocID="{FCE1727C-1C85-418F-8907-3A45480DEA43}" presName="level" presStyleLbl="node1" presStyleIdx="2" presStyleCnt="4">
        <dgm:presLayoutVars>
          <dgm:chMax val="1"/>
          <dgm:bulletEnabled val="1"/>
        </dgm:presLayoutVars>
      </dgm:prSet>
      <dgm:spPr/>
    </dgm:pt>
    <dgm:pt modelId="{87CF44A0-F6C4-3941-95F2-38CEB733342B}" type="pres">
      <dgm:prSet presAssocID="{FCE1727C-1C85-418F-8907-3A45480DEA4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3FE5F31-AFBE-764B-BC29-12771067835C}" type="pres">
      <dgm:prSet presAssocID="{EB082DE3-6DAD-4113-A63E-1BF2542EB9CA}" presName="Name8" presStyleCnt="0"/>
      <dgm:spPr/>
    </dgm:pt>
    <dgm:pt modelId="{CB4EDC24-A728-9048-A123-2E7BD0C13361}" type="pres">
      <dgm:prSet presAssocID="{EB082DE3-6DAD-4113-A63E-1BF2542EB9CA}" presName="acctBkgd" presStyleLbl="alignAcc1" presStyleIdx="3" presStyleCnt="4"/>
      <dgm:spPr/>
    </dgm:pt>
    <dgm:pt modelId="{402D035D-A953-A74E-9004-E90A04B08D48}" type="pres">
      <dgm:prSet presAssocID="{EB082DE3-6DAD-4113-A63E-1BF2542EB9CA}" presName="acctTx" presStyleLbl="alignAcc1" presStyleIdx="3" presStyleCnt="4">
        <dgm:presLayoutVars>
          <dgm:bulletEnabled val="1"/>
        </dgm:presLayoutVars>
      </dgm:prSet>
      <dgm:spPr/>
    </dgm:pt>
    <dgm:pt modelId="{2D533211-F131-DE4B-99AC-F4E7ADEB7BD9}" type="pres">
      <dgm:prSet presAssocID="{EB082DE3-6DAD-4113-A63E-1BF2542EB9CA}" presName="level" presStyleLbl="node1" presStyleIdx="3" presStyleCnt="4">
        <dgm:presLayoutVars>
          <dgm:chMax val="1"/>
          <dgm:bulletEnabled val="1"/>
        </dgm:presLayoutVars>
      </dgm:prSet>
      <dgm:spPr/>
    </dgm:pt>
    <dgm:pt modelId="{8A2CCC61-7053-FA45-9748-826A95E67BD0}" type="pres">
      <dgm:prSet presAssocID="{EB082DE3-6DAD-4113-A63E-1BF2542EB9C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08F1F04-482F-9E49-B8FC-DEB7C98A1D42}" type="presOf" srcId="{A59E98BC-33E0-2B44-8914-144018F0D242}" destId="{49B1FCA7-E1C4-4C4D-AEB1-E1FFD7CBC620}" srcOrd="1" destOrd="0" presId="urn:microsoft.com/office/officeart/2005/8/layout/pyramid3"/>
    <dgm:cxn modelId="{ACEDC209-52C6-864D-BC7D-AA95B5D8F51D}" srcId="{FCE1727C-1C85-418F-8907-3A45480DEA43}" destId="{41744273-F19A-2147-95F7-B21371ADDC3D}" srcOrd="0" destOrd="0" parTransId="{B75E5377-D97E-DB41-93AC-9BF5D4FDCB4C}" sibTransId="{97FA666E-2811-B446-9C82-BAC608E0B67E}"/>
    <dgm:cxn modelId="{A6357A0A-A56F-1444-A130-AB6F3F2179E9}" type="presOf" srcId="{EBA5A708-9281-9545-BD76-EE0E2C3DEF8D}" destId="{CB4EDC24-A728-9048-A123-2E7BD0C13361}" srcOrd="0" destOrd="0" presId="urn:microsoft.com/office/officeart/2005/8/layout/pyramid3"/>
    <dgm:cxn modelId="{DFA7D00F-6731-4EE3-B638-295D86129A24}" srcId="{71BB3BCA-139C-45A2-BADD-8F3C38CCB101}" destId="{38A676AC-0289-45AF-898A-35AB5FD55AD8}" srcOrd="0" destOrd="0" parTransId="{CE37A2E4-2EC8-4F5E-89A7-04A6A7AD936B}" sibTransId="{06ABF0BA-8316-4283-BE66-64D2E09AF146}"/>
    <dgm:cxn modelId="{B6C8E810-8019-1348-A18C-20397663121A}" type="presOf" srcId="{EB082DE3-6DAD-4113-A63E-1BF2542EB9CA}" destId="{2D533211-F131-DE4B-99AC-F4E7ADEB7BD9}" srcOrd="0" destOrd="0" presId="urn:microsoft.com/office/officeart/2005/8/layout/pyramid3"/>
    <dgm:cxn modelId="{1BD7C313-91E9-42A3-9EEE-558D633A402A}" srcId="{D663C764-949A-4856-BD88-DE89EFA35B50}" destId="{F9805DC3-F12F-4314-97B5-EB25535E89D9}" srcOrd="1" destOrd="0" parTransId="{4B4F18C5-E120-4972-8AC7-05FB68235006}" sibTransId="{15E2403B-5FC3-4BE3-9DA5-0921E0F827C1}"/>
    <dgm:cxn modelId="{62ABF619-0AF6-8044-83C8-A86BC10D4522}" srcId="{EB082DE3-6DAD-4113-A63E-1BF2542EB9CA}" destId="{E90A0B6F-720B-F14C-B0B9-025DECE69D17}" srcOrd="1" destOrd="0" parTransId="{F2D5887B-7697-3144-82F9-766E69327395}" sibTransId="{570D59F1-1C16-814B-BF22-5237CC92752B}"/>
    <dgm:cxn modelId="{CA49E61C-ECF2-4EBD-ABC0-332314D957C8}" srcId="{D663C764-949A-4856-BD88-DE89EFA35B50}" destId="{D5B57F46-3290-4936-9B0C-C972C7DEB041}" srcOrd="0" destOrd="0" parTransId="{8DF9A6FF-E5FE-4A77-A3CA-7772687465B2}" sibTransId="{868F1B07-50A2-4A36-8D21-56B156290CC6}"/>
    <dgm:cxn modelId="{9BAF2122-CFA4-4806-9DF4-CC2E15E0053A}" srcId="{71BB3BCA-139C-45A2-BADD-8F3C38CCB101}" destId="{EB082DE3-6DAD-4113-A63E-1BF2542EB9CA}" srcOrd="3" destOrd="0" parTransId="{C3B0AEDD-B264-4C29-8F76-36F1B33EDACC}" sibTransId="{63ADED5C-5176-404B-BC8C-37766D2E0622}"/>
    <dgm:cxn modelId="{F1DE5423-EE65-1A41-BB40-D1D5698ABD2A}" type="presOf" srcId="{41744273-F19A-2147-95F7-B21371ADDC3D}" destId="{C23CB0DB-6E4D-B44C-9306-3F466B04C7A9}" srcOrd="0" destOrd="0" presId="urn:microsoft.com/office/officeart/2005/8/layout/pyramid3"/>
    <dgm:cxn modelId="{6C05B429-0FBF-4243-A766-BC2612BDE7DC}" type="presOf" srcId="{280BB809-CC01-C84E-BA2B-0E3B69ACB855}" destId="{811DA7E6-8EC2-1548-AD16-6197A71F8473}" srcOrd="1" destOrd="2" presId="urn:microsoft.com/office/officeart/2005/8/layout/pyramid3"/>
    <dgm:cxn modelId="{1102FB2A-56F2-8E4F-A3CA-2490601D37DA}" type="presOf" srcId="{E90A0B6F-720B-F14C-B0B9-025DECE69D17}" destId="{CB4EDC24-A728-9048-A123-2E7BD0C13361}" srcOrd="0" destOrd="1" presId="urn:microsoft.com/office/officeart/2005/8/layout/pyramid3"/>
    <dgm:cxn modelId="{D7664635-4502-514D-9CA6-059361867728}" srcId="{EB082DE3-6DAD-4113-A63E-1BF2542EB9CA}" destId="{EBA5A708-9281-9545-BD76-EE0E2C3DEF8D}" srcOrd="0" destOrd="0" parTransId="{3978925E-FC1D-F94D-8FDE-1257C4BA2BD2}" sibTransId="{4A416064-3599-174E-9549-A0839000D201}"/>
    <dgm:cxn modelId="{560DC436-78A8-481A-84BA-2B2FE63E1653}" srcId="{71BB3BCA-139C-45A2-BADD-8F3C38CCB101}" destId="{D663C764-949A-4856-BD88-DE89EFA35B50}" srcOrd="1" destOrd="0" parTransId="{BBB4156C-6DC2-45E9-90F2-3D12E240149B}" sibTransId="{E5D7AACF-9A37-4CCE-91D8-F39D83587F94}"/>
    <dgm:cxn modelId="{6CAE2239-EFE5-7440-AE02-0D2461391A19}" srcId="{FCE1727C-1C85-418F-8907-3A45480DEA43}" destId="{2C6E283D-F098-3E4E-97BC-0BC08D1B7326}" srcOrd="2" destOrd="0" parTransId="{361A356B-2C62-E247-971B-60DCE3D36A46}" sibTransId="{63CC016D-D35F-8540-B93A-D8754EF7CA0C}"/>
    <dgm:cxn modelId="{BC7E9F3A-1721-B342-8468-97C40E196328}" type="presOf" srcId="{71BB3BCA-139C-45A2-BADD-8F3C38CCB101}" destId="{09E8D048-43E9-6644-A3C0-EE2F58242BC2}" srcOrd="0" destOrd="0" presId="urn:microsoft.com/office/officeart/2005/8/layout/pyramid3"/>
    <dgm:cxn modelId="{2AC4A442-AB2A-004B-A04D-328F50FEC25C}" type="presOf" srcId="{2C6E283D-F098-3E4E-97BC-0BC08D1B7326}" destId="{3F25C86F-BC73-B54B-A33E-71D68ECA2CD1}" srcOrd="1" destOrd="2" presId="urn:microsoft.com/office/officeart/2005/8/layout/pyramid3"/>
    <dgm:cxn modelId="{18CDE344-C9FF-904A-B1AB-707B724237DE}" srcId="{FCE1727C-1C85-418F-8907-3A45480DEA43}" destId="{5B1E430C-6A6F-CD4D-99E5-28687F4AA80F}" srcOrd="1" destOrd="0" parTransId="{349FF849-AC9C-0C4E-A109-47CBF2727319}" sibTransId="{0E81424A-9E9D-4E4A-B518-5FD8A0854D94}"/>
    <dgm:cxn modelId="{ECCE1949-686D-40D6-B2D7-80154499A23D}" srcId="{71BB3BCA-139C-45A2-BADD-8F3C38CCB101}" destId="{FCE1727C-1C85-418F-8907-3A45480DEA43}" srcOrd="2" destOrd="0" parTransId="{7B291616-ED42-4478-9149-05CC7E9C24FD}" sibTransId="{8648E081-37DC-4076-B77D-71D49EDE9CE0}"/>
    <dgm:cxn modelId="{0ADC5757-9AFC-DD44-A0A9-A14D8762B59C}" type="presOf" srcId="{FCE1727C-1C85-418F-8907-3A45480DEA43}" destId="{80AD5799-6827-BC43-83EF-C86003D597E9}" srcOrd="0" destOrd="0" presId="urn:microsoft.com/office/officeart/2005/8/layout/pyramid3"/>
    <dgm:cxn modelId="{3D50A257-921A-664F-B172-4C3C585CEDE8}" type="presOf" srcId="{5B1E430C-6A6F-CD4D-99E5-28687F4AA80F}" destId="{C23CB0DB-6E4D-B44C-9306-3F466B04C7A9}" srcOrd="0" destOrd="1" presId="urn:microsoft.com/office/officeart/2005/8/layout/pyramid3"/>
    <dgm:cxn modelId="{09279E5D-71C6-BE4F-BA39-8364FD63CDA0}" type="presOf" srcId="{D663C764-949A-4856-BD88-DE89EFA35B50}" destId="{F7D96A04-C65A-7542-AED8-405B14189354}" srcOrd="0" destOrd="0" presId="urn:microsoft.com/office/officeart/2005/8/layout/pyramid3"/>
    <dgm:cxn modelId="{929E916F-734F-644D-8679-2FB9946D75C0}" type="presOf" srcId="{38A676AC-0289-45AF-898A-35AB5FD55AD8}" destId="{6585121D-B922-7C4C-8E3C-FEDCA9FA8458}" srcOrd="1" destOrd="0" presId="urn:microsoft.com/office/officeart/2005/8/layout/pyramid3"/>
    <dgm:cxn modelId="{BF98EF79-D63B-484F-867B-241808E3DB14}" type="presOf" srcId="{F9805DC3-F12F-4314-97B5-EB25535E89D9}" destId="{8BD8632D-7184-FC49-A0C4-278A336CA7DA}" srcOrd="0" destOrd="1" presId="urn:microsoft.com/office/officeart/2005/8/layout/pyramid3"/>
    <dgm:cxn modelId="{1CD22B87-2AAA-C749-985D-C24D4BFDE021}" type="presOf" srcId="{FCE1727C-1C85-418F-8907-3A45480DEA43}" destId="{87CF44A0-F6C4-3941-95F2-38CEB733342B}" srcOrd="1" destOrd="0" presId="urn:microsoft.com/office/officeart/2005/8/layout/pyramid3"/>
    <dgm:cxn modelId="{43780089-1E3C-6444-B06A-85B00BE010C2}" srcId="{D663C764-949A-4856-BD88-DE89EFA35B50}" destId="{280BB809-CC01-C84E-BA2B-0E3B69ACB855}" srcOrd="2" destOrd="0" parTransId="{86BFEE19-3D49-784C-A665-DCE76282A1CA}" sibTransId="{AEAD339C-8296-D549-B740-E382C7C4D2CC}"/>
    <dgm:cxn modelId="{B919CB92-0020-6C42-A616-61E2E6FD3177}" type="presOf" srcId="{280BB809-CC01-C84E-BA2B-0E3B69ACB855}" destId="{8BD8632D-7184-FC49-A0C4-278A336CA7DA}" srcOrd="0" destOrd="2" presId="urn:microsoft.com/office/officeart/2005/8/layout/pyramid3"/>
    <dgm:cxn modelId="{72214C95-D562-4948-8E7A-81BAF0424266}" srcId="{38A676AC-0289-45AF-898A-35AB5FD55AD8}" destId="{A59E98BC-33E0-2B44-8914-144018F0D242}" srcOrd="0" destOrd="0" parTransId="{85AED340-8DEF-4E4D-9CFF-2856B063571E}" sibTransId="{321BCC62-E512-8042-B0A9-EB9E5C077DD0}"/>
    <dgm:cxn modelId="{BD9D52AA-9BAD-FB4E-B6D2-E54113C44DA1}" type="presOf" srcId="{A59E98BC-33E0-2B44-8914-144018F0D242}" destId="{9D667CC6-9BF6-EA47-854F-A5157A4AA36F}" srcOrd="0" destOrd="0" presId="urn:microsoft.com/office/officeart/2005/8/layout/pyramid3"/>
    <dgm:cxn modelId="{EE44B5AC-299C-204A-B9B5-360AC972C874}" type="presOf" srcId="{EBA5A708-9281-9545-BD76-EE0E2C3DEF8D}" destId="{402D035D-A953-A74E-9004-E90A04B08D48}" srcOrd="1" destOrd="0" presId="urn:microsoft.com/office/officeart/2005/8/layout/pyramid3"/>
    <dgm:cxn modelId="{4A2E23B4-0CC6-2F48-AB90-5C7E39FFDBDD}" type="presOf" srcId="{38A676AC-0289-45AF-898A-35AB5FD55AD8}" destId="{7F286F4A-8DE5-E44E-A2C5-6CFED740AAAA}" srcOrd="0" destOrd="0" presId="urn:microsoft.com/office/officeart/2005/8/layout/pyramid3"/>
    <dgm:cxn modelId="{DA64BBBC-FE6A-7743-A75F-AFDD26167F82}" type="presOf" srcId="{41744273-F19A-2147-95F7-B21371ADDC3D}" destId="{3F25C86F-BC73-B54B-A33E-71D68ECA2CD1}" srcOrd="1" destOrd="0" presId="urn:microsoft.com/office/officeart/2005/8/layout/pyramid3"/>
    <dgm:cxn modelId="{D7A961C1-68A9-3247-A468-FA7F6CB2D3FD}" type="presOf" srcId="{D5B57F46-3290-4936-9B0C-C972C7DEB041}" destId="{8BD8632D-7184-FC49-A0C4-278A336CA7DA}" srcOrd="0" destOrd="0" presId="urn:microsoft.com/office/officeart/2005/8/layout/pyramid3"/>
    <dgm:cxn modelId="{AFFA9AD5-6528-5140-B779-8BCE52EAE9B3}" type="presOf" srcId="{EB082DE3-6DAD-4113-A63E-1BF2542EB9CA}" destId="{8A2CCC61-7053-FA45-9748-826A95E67BD0}" srcOrd="1" destOrd="0" presId="urn:microsoft.com/office/officeart/2005/8/layout/pyramid3"/>
    <dgm:cxn modelId="{CB630CE0-5BAE-274C-910C-CFF7300CF3F5}" type="presOf" srcId="{D5B57F46-3290-4936-9B0C-C972C7DEB041}" destId="{811DA7E6-8EC2-1548-AD16-6197A71F8473}" srcOrd="1" destOrd="0" presId="urn:microsoft.com/office/officeart/2005/8/layout/pyramid3"/>
    <dgm:cxn modelId="{506823E5-6B65-DF42-9A7D-BF5374AC67BE}" type="presOf" srcId="{D663C764-949A-4856-BD88-DE89EFA35B50}" destId="{B5BA3B3B-42CC-BD42-BC73-680AB5950C46}" srcOrd="1" destOrd="0" presId="urn:microsoft.com/office/officeart/2005/8/layout/pyramid3"/>
    <dgm:cxn modelId="{DC1EFEEC-44DE-C342-A282-FF98DCF94390}" type="presOf" srcId="{F9805DC3-F12F-4314-97B5-EB25535E89D9}" destId="{811DA7E6-8EC2-1548-AD16-6197A71F8473}" srcOrd="1" destOrd="1" presId="urn:microsoft.com/office/officeart/2005/8/layout/pyramid3"/>
    <dgm:cxn modelId="{4E594DF0-2FE1-454E-855B-B906464D836A}" type="presOf" srcId="{5B1E430C-6A6F-CD4D-99E5-28687F4AA80F}" destId="{3F25C86F-BC73-B54B-A33E-71D68ECA2CD1}" srcOrd="1" destOrd="1" presId="urn:microsoft.com/office/officeart/2005/8/layout/pyramid3"/>
    <dgm:cxn modelId="{45DD22F1-E402-AF44-B6C1-89FB22F5898F}" type="presOf" srcId="{2C6E283D-F098-3E4E-97BC-0BC08D1B7326}" destId="{C23CB0DB-6E4D-B44C-9306-3F466B04C7A9}" srcOrd="0" destOrd="2" presId="urn:microsoft.com/office/officeart/2005/8/layout/pyramid3"/>
    <dgm:cxn modelId="{00F68DF9-9CF9-C848-BF9D-5B152F060118}" type="presOf" srcId="{E90A0B6F-720B-F14C-B0B9-025DECE69D17}" destId="{402D035D-A953-A74E-9004-E90A04B08D48}" srcOrd="1" destOrd="1" presId="urn:microsoft.com/office/officeart/2005/8/layout/pyramid3"/>
    <dgm:cxn modelId="{8140646D-09A3-424F-858F-F1BBE7DADA25}" type="presParOf" srcId="{09E8D048-43E9-6644-A3C0-EE2F58242BC2}" destId="{1EA43DDC-CA4B-F34A-BE5F-C4113275483D}" srcOrd="0" destOrd="0" presId="urn:microsoft.com/office/officeart/2005/8/layout/pyramid3"/>
    <dgm:cxn modelId="{8A97A372-C50B-114E-AE0E-B96F8BFE6E0B}" type="presParOf" srcId="{1EA43DDC-CA4B-F34A-BE5F-C4113275483D}" destId="{9D667CC6-9BF6-EA47-854F-A5157A4AA36F}" srcOrd="0" destOrd="0" presId="urn:microsoft.com/office/officeart/2005/8/layout/pyramid3"/>
    <dgm:cxn modelId="{B9023B79-99F5-2548-BEB6-A20EA6C51740}" type="presParOf" srcId="{1EA43DDC-CA4B-F34A-BE5F-C4113275483D}" destId="{49B1FCA7-E1C4-4C4D-AEB1-E1FFD7CBC620}" srcOrd="1" destOrd="0" presId="urn:microsoft.com/office/officeart/2005/8/layout/pyramid3"/>
    <dgm:cxn modelId="{5FCC24AA-0722-774B-9177-2DC8FACC93E2}" type="presParOf" srcId="{1EA43DDC-CA4B-F34A-BE5F-C4113275483D}" destId="{7F286F4A-8DE5-E44E-A2C5-6CFED740AAAA}" srcOrd="2" destOrd="0" presId="urn:microsoft.com/office/officeart/2005/8/layout/pyramid3"/>
    <dgm:cxn modelId="{6946A92B-4E5E-1947-925A-05332353A8FB}" type="presParOf" srcId="{1EA43DDC-CA4B-F34A-BE5F-C4113275483D}" destId="{6585121D-B922-7C4C-8E3C-FEDCA9FA8458}" srcOrd="3" destOrd="0" presId="urn:microsoft.com/office/officeart/2005/8/layout/pyramid3"/>
    <dgm:cxn modelId="{9D9F19E8-F276-2848-B47E-2E27F88E429F}" type="presParOf" srcId="{09E8D048-43E9-6644-A3C0-EE2F58242BC2}" destId="{CF762565-CB94-384B-8A64-95120986EE22}" srcOrd="1" destOrd="0" presId="urn:microsoft.com/office/officeart/2005/8/layout/pyramid3"/>
    <dgm:cxn modelId="{EE99B9DD-10F3-DA4C-B28D-188C6A7912E2}" type="presParOf" srcId="{CF762565-CB94-384B-8A64-95120986EE22}" destId="{8BD8632D-7184-FC49-A0C4-278A336CA7DA}" srcOrd="0" destOrd="0" presId="urn:microsoft.com/office/officeart/2005/8/layout/pyramid3"/>
    <dgm:cxn modelId="{BAA90BE9-E4B6-1C45-9FEF-1F55955FA8FF}" type="presParOf" srcId="{CF762565-CB94-384B-8A64-95120986EE22}" destId="{811DA7E6-8EC2-1548-AD16-6197A71F8473}" srcOrd="1" destOrd="0" presId="urn:microsoft.com/office/officeart/2005/8/layout/pyramid3"/>
    <dgm:cxn modelId="{FCEEBEBC-DC5D-7347-AD3D-347668737454}" type="presParOf" srcId="{CF762565-CB94-384B-8A64-95120986EE22}" destId="{F7D96A04-C65A-7542-AED8-405B14189354}" srcOrd="2" destOrd="0" presId="urn:microsoft.com/office/officeart/2005/8/layout/pyramid3"/>
    <dgm:cxn modelId="{70826E76-5A47-C541-B128-34D4A6954354}" type="presParOf" srcId="{CF762565-CB94-384B-8A64-95120986EE22}" destId="{B5BA3B3B-42CC-BD42-BC73-680AB5950C46}" srcOrd="3" destOrd="0" presId="urn:microsoft.com/office/officeart/2005/8/layout/pyramid3"/>
    <dgm:cxn modelId="{A74FA8AC-9C1B-D044-BECD-D9B309D628AD}" type="presParOf" srcId="{09E8D048-43E9-6644-A3C0-EE2F58242BC2}" destId="{7EF8BFA1-78D6-9B46-9FED-A199B9660A00}" srcOrd="2" destOrd="0" presId="urn:microsoft.com/office/officeart/2005/8/layout/pyramid3"/>
    <dgm:cxn modelId="{B213C2EF-CD98-E249-B6EF-4E206BE5CF44}" type="presParOf" srcId="{7EF8BFA1-78D6-9B46-9FED-A199B9660A00}" destId="{C23CB0DB-6E4D-B44C-9306-3F466B04C7A9}" srcOrd="0" destOrd="0" presId="urn:microsoft.com/office/officeart/2005/8/layout/pyramid3"/>
    <dgm:cxn modelId="{FBCA89BA-AEF6-364B-B665-28DE1FD9750E}" type="presParOf" srcId="{7EF8BFA1-78D6-9B46-9FED-A199B9660A00}" destId="{3F25C86F-BC73-B54B-A33E-71D68ECA2CD1}" srcOrd="1" destOrd="0" presId="urn:microsoft.com/office/officeart/2005/8/layout/pyramid3"/>
    <dgm:cxn modelId="{B93E5E32-7D38-2C43-9E02-11227F62C7FB}" type="presParOf" srcId="{7EF8BFA1-78D6-9B46-9FED-A199B9660A00}" destId="{80AD5799-6827-BC43-83EF-C86003D597E9}" srcOrd="2" destOrd="0" presId="urn:microsoft.com/office/officeart/2005/8/layout/pyramid3"/>
    <dgm:cxn modelId="{235CD925-54A7-6846-9207-076F006840EB}" type="presParOf" srcId="{7EF8BFA1-78D6-9B46-9FED-A199B9660A00}" destId="{87CF44A0-F6C4-3941-95F2-38CEB733342B}" srcOrd="3" destOrd="0" presId="urn:microsoft.com/office/officeart/2005/8/layout/pyramid3"/>
    <dgm:cxn modelId="{CBD17602-2469-D747-AB8D-C76D1041AB00}" type="presParOf" srcId="{09E8D048-43E9-6644-A3C0-EE2F58242BC2}" destId="{B3FE5F31-AFBE-764B-BC29-12771067835C}" srcOrd="3" destOrd="0" presId="urn:microsoft.com/office/officeart/2005/8/layout/pyramid3"/>
    <dgm:cxn modelId="{14BBD166-B499-BF4C-BEE8-98BBCC79653D}" type="presParOf" srcId="{B3FE5F31-AFBE-764B-BC29-12771067835C}" destId="{CB4EDC24-A728-9048-A123-2E7BD0C13361}" srcOrd="0" destOrd="0" presId="urn:microsoft.com/office/officeart/2005/8/layout/pyramid3"/>
    <dgm:cxn modelId="{677C42DA-C152-EF40-BBEF-028FEC166A8F}" type="presParOf" srcId="{B3FE5F31-AFBE-764B-BC29-12771067835C}" destId="{402D035D-A953-A74E-9004-E90A04B08D48}" srcOrd="1" destOrd="0" presId="urn:microsoft.com/office/officeart/2005/8/layout/pyramid3"/>
    <dgm:cxn modelId="{2232E55A-19D2-674A-AE7F-2198FADE1231}" type="presParOf" srcId="{B3FE5F31-AFBE-764B-BC29-12771067835C}" destId="{2D533211-F131-DE4B-99AC-F4E7ADEB7BD9}" srcOrd="2" destOrd="0" presId="urn:microsoft.com/office/officeart/2005/8/layout/pyramid3"/>
    <dgm:cxn modelId="{61C39845-C5C4-654F-820A-BB287718A648}" type="presParOf" srcId="{B3FE5F31-AFBE-764B-BC29-12771067835C}" destId="{8A2CCC61-7053-FA45-9748-826A95E67BD0}" srcOrd="3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C7A484-8B2D-40D8-AFC0-37A3B368BA2F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BE2DD4-3032-4E5E-879D-58BFF603B2D5}">
      <dgm:prSet/>
      <dgm:spPr/>
      <dgm:t>
        <a:bodyPr/>
        <a:lstStyle/>
        <a:p>
          <a:pPr>
            <a:defRPr cap="all"/>
          </a:pPr>
          <a:r>
            <a:rPr lang="en-US" dirty="0"/>
            <a:t>R Studio</a:t>
          </a:r>
        </a:p>
      </dgm:t>
    </dgm:pt>
    <dgm:pt modelId="{AE4AEB22-3651-4469-94E1-6D1FE1EBDAD0}" type="parTrans" cxnId="{491A8384-659E-4D09-97E7-B4C1E447F112}">
      <dgm:prSet/>
      <dgm:spPr/>
      <dgm:t>
        <a:bodyPr/>
        <a:lstStyle/>
        <a:p>
          <a:endParaRPr lang="en-US"/>
        </a:p>
      </dgm:t>
    </dgm:pt>
    <dgm:pt modelId="{75B3D9A2-CDF7-457B-9B1E-368C0C217392}" type="sibTrans" cxnId="{491A8384-659E-4D09-97E7-B4C1E447F112}">
      <dgm:prSet/>
      <dgm:spPr/>
      <dgm:t>
        <a:bodyPr/>
        <a:lstStyle/>
        <a:p>
          <a:endParaRPr lang="en-US"/>
        </a:p>
      </dgm:t>
    </dgm:pt>
    <dgm:pt modelId="{7E8F9F29-C80A-4311-AEF3-4BD05DA135F4}">
      <dgm:prSet/>
      <dgm:spPr/>
      <dgm:t>
        <a:bodyPr/>
        <a:lstStyle/>
        <a:p>
          <a:pPr>
            <a:defRPr cap="all"/>
          </a:pPr>
          <a:r>
            <a:rPr lang="en-US"/>
            <a:t>Excel</a:t>
          </a:r>
        </a:p>
      </dgm:t>
    </dgm:pt>
    <dgm:pt modelId="{62989920-AB64-45EA-9352-0CD2830105A6}" type="parTrans" cxnId="{5E1CE20B-8EE4-4CE8-A0DF-38598894B8DA}">
      <dgm:prSet/>
      <dgm:spPr/>
      <dgm:t>
        <a:bodyPr/>
        <a:lstStyle/>
        <a:p>
          <a:endParaRPr lang="en-US"/>
        </a:p>
      </dgm:t>
    </dgm:pt>
    <dgm:pt modelId="{C3493F68-E95F-4523-A60A-38EF07076B67}" type="sibTrans" cxnId="{5E1CE20B-8EE4-4CE8-A0DF-38598894B8DA}">
      <dgm:prSet/>
      <dgm:spPr/>
      <dgm:t>
        <a:bodyPr/>
        <a:lstStyle/>
        <a:p>
          <a:endParaRPr lang="en-US"/>
        </a:p>
      </dgm:t>
    </dgm:pt>
    <dgm:pt modelId="{F97CFF0B-B077-CD4C-9E35-D430238E32E9}" type="pres">
      <dgm:prSet presAssocID="{76C7A484-8B2D-40D8-AFC0-37A3B368BA2F}" presName="linear" presStyleCnt="0">
        <dgm:presLayoutVars>
          <dgm:dir/>
          <dgm:animLvl val="lvl"/>
          <dgm:resizeHandles val="exact"/>
        </dgm:presLayoutVars>
      </dgm:prSet>
      <dgm:spPr/>
    </dgm:pt>
    <dgm:pt modelId="{A3FCEE5B-8F7C-3748-97FB-A4B55783C813}" type="pres">
      <dgm:prSet presAssocID="{B2BE2DD4-3032-4E5E-879D-58BFF603B2D5}" presName="parentLin" presStyleCnt="0"/>
      <dgm:spPr/>
    </dgm:pt>
    <dgm:pt modelId="{3A2C550C-C59A-1C41-A47F-407B9680F00F}" type="pres">
      <dgm:prSet presAssocID="{B2BE2DD4-3032-4E5E-879D-58BFF603B2D5}" presName="parentLeftMargin" presStyleLbl="node1" presStyleIdx="0" presStyleCnt="2"/>
      <dgm:spPr/>
    </dgm:pt>
    <dgm:pt modelId="{6D25A22C-50FD-344B-B60A-285D168927DB}" type="pres">
      <dgm:prSet presAssocID="{B2BE2DD4-3032-4E5E-879D-58BFF603B2D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69EA79-7C23-134A-9465-599D5A4F3DBD}" type="pres">
      <dgm:prSet presAssocID="{B2BE2DD4-3032-4E5E-879D-58BFF603B2D5}" presName="negativeSpace" presStyleCnt="0"/>
      <dgm:spPr/>
    </dgm:pt>
    <dgm:pt modelId="{6F81A400-509C-7144-B010-E1C8793CCD61}" type="pres">
      <dgm:prSet presAssocID="{B2BE2DD4-3032-4E5E-879D-58BFF603B2D5}" presName="childText" presStyleLbl="conFgAcc1" presStyleIdx="0" presStyleCnt="2">
        <dgm:presLayoutVars>
          <dgm:bulletEnabled val="1"/>
        </dgm:presLayoutVars>
      </dgm:prSet>
      <dgm:spPr/>
    </dgm:pt>
    <dgm:pt modelId="{EB965A38-A9BD-4841-BA12-24180603B997}" type="pres">
      <dgm:prSet presAssocID="{75B3D9A2-CDF7-457B-9B1E-368C0C217392}" presName="spaceBetweenRectangles" presStyleCnt="0"/>
      <dgm:spPr/>
    </dgm:pt>
    <dgm:pt modelId="{220F9E47-5959-D942-982D-B709F55BC985}" type="pres">
      <dgm:prSet presAssocID="{7E8F9F29-C80A-4311-AEF3-4BD05DA135F4}" presName="parentLin" presStyleCnt="0"/>
      <dgm:spPr/>
    </dgm:pt>
    <dgm:pt modelId="{6FC9F74C-75D3-DA4D-BC9F-1E7A90F7B2D5}" type="pres">
      <dgm:prSet presAssocID="{7E8F9F29-C80A-4311-AEF3-4BD05DA135F4}" presName="parentLeftMargin" presStyleLbl="node1" presStyleIdx="0" presStyleCnt="2"/>
      <dgm:spPr/>
    </dgm:pt>
    <dgm:pt modelId="{5F528044-FC42-2F4B-975A-C7E9B73AC82F}" type="pres">
      <dgm:prSet presAssocID="{7E8F9F29-C80A-4311-AEF3-4BD05DA135F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1D688DE-DBB9-D747-968C-21B60F39BE6C}" type="pres">
      <dgm:prSet presAssocID="{7E8F9F29-C80A-4311-AEF3-4BD05DA135F4}" presName="negativeSpace" presStyleCnt="0"/>
      <dgm:spPr/>
    </dgm:pt>
    <dgm:pt modelId="{460BE5B4-F0C8-F049-B18E-A0484375145F}" type="pres">
      <dgm:prSet presAssocID="{7E8F9F29-C80A-4311-AEF3-4BD05DA135F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E1CE20B-8EE4-4CE8-A0DF-38598894B8DA}" srcId="{76C7A484-8B2D-40D8-AFC0-37A3B368BA2F}" destId="{7E8F9F29-C80A-4311-AEF3-4BD05DA135F4}" srcOrd="1" destOrd="0" parTransId="{62989920-AB64-45EA-9352-0CD2830105A6}" sibTransId="{C3493F68-E95F-4523-A60A-38EF07076B67}"/>
    <dgm:cxn modelId="{24879530-6897-6040-86C1-C51D7A359DD0}" type="presOf" srcId="{B2BE2DD4-3032-4E5E-879D-58BFF603B2D5}" destId="{3A2C550C-C59A-1C41-A47F-407B9680F00F}" srcOrd="0" destOrd="0" presId="urn:microsoft.com/office/officeart/2005/8/layout/list1"/>
    <dgm:cxn modelId="{69C03958-1FD8-6B4B-9347-93B32F67771E}" type="presOf" srcId="{7E8F9F29-C80A-4311-AEF3-4BD05DA135F4}" destId="{5F528044-FC42-2F4B-975A-C7E9B73AC82F}" srcOrd="1" destOrd="0" presId="urn:microsoft.com/office/officeart/2005/8/layout/list1"/>
    <dgm:cxn modelId="{491A8384-659E-4D09-97E7-B4C1E447F112}" srcId="{76C7A484-8B2D-40D8-AFC0-37A3B368BA2F}" destId="{B2BE2DD4-3032-4E5E-879D-58BFF603B2D5}" srcOrd="0" destOrd="0" parTransId="{AE4AEB22-3651-4469-94E1-6D1FE1EBDAD0}" sibTransId="{75B3D9A2-CDF7-457B-9B1E-368C0C217392}"/>
    <dgm:cxn modelId="{D3B5578C-1814-084E-889E-84ADA39A5C78}" type="presOf" srcId="{B2BE2DD4-3032-4E5E-879D-58BFF603B2D5}" destId="{6D25A22C-50FD-344B-B60A-285D168927DB}" srcOrd="1" destOrd="0" presId="urn:microsoft.com/office/officeart/2005/8/layout/list1"/>
    <dgm:cxn modelId="{A9F8B0BA-F90F-7D4E-AEC3-E0A24311799F}" type="presOf" srcId="{7E8F9F29-C80A-4311-AEF3-4BD05DA135F4}" destId="{6FC9F74C-75D3-DA4D-BC9F-1E7A90F7B2D5}" srcOrd="0" destOrd="0" presId="urn:microsoft.com/office/officeart/2005/8/layout/list1"/>
    <dgm:cxn modelId="{6DF814F3-5C60-F947-8FAA-E1863A702E37}" type="presOf" srcId="{76C7A484-8B2D-40D8-AFC0-37A3B368BA2F}" destId="{F97CFF0B-B077-CD4C-9E35-D430238E32E9}" srcOrd="0" destOrd="0" presId="urn:microsoft.com/office/officeart/2005/8/layout/list1"/>
    <dgm:cxn modelId="{7771F5D9-7B64-0E4A-B9E9-8E6301616ABC}" type="presParOf" srcId="{F97CFF0B-B077-CD4C-9E35-D430238E32E9}" destId="{A3FCEE5B-8F7C-3748-97FB-A4B55783C813}" srcOrd="0" destOrd="0" presId="urn:microsoft.com/office/officeart/2005/8/layout/list1"/>
    <dgm:cxn modelId="{7023C316-44AF-D544-B96E-319E6C8733E4}" type="presParOf" srcId="{A3FCEE5B-8F7C-3748-97FB-A4B55783C813}" destId="{3A2C550C-C59A-1C41-A47F-407B9680F00F}" srcOrd="0" destOrd="0" presId="urn:microsoft.com/office/officeart/2005/8/layout/list1"/>
    <dgm:cxn modelId="{53ED0DA4-90BB-534D-9076-8FB0D2D6C8AC}" type="presParOf" srcId="{A3FCEE5B-8F7C-3748-97FB-A4B55783C813}" destId="{6D25A22C-50FD-344B-B60A-285D168927DB}" srcOrd="1" destOrd="0" presId="urn:microsoft.com/office/officeart/2005/8/layout/list1"/>
    <dgm:cxn modelId="{761BE96A-9095-454E-BE37-461F857B332B}" type="presParOf" srcId="{F97CFF0B-B077-CD4C-9E35-D430238E32E9}" destId="{0769EA79-7C23-134A-9465-599D5A4F3DBD}" srcOrd="1" destOrd="0" presId="urn:microsoft.com/office/officeart/2005/8/layout/list1"/>
    <dgm:cxn modelId="{DC05C650-B0D7-2540-B5FB-27400DA6BF01}" type="presParOf" srcId="{F97CFF0B-B077-CD4C-9E35-D430238E32E9}" destId="{6F81A400-509C-7144-B010-E1C8793CCD61}" srcOrd="2" destOrd="0" presId="urn:microsoft.com/office/officeart/2005/8/layout/list1"/>
    <dgm:cxn modelId="{A0003141-71DD-BB45-AE5A-2E976615E11D}" type="presParOf" srcId="{F97CFF0B-B077-CD4C-9E35-D430238E32E9}" destId="{EB965A38-A9BD-4841-BA12-24180603B997}" srcOrd="3" destOrd="0" presId="urn:microsoft.com/office/officeart/2005/8/layout/list1"/>
    <dgm:cxn modelId="{7B28A83A-3D0E-E348-A4EF-96C41E7209FD}" type="presParOf" srcId="{F97CFF0B-B077-CD4C-9E35-D430238E32E9}" destId="{220F9E47-5959-D942-982D-B709F55BC985}" srcOrd="4" destOrd="0" presId="urn:microsoft.com/office/officeart/2005/8/layout/list1"/>
    <dgm:cxn modelId="{EE91F89D-2C32-FE44-B5E5-92FFA702E859}" type="presParOf" srcId="{220F9E47-5959-D942-982D-B709F55BC985}" destId="{6FC9F74C-75D3-DA4D-BC9F-1E7A90F7B2D5}" srcOrd="0" destOrd="0" presId="urn:microsoft.com/office/officeart/2005/8/layout/list1"/>
    <dgm:cxn modelId="{FEC2B21F-638E-6547-82B1-DE1FFC19AAA2}" type="presParOf" srcId="{220F9E47-5959-D942-982D-B709F55BC985}" destId="{5F528044-FC42-2F4B-975A-C7E9B73AC82F}" srcOrd="1" destOrd="0" presId="urn:microsoft.com/office/officeart/2005/8/layout/list1"/>
    <dgm:cxn modelId="{EF3A7773-80BC-6C4D-823A-ADE6442AB393}" type="presParOf" srcId="{F97CFF0B-B077-CD4C-9E35-D430238E32E9}" destId="{31D688DE-DBB9-D747-968C-21B60F39BE6C}" srcOrd="5" destOrd="0" presId="urn:microsoft.com/office/officeart/2005/8/layout/list1"/>
    <dgm:cxn modelId="{FC72DB4C-4D29-6A4F-864F-00787C3B8CF2}" type="presParOf" srcId="{F97CFF0B-B077-CD4C-9E35-D430238E32E9}" destId="{460BE5B4-F0C8-F049-B18E-A0484375145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55E4C9-E9D7-4C37-97D4-CEA93585750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BDDC9A-506D-4074-ACE3-8A8E83E8F4C6}">
      <dgm:prSet/>
      <dgm:spPr/>
      <dgm:t>
        <a:bodyPr/>
        <a:lstStyle/>
        <a:p>
          <a:r>
            <a:rPr lang="en-US" dirty="0"/>
            <a:t>Discover national trends</a:t>
          </a:r>
        </a:p>
      </dgm:t>
    </dgm:pt>
    <dgm:pt modelId="{CCDFAF7F-01F1-4458-93E3-E343974A9AEA}" type="parTrans" cxnId="{651036E0-C982-4E93-A915-374093452579}">
      <dgm:prSet/>
      <dgm:spPr/>
      <dgm:t>
        <a:bodyPr/>
        <a:lstStyle/>
        <a:p>
          <a:endParaRPr lang="en-US"/>
        </a:p>
      </dgm:t>
    </dgm:pt>
    <dgm:pt modelId="{65A6C44F-73CE-4C4C-BB40-163C4F8B6F9D}" type="sibTrans" cxnId="{651036E0-C982-4E93-A915-374093452579}">
      <dgm:prSet/>
      <dgm:spPr/>
      <dgm:t>
        <a:bodyPr/>
        <a:lstStyle/>
        <a:p>
          <a:endParaRPr lang="en-US"/>
        </a:p>
      </dgm:t>
    </dgm:pt>
    <dgm:pt modelId="{C93F2A83-1118-45A8-8C91-22A0EFF4F267}">
      <dgm:prSet custT="1"/>
      <dgm:spPr/>
      <dgm:t>
        <a:bodyPr/>
        <a:lstStyle/>
        <a:p>
          <a:pPr>
            <a:buFont typeface="Wingdings" pitchFamily="2" charset="2"/>
            <a:buChar char="Ø"/>
          </a:pPr>
          <a:r>
            <a:rPr lang="en-US" sz="2400" dirty="0"/>
            <a:t> Patient Care</a:t>
          </a:r>
        </a:p>
      </dgm:t>
    </dgm:pt>
    <dgm:pt modelId="{026FC147-C4DD-49EC-A202-852CD69D296A}" type="parTrans" cxnId="{5933CE04-7902-4491-ACAA-817C380117FA}">
      <dgm:prSet/>
      <dgm:spPr/>
      <dgm:t>
        <a:bodyPr/>
        <a:lstStyle/>
        <a:p>
          <a:endParaRPr lang="en-US"/>
        </a:p>
      </dgm:t>
    </dgm:pt>
    <dgm:pt modelId="{795B7E8F-BA36-43D5-AF71-8D07055F6DE3}" type="sibTrans" cxnId="{5933CE04-7902-4491-ACAA-817C380117FA}">
      <dgm:prSet/>
      <dgm:spPr/>
      <dgm:t>
        <a:bodyPr/>
        <a:lstStyle/>
        <a:p>
          <a:endParaRPr lang="en-US"/>
        </a:p>
      </dgm:t>
    </dgm:pt>
    <dgm:pt modelId="{D4F8CD1F-91D4-434A-80E5-86140F5A4789}">
      <dgm:prSet custT="1"/>
      <dgm:spPr/>
      <dgm:t>
        <a:bodyPr/>
        <a:lstStyle/>
        <a:p>
          <a:pPr>
            <a:buFont typeface="Wingdings" pitchFamily="2" charset="2"/>
            <a:buChar char="Ø"/>
          </a:pPr>
          <a:r>
            <a:rPr lang="en-US" sz="2400" dirty="0"/>
            <a:t> Common procedures</a:t>
          </a:r>
        </a:p>
      </dgm:t>
    </dgm:pt>
    <dgm:pt modelId="{D63E635D-6A13-4AA1-A313-CE7325BFBC55}" type="parTrans" cxnId="{C9092AC2-5F62-465B-967A-82ED11BDF928}">
      <dgm:prSet/>
      <dgm:spPr/>
      <dgm:t>
        <a:bodyPr/>
        <a:lstStyle/>
        <a:p>
          <a:endParaRPr lang="en-US"/>
        </a:p>
      </dgm:t>
    </dgm:pt>
    <dgm:pt modelId="{4BA9355B-11A7-48D3-9479-F91555BDE906}" type="sibTrans" cxnId="{C9092AC2-5F62-465B-967A-82ED11BDF928}">
      <dgm:prSet/>
      <dgm:spPr/>
      <dgm:t>
        <a:bodyPr/>
        <a:lstStyle/>
        <a:p>
          <a:endParaRPr lang="en-US"/>
        </a:p>
      </dgm:t>
    </dgm:pt>
    <dgm:pt modelId="{6CF5532B-1A72-45FC-B36F-FBEE6D926CB8}">
      <dgm:prSet custT="1"/>
      <dgm:spPr/>
      <dgm:t>
        <a:bodyPr/>
        <a:lstStyle/>
        <a:p>
          <a:r>
            <a:rPr lang="en-US" sz="2900" dirty="0"/>
            <a:t>Cost analysis</a:t>
          </a:r>
        </a:p>
      </dgm:t>
    </dgm:pt>
    <dgm:pt modelId="{3F80D320-189C-4657-B026-88A2B871FF63}" type="parTrans" cxnId="{42961177-FC1A-41EF-A205-FB499E2749F5}">
      <dgm:prSet/>
      <dgm:spPr/>
      <dgm:t>
        <a:bodyPr/>
        <a:lstStyle/>
        <a:p>
          <a:endParaRPr lang="en-US"/>
        </a:p>
      </dgm:t>
    </dgm:pt>
    <dgm:pt modelId="{81C3ABCA-CA97-4B4E-BC80-78AEEC46CFBE}" type="sibTrans" cxnId="{42961177-FC1A-41EF-A205-FB499E2749F5}">
      <dgm:prSet/>
      <dgm:spPr/>
      <dgm:t>
        <a:bodyPr/>
        <a:lstStyle/>
        <a:p>
          <a:endParaRPr lang="en-US"/>
        </a:p>
      </dgm:t>
    </dgm:pt>
    <dgm:pt modelId="{B69EB83B-6D1D-49A3-A18B-1C612A27424F}">
      <dgm:prSet custT="1"/>
      <dgm:spPr/>
      <dgm:t>
        <a:bodyPr/>
        <a:lstStyle/>
        <a:p>
          <a:pPr>
            <a:buFont typeface="Wingdings" pitchFamily="2" charset="2"/>
            <a:buChar char="Ø"/>
          </a:pPr>
          <a:r>
            <a:rPr lang="en-US" sz="2400" dirty="0"/>
            <a:t> Annual rate of average charge </a:t>
          </a:r>
        </a:p>
      </dgm:t>
    </dgm:pt>
    <dgm:pt modelId="{86FD39DA-BEE5-475D-A2FC-FADA48C881CB}" type="parTrans" cxnId="{B377F470-B9F9-4C9B-8AE0-AE21B177A413}">
      <dgm:prSet/>
      <dgm:spPr/>
      <dgm:t>
        <a:bodyPr/>
        <a:lstStyle/>
        <a:p>
          <a:endParaRPr lang="en-US"/>
        </a:p>
      </dgm:t>
    </dgm:pt>
    <dgm:pt modelId="{3D344264-FFFC-4052-A61B-58D4DDC871D6}" type="sibTrans" cxnId="{B377F470-B9F9-4C9B-8AE0-AE21B177A413}">
      <dgm:prSet/>
      <dgm:spPr/>
      <dgm:t>
        <a:bodyPr/>
        <a:lstStyle/>
        <a:p>
          <a:endParaRPr lang="en-US"/>
        </a:p>
      </dgm:t>
    </dgm:pt>
    <dgm:pt modelId="{3791C882-1F4F-1F42-9EF5-7680CE287E20}">
      <dgm:prSet custT="1"/>
      <dgm:spPr/>
      <dgm:t>
        <a:bodyPr/>
        <a:lstStyle/>
        <a:p>
          <a:pPr>
            <a:buFont typeface="Wingdings" pitchFamily="2" charset="2"/>
            <a:buChar char="Ø"/>
          </a:pPr>
          <a:r>
            <a:rPr lang="en-US" sz="2400" dirty="0"/>
            <a:t> Cost of procedures</a:t>
          </a:r>
        </a:p>
      </dgm:t>
    </dgm:pt>
    <dgm:pt modelId="{2C06536B-63EF-D340-ADAA-36E25B9478AC}" type="parTrans" cxnId="{B187DFF7-6F25-8945-B1F7-D31E525C655D}">
      <dgm:prSet/>
      <dgm:spPr/>
      <dgm:t>
        <a:bodyPr/>
        <a:lstStyle/>
        <a:p>
          <a:endParaRPr lang="en-US"/>
        </a:p>
      </dgm:t>
    </dgm:pt>
    <dgm:pt modelId="{3881B40B-A2BB-334B-AD31-A81310EB9E3C}" type="sibTrans" cxnId="{B187DFF7-6F25-8945-B1F7-D31E525C655D}">
      <dgm:prSet/>
      <dgm:spPr/>
      <dgm:t>
        <a:bodyPr/>
        <a:lstStyle/>
        <a:p>
          <a:endParaRPr lang="en-US"/>
        </a:p>
      </dgm:t>
    </dgm:pt>
    <dgm:pt modelId="{3C9E624E-A9BD-FF43-B01D-730BD71347AA}">
      <dgm:prSet custT="1"/>
      <dgm:spPr/>
      <dgm:t>
        <a:bodyPr/>
        <a:lstStyle/>
        <a:p>
          <a:pPr>
            <a:buFont typeface="Wingdings" pitchFamily="2" charset="2"/>
            <a:buChar char="Ø"/>
          </a:pPr>
          <a:r>
            <a:rPr lang="en-US" sz="2400" dirty="0"/>
            <a:t> Patient survival</a:t>
          </a:r>
        </a:p>
      </dgm:t>
    </dgm:pt>
    <dgm:pt modelId="{07A39439-03E1-8447-B4D1-F0510B13CF00}" type="parTrans" cxnId="{1A2B890F-8B3E-9E44-961A-FD922D3799B2}">
      <dgm:prSet/>
      <dgm:spPr/>
      <dgm:t>
        <a:bodyPr/>
        <a:lstStyle/>
        <a:p>
          <a:endParaRPr lang="en-US"/>
        </a:p>
      </dgm:t>
    </dgm:pt>
    <dgm:pt modelId="{9C876307-2D85-DA4A-9857-6E4A3E5172C3}" type="sibTrans" cxnId="{1A2B890F-8B3E-9E44-961A-FD922D3799B2}">
      <dgm:prSet/>
      <dgm:spPr/>
      <dgm:t>
        <a:bodyPr/>
        <a:lstStyle/>
        <a:p>
          <a:endParaRPr lang="en-US"/>
        </a:p>
      </dgm:t>
    </dgm:pt>
    <dgm:pt modelId="{A37D4455-EEE1-874B-8EF1-E5826C1DE2A5}">
      <dgm:prSet custT="1"/>
      <dgm:spPr/>
      <dgm:t>
        <a:bodyPr/>
        <a:lstStyle/>
        <a:p>
          <a:pPr>
            <a:buFont typeface="Wingdings" pitchFamily="2" charset="2"/>
            <a:buChar char="Ø"/>
          </a:pPr>
          <a:r>
            <a:rPr lang="en-US" sz="2400" dirty="0"/>
            <a:t> Trends in age, race, sex</a:t>
          </a:r>
        </a:p>
      </dgm:t>
    </dgm:pt>
    <dgm:pt modelId="{2E48BA78-AA36-5B4A-A19D-3AD0F6948413}" type="parTrans" cxnId="{D02AC25F-DE55-5245-9550-02DF198C4801}">
      <dgm:prSet/>
      <dgm:spPr/>
      <dgm:t>
        <a:bodyPr/>
        <a:lstStyle/>
        <a:p>
          <a:endParaRPr lang="en-US"/>
        </a:p>
      </dgm:t>
    </dgm:pt>
    <dgm:pt modelId="{3C83F9BD-DAF9-9240-A52D-058D3106DFF9}" type="sibTrans" cxnId="{D02AC25F-DE55-5245-9550-02DF198C4801}">
      <dgm:prSet/>
      <dgm:spPr/>
      <dgm:t>
        <a:bodyPr/>
        <a:lstStyle/>
        <a:p>
          <a:endParaRPr lang="en-US"/>
        </a:p>
      </dgm:t>
    </dgm:pt>
    <dgm:pt modelId="{EF4D830B-56E7-3B4B-BF4B-8BE1FCA83BEC}" type="pres">
      <dgm:prSet presAssocID="{A055E4C9-E9D7-4C37-97D4-CEA93585750E}" presName="linear" presStyleCnt="0">
        <dgm:presLayoutVars>
          <dgm:dir/>
          <dgm:animLvl val="lvl"/>
          <dgm:resizeHandles val="exact"/>
        </dgm:presLayoutVars>
      </dgm:prSet>
      <dgm:spPr/>
    </dgm:pt>
    <dgm:pt modelId="{6173EC9A-9B8A-1140-A1E7-B7C600C5E415}" type="pres">
      <dgm:prSet presAssocID="{30BDDC9A-506D-4074-ACE3-8A8E83E8F4C6}" presName="parentLin" presStyleCnt="0"/>
      <dgm:spPr/>
    </dgm:pt>
    <dgm:pt modelId="{4EF2D7EF-EF06-0444-ADBC-C55DB22A341A}" type="pres">
      <dgm:prSet presAssocID="{30BDDC9A-506D-4074-ACE3-8A8E83E8F4C6}" presName="parentLeftMargin" presStyleLbl="node1" presStyleIdx="0" presStyleCnt="2"/>
      <dgm:spPr/>
    </dgm:pt>
    <dgm:pt modelId="{F3236D51-5894-3E47-ACCD-D6128129F104}" type="pres">
      <dgm:prSet presAssocID="{30BDDC9A-506D-4074-ACE3-8A8E83E8F4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61CB15A-C4BE-A94D-8D27-521ADEB96F64}" type="pres">
      <dgm:prSet presAssocID="{30BDDC9A-506D-4074-ACE3-8A8E83E8F4C6}" presName="negativeSpace" presStyleCnt="0"/>
      <dgm:spPr/>
    </dgm:pt>
    <dgm:pt modelId="{722AF265-A1E2-4148-93EB-E75DC6CBB6A1}" type="pres">
      <dgm:prSet presAssocID="{30BDDC9A-506D-4074-ACE3-8A8E83E8F4C6}" presName="childText" presStyleLbl="conFgAcc1" presStyleIdx="0" presStyleCnt="2">
        <dgm:presLayoutVars>
          <dgm:bulletEnabled val="1"/>
        </dgm:presLayoutVars>
      </dgm:prSet>
      <dgm:spPr/>
    </dgm:pt>
    <dgm:pt modelId="{4C9AC0F1-D240-8F49-9CAC-4F3CACD61868}" type="pres">
      <dgm:prSet presAssocID="{65A6C44F-73CE-4C4C-BB40-163C4F8B6F9D}" presName="spaceBetweenRectangles" presStyleCnt="0"/>
      <dgm:spPr/>
    </dgm:pt>
    <dgm:pt modelId="{95DD4DDB-E037-2A4E-BBDF-3F1357361E4F}" type="pres">
      <dgm:prSet presAssocID="{6CF5532B-1A72-45FC-B36F-FBEE6D926CB8}" presName="parentLin" presStyleCnt="0"/>
      <dgm:spPr/>
    </dgm:pt>
    <dgm:pt modelId="{9F04DB8A-5DC9-DA41-8057-3D2CCB652538}" type="pres">
      <dgm:prSet presAssocID="{6CF5532B-1A72-45FC-B36F-FBEE6D926CB8}" presName="parentLeftMargin" presStyleLbl="node1" presStyleIdx="0" presStyleCnt="2"/>
      <dgm:spPr/>
    </dgm:pt>
    <dgm:pt modelId="{9ED180B3-D95F-C147-894B-3FE21270045E}" type="pres">
      <dgm:prSet presAssocID="{6CF5532B-1A72-45FC-B36F-FBEE6D926CB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59864A4-A948-FA42-BFC3-E94F753E7508}" type="pres">
      <dgm:prSet presAssocID="{6CF5532B-1A72-45FC-B36F-FBEE6D926CB8}" presName="negativeSpace" presStyleCnt="0"/>
      <dgm:spPr/>
    </dgm:pt>
    <dgm:pt modelId="{35D44A95-0052-A641-BF46-B4FA14550F0D}" type="pres">
      <dgm:prSet presAssocID="{6CF5532B-1A72-45FC-B36F-FBEE6D926CB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933CE04-7902-4491-ACAA-817C380117FA}" srcId="{30BDDC9A-506D-4074-ACE3-8A8E83E8F4C6}" destId="{C93F2A83-1118-45A8-8C91-22A0EFF4F267}" srcOrd="0" destOrd="0" parTransId="{026FC147-C4DD-49EC-A202-852CD69D296A}" sibTransId="{795B7E8F-BA36-43D5-AF71-8D07055F6DE3}"/>
    <dgm:cxn modelId="{80ED890B-310D-3245-9720-FB0620291CF2}" type="presOf" srcId="{B69EB83B-6D1D-49A3-A18B-1C612A27424F}" destId="{35D44A95-0052-A641-BF46-B4FA14550F0D}" srcOrd="0" destOrd="0" presId="urn:microsoft.com/office/officeart/2005/8/layout/list1"/>
    <dgm:cxn modelId="{6366030D-BAC2-034D-86AD-61C039994AAF}" type="presOf" srcId="{A055E4C9-E9D7-4C37-97D4-CEA93585750E}" destId="{EF4D830B-56E7-3B4B-BF4B-8BE1FCA83BEC}" srcOrd="0" destOrd="0" presId="urn:microsoft.com/office/officeart/2005/8/layout/list1"/>
    <dgm:cxn modelId="{1A2B890F-8B3E-9E44-961A-FD922D3799B2}" srcId="{30BDDC9A-506D-4074-ACE3-8A8E83E8F4C6}" destId="{3C9E624E-A9BD-FF43-B01D-730BD71347AA}" srcOrd="2" destOrd="0" parTransId="{07A39439-03E1-8447-B4D1-F0510B13CF00}" sibTransId="{9C876307-2D85-DA4A-9857-6E4A3E5172C3}"/>
    <dgm:cxn modelId="{679E2025-57F0-FE4A-B1D5-074EEF12EB50}" type="presOf" srcId="{6CF5532B-1A72-45FC-B36F-FBEE6D926CB8}" destId="{9ED180B3-D95F-C147-894B-3FE21270045E}" srcOrd="1" destOrd="0" presId="urn:microsoft.com/office/officeart/2005/8/layout/list1"/>
    <dgm:cxn modelId="{E21DAA31-5C22-1442-BA24-A8CEC8BA75F0}" type="presOf" srcId="{A37D4455-EEE1-874B-8EF1-E5826C1DE2A5}" destId="{722AF265-A1E2-4148-93EB-E75DC6CBB6A1}" srcOrd="0" destOrd="1" presId="urn:microsoft.com/office/officeart/2005/8/layout/list1"/>
    <dgm:cxn modelId="{0B9FB645-C4A0-9E4D-9FB2-89DEFC4E741F}" type="presOf" srcId="{D4F8CD1F-91D4-434A-80E5-86140F5A4789}" destId="{722AF265-A1E2-4148-93EB-E75DC6CBB6A1}" srcOrd="0" destOrd="3" presId="urn:microsoft.com/office/officeart/2005/8/layout/list1"/>
    <dgm:cxn modelId="{0B1F424D-DCB3-8E4D-8FDA-636FAF154902}" type="presOf" srcId="{6CF5532B-1A72-45FC-B36F-FBEE6D926CB8}" destId="{9F04DB8A-5DC9-DA41-8057-3D2CCB652538}" srcOrd="0" destOrd="0" presId="urn:microsoft.com/office/officeart/2005/8/layout/list1"/>
    <dgm:cxn modelId="{D02AC25F-DE55-5245-9550-02DF198C4801}" srcId="{30BDDC9A-506D-4074-ACE3-8A8E83E8F4C6}" destId="{A37D4455-EEE1-874B-8EF1-E5826C1DE2A5}" srcOrd="1" destOrd="0" parTransId="{2E48BA78-AA36-5B4A-A19D-3AD0F6948413}" sibTransId="{3C83F9BD-DAF9-9240-A52D-058D3106DFF9}"/>
    <dgm:cxn modelId="{B377F470-B9F9-4C9B-8AE0-AE21B177A413}" srcId="{6CF5532B-1A72-45FC-B36F-FBEE6D926CB8}" destId="{B69EB83B-6D1D-49A3-A18B-1C612A27424F}" srcOrd="0" destOrd="0" parTransId="{86FD39DA-BEE5-475D-A2FC-FADA48C881CB}" sibTransId="{3D344264-FFFC-4052-A61B-58D4DDC871D6}"/>
    <dgm:cxn modelId="{D8EC5172-D7C7-E946-BAB9-B1E5C3CE787F}" type="presOf" srcId="{3C9E624E-A9BD-FF43-B01D-730BD71347AA}" destId="{722AF265-A1E2-4148-93EB-E75DC6CBB6A1}" srcOrd="0" destOrd="2" presId="urn:microsoft.com/office/officeart/2005/8/layout/list1"/>
    <dgm:cxn modelId="{42961177-FC1A-41EF-A205-FB499E2749F5}" srcId="{A055E4C9-E9D7-4C37-97D4-CEA93585750E}" destId="{6CF5532B-1A72-45FC-B36F-FBEE6D926CB8}" srcOrd="1" destOrd="0" parTransId="{3F80D320-189C-4657-B026-88A2B871FF63}" sibTransId="{81C3ABCA-CA97-4B4E-BC80-78AEEC46CFBE}"/>
    <dgm:cxn modelId="{A458E779-BD7B-BA4B-8262-567A74E5790A}" type="presOf" srcId="{30BDDC9A-506D-4074-ACE3-8A8E83E8F4C6}" destId="{F3236D51-5894-3E47-ACCD-D6128129F104}" srcOrd="1" destOrd="0" presId="urn:microsoft.com/office/officeart/2005/8/layout/list1"/>
    <dgm:cxn modelId="{8B17F4B6-1A5A-EF43-874F-B38D5C180D70}" type="presOf" srcId="{30BDDC9A-506D-4074-ACE3-8A8E83E8F4C6}" destId="{4EF2D7EF-EF06-0444-ADBC-C55DB22A341A}" srcOrd="0" destOrd="0" presId="urn:microsoft.com/office/officeart/2005/8/layout/list1"/>
    <dgm:cxn modelId="{E7F85EBF-E3E1-804C-B94C-55BCF657E0E2}" type="presOf" srcId="{3791C882-1F4F-1F42-9EF5-7680CE287E20}" destId="{35D44A95-0052-A641-BF46-B4FA14550F0D}" srcOrd="0" destOrd="1" presId="urn:microsoft.com/office/officeart/2005/8/layout/list1"/>
    <dgm:cxn modelId="{C9092AC2-5F62-465B-967A-82ED11BDF928}" srcId="{30BDDC9A-506D-4074-ACE3-8A8E83E8F4C6}" destId="{D4F8CD1F-91D4-434A-80E5-86140F5A4789}" srcOrd="3" destOrd="0" parTransId="{D63E635D-6A13-4AA1-A313-CE7325BFBC55}" sibTransId="{4BA9355B-11A7-48D3-9479-F91555BDE906}"/>
    <dgm:cxn modelId="{651036E0-C982-4E93-A915-374093452579}" srcId="{A055E4C9-E9D7-4C37-97D4-CEA93585750E}" destId="{30BDDC9A-506D-4074-ACE3-8A8E83E8F4C6}" srcOrd="0" destOrd="0" parTransId="{CCDFAF7F-01F1-4458-93E3-E343974A9AEA}" sibTransId="{65A6C44F-73CE-4C4C-BB40-163C4F8B6F9D}"/>
    <dgm:cxn modelId="{AFD4AEF2-5E75-6C44-882B-30E33B2D140C}" type="presOf" srcId="{C93F2A83-1118-45A8-8C91-22A0EFF4F267}" destId="{722AF265-A1E2-4148-93EB-E75DC6CBB6A1}" srcOrd="0" destOrd="0" presId="urn:microsoft.com/office/officeart/2005/8/layout/list1"/>
    <dgm:cxn modelId="{B187DFF7-6F25-8945-B1F7-D31E525C655D}" srcId="{6CF5532B-1A72-45FC-B36F-FBEE6D926CB8}" destId="{3791C882-1F4F-1F42-9EF5-7680CE287E20}" srcOrd="1" destOrd="0" parTransId="{2C06536B-63EF-D340-ADAA-36E25B9478AC}" sibTransId="{3881B40B-A2BB-334B-AD31-A81310EB9E3C}"/>
    <dgm:cxn modelId="{F3F434AB-D32B-6240-8924-25FA22DC5F77}" type="presParOf" srcId="{EF4D830B-56E7-3B4B-BF4B-8BE1FCA83BEC}" destId="{6173EC9A-9B8A-1140-A1E7-B7C600C5E415}" srcOrd="0" destOrd="0" presId="urn:microsoft.com/office/officeart/2005/8/layout/list1"/>
    <dgm:cxn modelId="{35541F74-A185-D642-9D44-B95BE6616F02}" type="presParOf" srcId="{6173EC9A-9B8A-1140-A1E7-B7C600C5E415}" destId="{4EF2D7EF-EF06-0444-ADBC-C55DB22A341A}" srcOrd="0" destOrd="0" presId="urn:microsoft.com/office/officeart/2005/8/layout/list1"/>
    <dgm:cxn modelId="{82962028-307E-AA46-BB6B-2601894D631A}" type="presParOf" srcId="{6173EC9A-9B8A-1140-A1E7-B7C600C5E415}" destId="{F3236D51-5894-3E47-ACCD-D6128129F104}" srcOrd="1" destOrd="0" presId="urn:microsoft.com/office/officeart/2005/8/layout/list1"/>
    <dgm:cxn modelId="{80B67011-78AA-0F4A-9FFE-C665FB0395D4}" type="presParOf" srcId="{EF4D830B-56E7-3B4B-BF4B-8BE1FCA83BEC}" destId="{861CB15A-C4BE-A94D-8D27-521ADEB96F64}" srcOrd="1" destOrd="0" presId="urn:microsoft.com/office/officeart/2005/8/layout/list1"/>
    <dgm:cxn modelId="{CB3ACCA1-A3A4-5643-A240-A7032AFEB245}" type="presParOf" srcId="{EF4D830B-56E7-3B4B-BF4B-8BE1FCA83BEC}" destId="{722AF265-A1E2-4148-93EB-E75DC6CBB6A1}" srcOrd="2" destOrd="0" presId="urn:microsoft.com/office/officeart/2005/8/layout/list1"/>
    <dgm:cxn modelId="{6DD40D8E-627A-2B42-82C2-141E088DCA37}" type="presParOf" srcId="{EF4D830B-56E7-3B4B-BF4B-8BE1FCA83BEC}" destId="{4C9AC0F1-D240-8F49-9CAC-4F3CACD61868}" srcOrd="3" destOrd="0" presId="urn:microsoft.com/office/officeart/2005/8/layout/list1"/>
    <dgm:cxn modelId="{D64FC979-518F-8444-B3CE-50DFDFCCEE85}" type="presParOf" srcId="{EF4D830B-56E7-3B4B-BF4B-8BE1FCA83BEC}" destId="{95DD4DDB-E037-2A4E-BBDF-3F1357361E4F}" srcOrd="4" destOrd="0" presId="urn:microsoft.com/office/officeart/2005/8/layout/list1"/>
    <dgm:cxn modelId="{A52E80B8-A68C-5C47-BDE9-509674A2F50A}" type="presParOf" srcId="{95DD4DDB-E037-2A4E-BBDF-3F1357361E4F}" destId="{9F04DB8A-5DC9-DA41-8057-3D2CCB652538}" srcOrd="0" destOrd="0" presId="urn:microsoft.com/office/officeart/2005/8/layout/list1"/>
    <dgm:cxn modelId="{0D40AF13-20C8-0441-B6E9-F2B00F0B4A94}" type="presParOf" srcId="{95DD4DDB-E037-2A4E-BBDF-3F1357361E4F}" destId="{9ED180B3-D95F-C147-894B-3FE21270045E}" srcOrd="1" destOrd="0" presId="urn:microsoft.com/office/officeart/2005/8/layout/list1"/>
    <dgm:cxn modelId="{941359F1-320C-AB48-A755-50B59CE59612}" type="presParOf" srcId="{EF4D830B-56E7-3B4B-BF4B-8BE1FCA83BEC}" destId="{D59864A4-A948-FA42-BFC3-E94F753E7508}" srcOrd="5" destOrd="0" presId="urn:microsoft.com/office/officeart/2005/8/layout/list1"/>
    <dgm:cxn modelId="{5C5CF499-D554-4C45-BE27-19B859324E40}" type="presParOf" srcId="{EF4D830B-56E7-3B4B-BF4B-8BE1FCA83BEC}" destId="{35D44A95-0052-A641-BF46-B4FA14550F0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8A81C-4CA8-164A-9AF0-03D4FA5C44DC}">
      <dsp:nvSpPr>
        <dsp:cNvPr id="0" name=""/>
        <dsp:cNvSpPr/>
      </dsp:nvSpPr>
      <dsp:spPr>
        <a:xfrm>
          <a:off x="0" y="4158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EC7BD-8FDC-3C4B-87A5-F2929B0B3014}">
      <dsp:nvSpPr>
        <dsp:cNvPr id="0" name=""/>
        <dsp:cNvSpPr/>
      </dsp:nvSpPr>
      <dsp:spPr>
        <a:xfrm>
          <a:off x="0" y="4158"/>
          <a:ext cx="6263640" cy="1077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International Classification of Diseases</a:t>
          </a:r>
        </a:p>
      </dsp:txBody>
      <dsp:txXfrm>
        <a:off x="0" y="4158"/>
        <a:ext cx="6263640" cy="1077569"/>
      </dsp:txXfrm>
    </dsp:sp>
    <dsp:sp modelId="{65EEA7C1-A3FC-4342-8670-4E039005E8D3}">
      <dsp:nvSpPr>
        <dsp:cNvPr id="0" name=""/>
        <dsp:cNvSpPr/>
      </dsp:nvSpPr>
      <dsp:spPr>
        <a:xfrm>
          <a:off x="0" y="1081727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30483-7518-FD4D-967C-CD572F43DA5E}">
      <dsp:nvSpPr>
        <dsp:cNvPr id="0" name=""/>
        <dsp:cNvSpPr/>
      </dsp:nvSpPr>
      <dsp:spPr>
        <a:xfrm>
          <a:off x="0" y="1081727"/>
          <a:ext cx="6263640" cy="1472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Common language for recording, reporting and monitoring diseases</a:t>
          </a:r>
        </a:p>
      </dsp:txBody>
      <dsp:txXfrm>
        <a:off x="0" y="1081727"/>
        <a:ext cx="6263640" cy="1472934"/>
      </dsp:txXfrm>
    </dsp:sp>
    <dsp:sp modelId="{FEDE3974-72DA-0F47-A307-4984A889126A}">
      <dsp:nvSpPr>
        <dsp:cNvPr id="0" name=""/>
        <dsp:cNvSpPr/>
      </dsp:nvSpPr>
      <dsp:spPr>
        <a:xfrm>
          <a:off x="0" y="2385333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F1463-2E69-8446-9086-31BAFFB722C8}">
      <dsp:nvSpPr>
        <dsp:cNvPr id="0" name=""/>
        <dsp:cNvSpPr/>
      </dsp:nvSpPr>
      <dsp:spPr>
        <a:xfrm>
          <a:off x="0" y="2554661"/>
          <a:ext cx="6263640" cy="1472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Compare and share data in a consistent and standard way throughout the world</a:t>
          </a:r>
        </a:p>
      </dsp:txBody>
      <dsp:txXfrm>
        <a:off x="0" y="2554661"/>
        <a:ext cx="6263640" cy="1472934"/>
      </dsp:txXfrm>
    </dsp:sp>
    <dsp:sp modelId="{B62700B8-9ECF-CE47-8B9F-2B8ABB5D0008}">
      <dsp:nvSpPr>
        <dsp:cNvPr id="0" name=""/>
        <dsp:cNvSpPr/>
      </dsp:nvSpPr>
      <dsp:spPr>
        <a:xfrm>
          <a:off x="0" y="3875191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2FA47-78C0-E34F-B536-1C403EDEEA88}">
      <dsp:nvSpPr>
        <dsp:cNvPr id="0" name=""/>
        <dsp:cNvSpPr/>
      </dsp:nvSpPr>
      <dsp:spPr>
        <a:xfrm>
          <a:off x="0" y="4027595"/>
          <a:ext cx="6263640" cy="1472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Used to report diagnoses and procedures for billing purposes</a:t>
          </a:r>
        </a:p>
      </dsp:txBody>
      <dsp:txXfrm>
        <a:off x="0" y="4027595"/>
        <a:ext cx="6263640" cy="1472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67CC6-9BF6-EA47-854F-A5157A4AA36F}">
      <dsp:nvSpPr>
        <dsp:cNvPr id="0" name=""/>
        <dsp:cNvSpPr/>
      </dsp:nvSpPr>
      <dsp:spPr>
        <a:xfrm>
          <a:off x="6256782" y="0"/>
          <a:ext cx="4258818" cy="1088136"/>
        </a:xfrm>
        <a:prstGeom prst="nonIsoscelesTrapezoid">
          <a:avLst>
            <a:gd name="adj1" fmla="val 82143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Nation’s most comprehensive source of hospital care data.</a:t>
          </a:r>
        </a:p>
      </dsp:txBody>
      <dsp:txXfrm>
        <a:off x="7150608" y="0"/>
        <a:ext cx="3364992" cy="1088136"/>
      </dsp:txXfrm>
    </dsp:sp>
    <dsp:sp modelId="{7F286F4A-8DE5-E44E-A2C5-6CFED740AAAA}">
      <dsp:nvSpPr>
        <dsp:cNvPr id="0" name=""/>
        <dsp:cNvSpPr/>
      </dsp:nvSpPr>
      <dsp:spPr>
        <a:xfrm rot="10800000">
          <a:off x="0" y="0"/>
          <a:ext cx="7150608" cy="1088136"/>
        </a:xfrm>
        <a:prstGeom prst="trapezoid">
          <a:avLst>
            <a:gd name="adj" fmla="val 8214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Healthcare Cost and Utilization Project (HCUP)</a:t>
          </a:r>
        </a:p>
      </dsp:txBody>
      <dsp:txXfrm rot="-10800000">
        <a:off x="1251356" y="0"/>
        <a:ext cx="4647895" cy="1088136"/>
      </dsp:txXfrm>
    </dsp:sp>
    <dsp:sp modelId="{8BD8632D-7184-FC49-A0C4-278A336CA7DA}">
      <dsp:nvSpPr>
        <dsp:cNvPr id="0" name=""/>
        <dsp:cNvSpPr/>
      </dsp:nvSpPr>
      <dsp:spPr>
        <a:xfrm>
          <a:off x="5362956" y="1088136"/>
          <a:ext cx="5152644" cy="1088136"/>
        </a:xfrm>
        <a:prstGeom prst="nonIsoscelesTrapezoid">
          <a:avLst>
            <a:gd name="adj1" fmla="val 82143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on over 7 million hospital stays.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from all states participating in HCUP.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Covers over 97% of the U.S. population.</a:t>
          </a:r>
        </a:p>
      </dsp:txBody>
      <dsp:txXfrm>
        <a:off x="6256782" y="1088136"/>
        <a:ext cx="4258817" cy="1088136"/>
      </dsp:txXfrm>
    </dsp:sp>
    <dsp:sp modelId="{F7D96A04-C65A-7542-AED8-405B14189354}">
      <dsp:nvSpPr>
        <dsp:cNvPr id="0" name=""/>
        <dsp:cNvSpPr/>
      </dsp:nvSpPr>
      <dsp:spPr>
        <a:xfrm rot="10800000">
          <a:off x="893826" y="1088136"/>
          <a:ext cx="5362956" cy="1088136"/>
        </a:xfrm>
        <a:prstGeom prst="trapezoid">
          <a:avLst>
            <a:gd name="adj" fmla="val 82143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National Inpatient Sample (NIS)</a:t>
          </a:r>
        </a:p>
      </dsp:txBody>
      <dsp:txXfrm rot="-10800000">
        <a:off x="1832343" y="1088136"/>
        <a:ext cx="3485921" cy="1088136"/>
      </dsp:txXfrm>
    </dsp:sp>
    <dsp:sp modelId="{C23CB0DB-6E4D-B44C-9306-3F466B04C7A9}">
      <dsp:nvSpPr>
        <dsp:cNvPr id="0" name=""/>
        <dsp:cNvSpPr/>
      </dsp:nvSpPr>
      <dsp:spPr>
        <a:xfrm>
          <a:off x="4469130" y="2176272"/>
          <a:ext cx="6046469" cy="1088136"/>
        </a:xfrm>
        <a:prstGeom prst="nonIsoscelesTrapezoid">
          <a:avLst>
            <a:gd name="adj1" fmla="val 82143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Data recorded from 1988 – 2020.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Switch from ICD-9 to ICD-10 billing codes in 2015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Pandemic in 2020</a:t>
          </a:r>
        </a:p>
      </dsp:txBody>
      <dsp:txXfrm>
        <a:off x="5362956" y="2176272"/>
        <a:ext cx="5152644" cy="1088136"/>
      </dsp:txXfrm>
    </dsp:sp>
    <dsp:sp modelId="{80AD5799-6827-BC43-83EF-C86003D597E9}">
      <dsp:nvSpPr>
        <dsp:cNvPr id="0" name=""/>
        <dsp:cNvSpPr/>
      </dsp:nvSpPr>
      <dsp:spPr>
        <a:xfrm rot="10800000">
          <a:off x="1787652" y="2176272"/>
          <a:ext cx="3575304" cy="1088136"/>
        </a:xfrm>
        <a:prstGeom prst="trapezoid">
          <a:avLst>
            <a:gd name="adj" fmla="val 82143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ICD-10: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2016 - 2019</a:t>
          </a:r>
        </a:p>
      </dsp:txBody>
      <dsp:txXfrm rot="-10800000">
        <a:off x="2413330" y="2176272"/>
        <a:ext cx="2323947" cy="1088136"/>
      </dsp:txXfrm>
    </dsp:sp>
    <dsp:sp modelId="{CB4EDC24-A728-9048-A123-2E7BD0C13361}">
      <dsp:nvSpPr>
        <dsp:cNvPr id="0" name=""/>
        <dsp:cNvSpPr/>
      </dsp:nvSpPr>
      <dsp:spPr>
        <a:xfrm>
          <a:off x="3575304" y="3264408"/>
          <a:ext cx="6940296" cy="1088136"/>
        </a:xfrm>
        <a:prstGeom prst="nonIsoscelesTrapezoid">
          <a:avLst>
            <a:gd name="adj1" fmla="val 82143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Core: Contains commonly used data (age, primary payer, total charges, etc.)</a:t>
          </a:r>
        </a:p>
      </dsp:txBody>
      <dsp:txXfrm>
        <a:off x="4469130" y="3264408"/>
        <a:ext cx="6046470" cy="1088136"/>
      </dsp:txXfrm>
    </dsp:sp>
    <dsp:sp modelId="{2D533211-F131-DE4B-99AC-F4E7ADEB7BD9}">
      <dsp:nvSpPr>
        <dsp:cNvPr id="0" name=""/>
        <dsp:cNvSpPr/>
      </dsp:nvSpPr>
      <dsp:spPr>
        <a:xfrm rot="10800000">
          <a:off x="2681478" y="3264408"/>
          <a:ext cx="1787652" cy="1088136"/>
        </a:xfrm>
        <a:prstGeom prst="trapezoid">
          <a:avLst>
            <a:gd name="adj" fmla="val 82143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Core</a:t>
          </a:r>
        </a:p>
      </dsp:txBody>
      <dsp:txXfrm rot="-10800000">
        <a:off x="2681478" y="3264408"/>
        <a:ext cx="1787652" cy="10881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1A400-509C-7144-B010-E1C8793CCD61}">
      <dsp:nvSpPr>
        <dsp:cNvPr id="0" name=""/>
        <dsp:cNvSpPr/>
      </dsp:nvSpPr>
      <dsp:spPr>
        <a:xfrm>
          <a:off x="0" y="966744"/>
          <a:ext cx="6263640" cy="161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5A22C-50FD-344B-B60A-285D168927DB}">
      <dsp:nvSpPr>
        <dsp:cNvPr id="0" name=""/>
        <dsp:cNvSpPr/>
      </dsp:nvSpPr>
      <dsp:spPr>
        <a:xfrm>
          <a:off x="313182" y="22104"/>
          <a:ext cx="4384548" cy="1889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6400" kern="1200" dirty="0"/>
            <a:t>R Studio</a:t>
          </a:r>
        </a:p>
      </dsp:txBody>
      <dsp:txXfrm>
        <a:off x="405409" y="114331"/>
        <a:ext cx="4200094" cy="1704826"/>
      </dsp:txXfrm>
    </dsp:sp>
    <dsp:sp modelId="{460BE5B4-F0C8-F049-B18E-A0484375145F}">
      <dsp:nvSpPr>
        <dsp:cNvPr id="0" name=""/>
        <dsp:cNvSpPr/>
      </dsp:nvSpPr>
      <dsp:spPr>
        <a:xfrm>
          <a:off x="0" y="3869783"/>
          <a:ext cx="6263640" cy="161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28044-FC42-2F4B-975A-C7E9B73AC82F}">
      <dsp:nvSpPr>
        <dsp:cNvPr id="0" name=""/>
        <dsp:cNvSpPr/>
      </dsp:nvSpPr>
      <dsp:spPr>
        <a:xfrm>
          <a:off x="313182" y="2925143"/>
          <a:ext cx="4384548" cy="1889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6400" kern="1200"/>
            <a:t>Excel</a:t>
          </a:r>
        </a:p>
      </dsp:txBody>
      <dsp:txXfrm>
        <a:off x="405409" y="3017370"/>
        <a:ext cx="4200094" cy="17048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AF265-A1E2-4148-93EB-E75DC6CBB6A1}">
      <dsp:nvSpPr>
        <dsp:cNvPr id="0" name=""/>
        <dsp:cNvSpPr/>
      </dsp:nvSpPr>
      <dsp:spPr>
        <a:xfrm>
          <a:off x="0" y="668145"/>
          <a:ext cx="6900512" cy="24097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708152" rIns="53555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en-US" sz="2400" kern="1200" dirty="0"/>
            <a:t> Patient Care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en-US" sz="2400" kern="1200" dirty="0"/>
            <a:t> Trends in age, race, sex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en-US" sz="2400" kern="1200" dirty="0"/>
            <a:t> Patient survival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en-US" sz="2400" kern="1200" dirty="0"/>
            <a:t> Common procedures</a:t>
          </a:r>
        </a:p>
      </dsp:txBody>
      <dsp:txXfrm>
        <a:off x="0" y="668145"/>
        <a:ext cx="6900512" cy="2409749"/>
      </dsp:txXfrm>
    </dsp:sp>
    <dsp:sp modelId="{F3236D51-5894-3E47-ACCD-D6128129F104}">
      <dsp:nvSpPr>
        <dsp:cNvPr id="0" name=""/>
        <dsp:cNvSpPr/>
      </dsp:nvSpPr>
      <dsp:spPr>
        <a:xfrm>
          <a:off x="345025" y="166305"/>
          <a:ext cx="4830358" cy="1003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Discover national trends</a:t>
          </a:r>
        </a:p>
      </dsp:txBody>
      <dsp:txXfrm>
        <a:off x="394021" y="215301"/>
        <a:ext cx="4732366" cy="905688"/>
      </dsp:txXfrm>
    </dsp:sp>
    <dsp:sp modelId="{35D44A95-0052-A641-BF46-B4FA14550F0D}">
      <dsp:nvSpPr>
        <dsp:cNvPr id="0" name=""/>
        <dsp:cNvSpPr/>
      </dsp:nvSpPr>
      <dsp:spPr>
        <a:xfrm>
          <a:off x="0" y="3763335"/>
          <a:ext cx="6900512" cy="16064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708152" rIns="53555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en-US" sz="2400" kern="1200" dirty="0"/>
            <a:t> Annual rate of average charge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en-US" sz="2400" kern="1200" dirty="0"/>
            <a:t> Cost of procedures</a:t>
          </a:r>
        </a:p>
      </dsp:txBody>
      <dsp:txXfrm>
        <a:off x="0" y="3763335"/>
        <a:ext cx="6900512" cy="1606499"/>
      </dsp:txXfrm>
    </dsp:sp>
    <dsp:sp modelId="{9ED180B3-D95F-C147-894B-3FE21270045E}">
      <dsp:nvSpPr>
        <dsp:cNvPr id="0" name=""/>
        <dsp:cNvSpPr/>
      </dsp:nvSpPr>
      <dsp:spPr>
        <a:xfrm>
          <a:off x="345025" y="3261495"/>
          <a:ext cx="4830358" cy="10036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Cost analysis</a:t>
          </a:r>
        </a:p>
      </dsp:txBody>
      <dsp:txXfrm>
        <a:off x="394021" y="3310491"/>
        <a:ext cx="4732366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464B3-0BC4-E54F-A367-B1BFD83B2B0D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554AD-D23E-AC40-9690-BEFFF510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4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554AD-D23E-AC40-9690-BEFFF5102F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6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554AD-D23E-AC40-9690-BEFFF5102F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8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554AD-D23E-AC40-9690-BEFFF5102F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46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44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71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95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79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04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69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74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15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95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93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DDF98-C922-483F-97E9-3E76B0201B42}" type="datetimeFigureOut">
              <a:rPr lang="en-US" smtClean="0"/>
              <a:pPr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Users/kathyochoa/Documents/DATA_205/Project/Graphs/For%20presentation/AnnualIncidenceVMeanChg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file/Users/kathyochoa/Documents/DATA_205/Project/Graphs/For%20presentation/ProcedureCost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0F8330C0-4C66-F9A1-4933-708C05F9C1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3407" r="-1" b="1230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18E706-F7DE-C85D-2742-B451C1460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chemeClr val="bg1"/>
                </a:solidFill>
              </a:rPr>
              <a:t>Capstone Project:</a:t>
            </a:r>
            <a:br>
              <a:rPr lang="en-US" sz="6600" b="1">
                <a:solidFill>
                  <a:schemeClr val="bg1"/>
                </a:solidFill>
              </a:rPr>
            </a:br>
            <a:r>
              <a:rPr lang="en-US" sz="6600" b="1">
                <a:solidFill>
                  <a:schemeClr val="bg1"/>
                </a:solidFill>
              </a:rPr>
              <a:t>Trends and Cost Analysis of Flap Surgeries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7D593-6FF2-5DE8-2887-FA77A3A11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205</a:t>
            </a:r>
          </a:p>
          <a:p>
            <a:r>
              <a:rPr lang="en-US" dirty="0">
                <a:solidFill>
                  <a:schemeClr val="bg1"/>
                </a:solidFill>
              </a:rPr>
              <a:t>By: Katherine Ochoa</a:t>
            </a:r>
          </a:p>
        </p:txBody>
      </p:sp>
      <p:sp>
        <p:nvSpPr>
          <p:cNvPr id="11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6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44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8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0F8330C0-4C66-F9A1-4933-708C05F9C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8" r="-1" b="1230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380033-71E8-47AA-2AAF-6491CAE5B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2661189"/>
          </a:xfrm>
        </p:spPr>
        <p:txBody>
          <a:bodyPr anchor="b">
            <a:normAutofit/>
          </a:bodyPr>
          <a:lstStyle/>
          <a:p>
            <a:r>
              <a:rPr lang="en-US" b="1"/>
              <a:t>Data Ingestion and Wrangling</a:t>
            </a:r>
          </a:p>
        </p:txBody>
      </p:sp>
    </p:spTree>
    <p:extLst>
      <p:ext uri="{BB962C8B-B14F-4D97-AF65-F5344CB8AC3E}">
        <p14:creationId xmlns:p14="http://schemas.microsoft.com/office/powerpoint/2010/main" val="185790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23BD6-B12D-0998-B9D6-8BB5216E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Data Ingestion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6FD2FFB-8CD4-6E74-9B3A-8338483E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338824" cy="3547872"/>
          </a:xfrm>
        </p:spPr>
        <p:txBody>
          <a:bodyPr anchor="t">
            <a:normAutofit/>
          </a:bodyPr>
          <a:lstStyle/>
          <a:p>
            <a:pPr marL="411480" lvl="0" indent="-411480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Read in the 4 csv files (Core 2016 – Core 2019)</a:t>
            </a:r>
          </a:p>
          <a:p>
            <a:pPr marL="411480" lvl="0" indent="-411480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Define all possible NA's (negative values)</a:t>
            </a:r>
          </a:p>
          <a:p>
            <a:pPr marL="411480" lvl="0" indent="-411480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Merge the 4 csv files</a:t>
            </a:r>
          </a:p>
        </p:txBody>
      </p:sp>
      <p:pic>
        <p:nvPicPr>
          <p:cNvPr id="31" name="Graphic 30" descr="Open Folder">
            <a:extLst>
              <a:ext uri="{FF2B5EF4-FFF2-40B4-BE49-F238E27FC236}">
                <a16:creationId xmlns:a16="http://schemas.microsoft.com/office/drawing/2014/main" id="{E6FB56AB-6F2D-10A0-E3DB-B1526E730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9772" y="1410716"/>
            <a:ext cx="4238244" cy="423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6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23BD6-B12D-0998-B9D6-8BB5216E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Data Wrangling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862236-4A8D-7006-C7CB-0764F05E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928104" cy="2764536"/>
          </a:xfrm>
        </p:spPr>
        <p:txBody>
          <a:bodyPr anchor="t">
            <a:normAutofit fontScale="92500"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Lengthen the data, converting the procedure columns into rows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Filter out the codes listed as "I10” or “NA”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Trim the whitespace around the ICD-10 codes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31" name="Graphic 30" descr="Filter">
            <a:extLst>
              <a:ext uri="{FF2B5EF4-FFF2-40B4-BE49-F238E27FC236}">
                <a16:creationId xmlns:a16="http://schemas.microsoft.com/office/drawing/2014/main" id="{5D86C39B-DE5D-0AE8-9244-196560876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9052" y="1776476"/>
            <a:ext cx="3730244" cy="373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4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23BD6-B12D-0998-B9D6-8BB5216E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Data Wrangling Cont.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97007-B4FC-6EA0-246D-842F7783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684264" cy="337413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Mutate columns with the string of categorical variables</a:t>
            </a:r>
          </a:p>
          <a:p>
            <a:pPr>
              <a:lnSpc>
                <a:spcPct val="150000"/>
              </a:lnSpc>
            </a:pPr>
            <a:r>
              <a:rPr lang="en-US" dirty="0"/>
              <a:t>Mutate the average cost of procedures</a:t>
            </a:r>
          </a:p>
          <a:p>
            <a:pPr>
              <a:lnSpc>
                <a:spcPct val="150000"/>
              </a:lnSpc>
            </a:pPr>
            <a:r>
              <a:rPr lang="en-US" dirty="0"/>
              <a:t>Mutate the average number of diagnoses</a:t>
            </a:r>
          </a:p>
        </p:txBody>
      </p:sp>
      <p:pic>
        <p:nvPicPr>
          <p:cNvPr id="31" name="Graphic 30" descr="Variable">
            <a:extLst>
              <a:ext uri="{FF2B5EF4-FFF2-40B4-BE49-F238E27FC236}">
                <a16:creationId xmlns:a16="http://schemas.microsoft.com/office/drawing/2014/main" id="{89E3DB1B-75DC-C856-71E0-C5E716A4E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9052" y="1573276"/>
            <a:ext cx="3750564" cy="37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0F8330C0-4C66-F9A1-4933-708C05F9C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8" r="-1" b="1230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380033-71E8-47AA-2AAF-6491CAE5B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175" y="1860618"/>
            <a:ext cx="7810500" cy="26611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54024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A9BA1-EBF8-E424-ABC9-0877CE36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EDA – General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a blue line&#10;&#10;Description automatically generated">
            <a:extLst>
              <a:ext uri="{FF2B5EF4-FFF2-40B4-BE49-F238E27FC236}">
                <a16:creationId xmlns:a16="http://schemas.microsoft.com/office/drawing/2014/main" id="{417B8C8C-CB6F-C85A-FAB6-30543371A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91" y="2022354"/>
            <a:ext cx="7495486" cy="419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5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739A6-5F41-1B7A-6609-59412144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Patient Demographics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table of numbers with text&#10;&#10;Description automatically generated with medium confidence">
            <a:extLst>
              <a:ext uri="{FF2B5EF4-FFF2-40B4-BE49-F238E27FC236}">
                <a16:creationId xmlns:a16="http://schemas.microsoft.com/office/drawing/2014/main" id="{3AF258D6-9F91-6DD3-C178-7C8216D9B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17" r="28485"/>
          <a:stretch/>
        </p:blipFill>
        <p:spPr>
          <a:xfrm>
            <a:off x="4502727" y="2016614"/>
            <a:ext cx="2791906" cy="471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739A6-5F41-1B7A-6609-59412144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Patient Demographics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CCAD5BA9-96B8-301D-573D-875A1EB2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58" y="2286000"/>
            <a:ext cx="8988136" cy="40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6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A395E-3A00-1711-9F1C-5193430C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Procedures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0EDA7-E0A3-64BB-B441-5E574921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990" y="2244437"/>
            <a:ext cx="8562776" cy="400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1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A395E-3A00-1711-9F1C-5193430C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Procedures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B6AB9-D904-CF8B-2A72-BA878C8BFD99}"/>
              </a:ext>
            </a:extLst>
          </p:cNvPr>
          <p:cNvSpPr txBox="1"/>
          <p:nvPr/>
        </p:nvSpPr>
        <p:spPr>
          <a:xfrm>
            <a:off x="4654295" y="388620"/>
            <a:ext cx="6894576" cy="1577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Prefix</a:t>
            </a:r>
          </a:p>
          <a:p>
            <a:pPr marR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effectLst/>
              </a:rPr>
              <a:t>02H = Circulatory Insertion</a:t>
            </a:r>
          </a:p>
          <a:p>
            <a:pPr marR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effectLst/>
                <a:highlight>
                  <a:srgbClr val="FFFF00"/>
                </a:highlight>
              </a:rPr>
              <a:t>0JB = Tissue &amp; Fascia Excision</a:t>
            </a:r>
          </a:p>
          <a:p>
            <a:pPr marR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effectLst/>
              </a:rPr>
              <a:t>302 = Transfusion</a:t>
            </a:r>
          </a:p>
          <a:p>
            <a:pPr marR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effectLst/>
              </a:rPr>
              <a:t>0HB = Skin Excision</a:t>
            </a: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5" name="Picture 4" descr="A graph of colored bars&#10;&#10;Description automatically generated with medium confidence">
            <a:extLst>
              <a:ext uri="{FF2B5EF4-FFF2-40B4-BE49-F238E27FC236}">
                <a16:creationId xmlns:a16="http://schemas.microsoft.com/office/drawing/2014/main" id="{7C90EDA7-E0A3-64BB-B441-5E574921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3" y="2290936"/>
            <a:ext cx="8469202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7789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0F8330C0-4C66-F9A1-4933-708C05F9C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8" r="-1" b="1230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380033-71E8-47AA-2AAF-6491CAE5B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2661189"/>
          </a:xfrm>
        </p:spPr>
        <p:txBody>
          <a:bodyPr anchor="b">
            <a:normAutofit/>
          </a:bodyPr>
          <a:lstStyle/>
          <a:p>
            <a:r>
              <a:rPr lang="en-US" b="1"/>
              <a:t>General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52406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0F8330C0-4C66-F9A1-4933-708C05F9C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8" r="-1" b="1230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380033-71E8-47AA-2AAF-6491CAE5B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2661189"/>
          </a:xfrm>
        </p:spPr>
        <p:txBody>
          <a:bodyPr anchor="b">
            <a:normAutofit/>
          </a:bodyPr>
          <a:lstStyle/>
          <a:p>
            <a:r>
              <a:rPr lang="en-US" b="1" dirty="0"/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244568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30547B-616C-3D70-21B0-E375BA32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FFFFFF"/>
                </a:solidFill>
              </a:rPr>
              <a:t>Generalized Linear Model (GLM)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82EB17-BC1A-A772-BC84-B7B4AE4C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370666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Class of regression models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Allows for non-normal distributions and/or non-linear relationships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Can be used with categorical and continuous variables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Akaike Information Criterion (AIC) is used to evaluate how well a model fits the data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The lower the AIC, the better the model </a:t>
            </a:r>
          </a:p>
        </p:txBody>
      </p:sp>
    </p:spTree>
    <p:extLst>
      <p:ext uri="{BB962C8B-B14F-4D97-AF65-F5344CB8AC3E}">
        <p14:creationId xmlns:p14="http://schemas.microsoft.com/office/powerpoint/2010/main" val="77875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30547B-616C-3D70-21B0-E375BA32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FFFFFF"/>
                </a:solidFill>
              </a:rPr>
              <a:t>GLM – Annual Incidence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82EB17-BC1A-A772-BC84-B7B4AE4C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dirty="0"/>
              <a:t>Annual Incidence is increasing at rate of 1292 patients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Count is the response variable and year is predictor variable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Distribution is slightly right-skewed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We are 95% confident that the actual slope lies within (1016, 1568)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y = 1292x - 2545754</a:t>
            </a:r>
          </a:p>
        </p:txBody>
      </p:sp>
    </p:spTree>
    <p:extLst>
      <p:ext uri="{BB962C8B-B14F-4D97-AF65-F5344CB8AC3E}">
        <p14:creationId xmlns:p14="http://schemas.microsoft.com/office/powerpoint/2010/main" val="5498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30547B-616C-3D70-21B0-E375BA32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FFFFFF"/>
                </a:solidFill>
              </a:rPr>
              <a:t>GLM – Mean Annual Charge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82EB17-BC1A-A772-BC84-B7B4AE4C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dirty="0"/>
              <a:t>Mean Annual Charge ($) is increasing at a rate of $6733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Average charge is the dependent variable and year is independent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Distribution is left-skewed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We are 95% confident that the actual slope lies within ($5702, $7764)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y = 6733x - 13457644</a:t>
            </a:r>
          </a:p>
        </p:txBody>
      </p:sp>
    </p:spTree>
    <p:extLst>
      <p:ext uri="{BB962C8B-B14F-4D97-AF65-F5344CB8AC3E}">
        <p14:creationId xmlns:p14="http://schemas.microsoft.com/office/powerpoint/2010/main" val="45040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C0432-6849-2773-A593-28485C9C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GLM- Patient Survival</a:t>
            </a:r>
            <a:b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predictor variables are statistically significant?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B9D9BB-3535-6346-5B43-098ABC306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45357"/>
              </p:ext>
            </p:extLst>
          </p:nvPr>
        </p:nvGraphicFramePr>
        <p:xfrm>
          <a:off x="785118" y="2633472"/>
          <a:ext cx="10618716" cy="358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041">
                  <a:extLst>
                    <a:ext uri="{9D8B030D-6E8A-4147-A177-3AD203B41FA5}">
                      <a16:colId xmlns:a16="http://schemas.microsoft.com/office/drawing/2014/main" val="190835596"/>
                    </a:ext>
                  </a:extLst>
                </a:gridCol>
                <a:gridCol w="3645025">
                  <a:extLst>
                    <a:ext uri="{9D8B030D-6E8A-4147-A177-3AD203B41FA5}">
                      <a16:colId xmlns:a16="http://schemas.microsoft.com/office/drawing/2014/main" val="1640011116"/>
                    </a:ext>
                  </a:extLst>
                </a:gridCol>
                <a:gridCol w="3329650">
                  <a:extLst>
                    <a:ext uri="{9D8B030D-6E8A-4147-A177-3AD203B41FA5}">
                      <a16:colId xmlns:a16="http://schemas.microsoft.com/office/drawing/2014/main" val="3109791306"/>
                    </a:ext>
                  </a:extLst>
                </a:gridCol>
              </a:tblGrid>
              <a:tr h="35863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Predictor Variables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p-value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Statistically Significant?</a:t>
                      </a:r>
                    </a:p>
                  </a:txBody>
                  <a:tcPr marL="81508" marR="81508" marT="40754" marB="40754"/>
                </a:tc>
                <a:extLst>
                  <a:ext uri="{0D108BD9-81ED-4DB2-BD59-A6C34878D82A}">
                    <a16:rowId xmlns:a16="http://schemas.microsoft.com/office/drawing/2014/main" val="1507165706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Year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&lt; 0.0000000000000002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YES *** </a:t>
                      </a:r>
                    </a:p>
                  </a:txBody>
                  <a:tcPr marL="81508" marR="81508" marT="40754" marB="40754"/>
                </a:tc>
                <a:extLst>
                  <a:ext uri="{0D108BD9-81ED-4DB2-BD59-A6C34878D82A}">
                    <a16:rowId xmlns:a16="http://schemas.microsoft.com/office/drawing/2014/main" val="925629047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Sex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0.02084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Slightly *</a:t>
                      </a:r>
                    </a:p>
                  </a:txBody>
                  <a:tcPr marL="81508" marR="81508" marT="40754" marB="40754"/>
                </a:tc>
                <a:extLst>
                  <a:ext uri="{0D108BD9-81ED-4DB2-BD59-A6C34878D82A}">
                    <a16:rowId xmlns:a16="http://schemas.microsoft.com/office/drawing/2014/main" val="924687986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Race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0.00043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YES ***</a:t>
                      </a:r>
                    </a:p>
                  </a:txBody>
                  <a:tcPr marL="81508" marR="81508" marT="40754" marB="40754"/>
                </a:tc>
                <a:extLst>
                  <a:ext uri="{0D108BD9-81ED-4DB2-BD59-A6C34878D82A}">
                    <a16:rowId xmlns:a16="http://schemas.microsoft.com/office/drawing/2014/main" val="3511575950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Age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&lt; 0.0000000000000002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YES ***</a:t>
                      </a:r>
                    </a:p>
                  </a:txBody>
                  <a:tcPr marL="81508" marR="81508" marT="40754" marB="40754"/>
                </a:tc>
                <a:extLst>
                  <a:ext uri="{0D108BD9-81ED-4DB2-BD59-A6C34878D82A}">
                    <a16:rowId xmlns:a16="http://schemas.microsoft.com/office/drawing/2014/main" val="1592638653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Length of stay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0.00088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YES ***</a:t>
                      </a:r>
                    </a:p>
                  </a:txBody>
                  <a:tcPr marL="81508" marR="81508" marT="40754" marB="40754"/>
                </a:tc>
                <a:extLst>
                  <a:ext uri="{0D108BD9-81ED-4DB2-BD59-A6C34878D82A}">
                    <a16:rowId xmlns:a16="http://schemas.microsoft.com/office/drawing/2014/main" val="3592680730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Number of diagnoses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&lt; 0.0000000000000002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YES ***</a:t>
                      </a:r>
                    </a:p>
                  </a:txBody>
                  <a:tcPr marL="81508" marR="81508" marT="40754" marB="40754"/>
                </a:tc>
                <a:extLst>
                  <a:ext uri="{0D108BD9-81ED-4DB2-BD59-A6C34878D82A}">
                    <a16:rowId xmlns:a16="http://schemas.microsoft.com/office/drawing/2014/main" val="1719026541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Number of procedures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&lt; 0.0000000000000002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YES ***</a:t>
                      </a:r>
                    </a:p>
                  </a:txBody>
                  <a:tcPr marL="81508" marR="81508" marT="40754" marB="40754"/>
                </a:tc>
                <a:extLst>
                  <a:ext uri="{0D108BD9-81ED-4DB2-BD59-A6C34878D82A}">
                    <a16:rowId xmlns:a16="http://schemas.microsoft.com/office/drawing/2014/main" val="1628958044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Hospital division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0.14071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NO</a:t>
                      </a:r>
                    </a:p>
                  </a:txBody>
                  <a:tcPr marL="81508" marR="81508" marT="40754" marB="40754"/>
                </a:tc>
                <a:extLst>
                  <a:ext uri="{0D108BD9-81ED-4DB2-BD59-A6C34878D82A}">
                    <a16:rowId xmlns:a16="http://schemas.microsoft.com/office/drawing/2014/main" val="743237046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Household income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0.000051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YES ***</a:t>
                      </a:r>
                    </a:p>
                  </a:txBody>
                  <a:tcPr marL="81508" marR="81508" marT="40754" marB="40754"/>
                </a:tc>
                <a:extLst>
                  <a:ext uri="{0D108BD9-81ED-4DB2-BD59-A6C34878D82A}">
                    <a16:rowId xmlns:a16="http://schemas.microsoft.com/office/drawing/2014/main" val="3425232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101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F4540-C9B7-E739-AF12-6C76E306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GLM- Patient Survival</a:t>
            </a:r>
            <a:b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the best model for patient survival?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DE123B-6DF2-4C77-5A8B-78462EC40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693239"/>
              </p:ext>
            </p:extLst>
          </p:nvPr>
        </p:nvGraphicFramePr>
        <p:xfrm>
          <a:off x="412679" y="2633472"/>
          <a:ext cx="11363594" cy="3586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831">
                  <a:extLst>
                    <a:ext uri="{9D8B030D-6E8A-4147-A177-3AD203B41FA5}">
                      <a16:colId xmlns:a16="http://schemas.microsoft.com/office/drawing/2014/main" val="4202531328"/>
                    </a:ext>
                  </a:extLst>
                </a:gridCol>
                <a:gridCol w="6380974">
                  <a:extLst>
                    <a:ext uri="{9D8B030D-6E8A-4147-A177-3AD203B41FA5}">
                      <a16:colId xmlns:a16="http://schemas.microsoft.com/office/drawing/2014/main" val="2322271866"/>
                    </a:ext>
                  </a:extLst>
                </a:gridCol>
                <a:gridCol w="3019789">
                  <a:extLst>
                    <a:ext uri="{9D8B030D-6E8A-4147-A177-3AD203B41FA5}">
                      <a16:colId xmlns:a16="http://schemas.microsoft.com/office/drawing/2014/main" val="3271560060"/>
                    </a:ext>
                  </a:extLst>
                </a:gridCol>
              </a:tblGrid>
              <a:tr h="597726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Fit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Model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AIC</a:t>
                      </a:r>
                    </a:p>
                  </a:txBody>
                  <a:tcPr marL="135847" marR="135847" marT="67923" marB="67923"/>
                </a:tc>
                <a:extLst>
                  <a:ext uri="{0D108BD9-81ED-4DB2-BD59-A6C34878D82A}">
                    <a16:rowId xmlns:a16="http://schemas.microsoft.com/office/drawing/2014/main" val="2353015850"/>
                  </a:ext>
                </a:extLst>
              </a:tr>
              <a:tr h="597726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1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Sex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41804</a:t>
                      </a:r>
                    </a:p>
                  </a:txBody>
                  <a:tcPr marL="135847" marR="135847" marT="67923" marB="67923"/>
                </a:tc>
                <a:extLst>
                  <a:ext uri="{0D108BD9-81ED-4DB2-BD59-A6C34878D82A}">
                    <a16:rowId xmlns:a16="http://schemas.microsoft.com/office/drawing/2014/main" val="262624397"/>
                  </a:ext>
                </a:extLst>
              </a:tr>
              <a:tr h="597726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2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Race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40257</a:t>
                      </a:r>
                    </a:p>
                  </a:txBody>
                  <a:tcPr marL="135847" marR="135847" marT="67923" marB="67923"/>
                </a:tc>
                <a:extLst>
                  <a:ext uri="{0D108BD9-81ED-4DB2-BD59-A6C34878D82A}">
                    <a16:rowId xmlns:a16="http://schemas.microsoft.com/office/drawing/2014/main" val="2162834798"/>
                  </a:ext>
                </a:extLst>
              </a:tr>
              <a:tr h="597726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3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Age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40385</a:t>
                      </a:r>
                    </a:p>
                  </a:txBody>
                  <a:tcPr marL="135847" marR="135847" marT="67923" marB="67923"/>
                </a:tc>
                <a:extLst>
                  <a:ext uri="{0D108BD9-81ED-4DB2-BD59-A6C34878D82A}">
                    <a16:rowId xmlns:a16="http://schemas.microsoft.com/office/drawing/2014/main" val="1821415911"/>
                  </a:ext>
                </a:extLst>
              </a:tr>
              <a:tr h="597726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4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Hospital division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41808</a:t>
                      </a:r>
                    </a:p>
                  </a:txBody>
                  <a:tcPr marL="135847" marR="135847" marT="67923" marB="67923"/>
                </a:tc>
                <a:extLst>
                  <a:ext uri="{0D108BD9-81ED-4DB2-BD59-A6C34878D82A}">
                    <a16:rowId xmlns:a16="http://schemas.microsoft.com/office/drawing/2014/main" val="3503326789"/>
                  </a:ext>
                </a:extLst>
              </a:tr>
              <a:tr h="597726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5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Household income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40919</a:t>
                      </a:r>
                    </a:p>
                  </a:txBody>
                  <a:tcPr marL="135847" marR="135847" marT="67923" marB="67923"/>
                </a:tc>
                <a:extLst>
                  <a:ext uri="{0D108BD9-81ED-4DB2-BD59-A6C34878D82A}">
                    <a16:rowId xmlns:a16="http://schemas.microsoft.com/office/drawing/2014/main" val="103345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590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F4540-C9B7-E739-AF12-6C76E306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GLM- Patient Survival</a:t>
            </a:r>
            <a:b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the best model for patient survival?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DE123B-6DF2-4C77-5A8B-78462EC40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649851"/>
              </p:ext>
            </p:extLst>
          </p:nvPr>
        </p:nvGraphicFramePr>
        <p:xfrm>
          <a:off x="614157" y="2462990"/>
          <a:ext cx="10622113" cy="328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755">
                  <a:extLst>
                    <a:ext uri="{9D8B030D-6E8A-4147-A177-3AD203B41FA5}">
                      <a16:colId xmlns:a16="http://schemas.microsoft.com/office/drawing/2014/main" val="4202531328"/>
                    </a:ext>
                  </a:extLst>
                </a:gridCol>
                <a:gridCol w="5964612">
                  <a:extLst>
                    <a:ext uri="{9D8B030D-6E8A-4147-A177-3AD203B41FA5}">
                      <a16:colId xmlns:a16="http://schemas.microsoft.com/office/drawing/2014/main" val="2322271866"/>
                    </a:ext>
                  </a:extLst>
                </a:gridCol>
                <a:gridCol w="2822746">
                  <a:extLst>
                    <a:ext uri="{9D8B030D-6E8A-4147-A177-3AD203B41FA5}">
                      <a16:colId xmlns:a16="http://schemas.microsoft.com/office/drawing/2014/main" val="3271560060"/>
                    </a:ext>
                  </a:extLst>
                </a:gridCol>
              </a:tblGrid>
              <a:tr h="547814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Fit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Model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AIC</a:t>
                      </a:r>
                    </a:p>
                  </a:txBody>
                  <a:tcPr marL="135847" marR="135847" marT="67923" marB="67923"/>
                </a:tc>
                <a:extLst>
                  <a:ext uri="{0D108BD9-81ED-4DB2-BD59-A6C34878D82A}">
                    <a16:rowId xmlns:a16="http://schemas.microsoft.com/office/drawing/2014/main" val="2353015850"/>
                  </a:ext>
                </a:extLst>
              </a:tr>
              <a:tr h="547814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1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Sex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41804</a:t>
                      </a:r>
                    </a:p>
                  </a:txBody>
                  <a:tcPr marL="135847" marR="135847" marT="67923" marB="67923"/>
                </a:tc>
                <a:extLst>
                  <a:ext uri="{0D108BD9-81ED-4DB2-BD59-A6C34878D82A}">
                    <a16:rowId xmlns:a16="http://schemas.microsoft.com/office/drawing/2014/main" val="262624397"/>
                  </a:ext>
                </a:extLst>
              </a:tr>
              <a:tr h="547814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>
                          <a:highlight>
                            <a:srgbClr val="FFFF00"/>
                          </a:highlight>
                        </a:rPr>
                        <a:t>Race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>
                          <a:highlight>
                            <a:srgbClr val="FFFF00"/>
                          </a:highlight>
                        </a:rPr>
                        <a:t>40257</a:t>
                      </a:r>
                    </a:p>
                  </a:txBody>
                  <a:tcPr marL="135847" marR="135847" marT="67923" marB="67923"/>
                </a:tc>
                <a:extLst>
                  <a:ext uri="{0D108BD9-81ED-4DB2-BD59-A6C34878D82A}">
                    <a16:rowId xmlns:a16="http://schemas.microsoft.com/office/drawing/2014/main" val="2162834798"/>
                  </a:ext>
                </a:extLst>
              </a:tr>
              <a:tr h="547814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3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Age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40385</a:t>
                      </a:r>
                    </a:p>
                  </a:txBody>
                  <a:tcPr marL="135847" marR="135847" marT="67923" marB="67923"/>
                </a:tc>
                <a:extLst>
                  <a:ext uri="{0D108BD9-81ED-4DB2-BD59-A6C34878D82A}">
                    <a16:rowId xmlns:a16="http://schemas.microsoft.com/office/drawing/2014/main" val="1821415911"/>
                  </a:ext>
                </a:extLst>
              </a:tr>
              <a:tr h="547814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4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Hospital division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41808</a:t>
                      </a:r>
                    </a:p>
                  </a:txBody>
                  <a:tcPr marL="135847" marR="135847" marT="67923" marB="67923"/>
                </a:tc>
                <a:extLst>
                  <a:ext uri="{0D108BD9-81ED-4DB2-BD59-A6C34878D82A}">
                    <a16:rowId xmlns:a16="http://schemas.microsoft.com/office/drawing/2014/main" val="3503326789"/>
                  </a:ext>
                </a:extLst>
              </a:tr>
              <a:tr h="547814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5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Household income</a:t>
                      </a:r>
                    </a:p>
                  </a:txBody>
                  <a:tcPr marL="135847" marR="135847" marT="67923" marB="67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40919</a:t>
                      </a:r>
                    </a:p>
                  </a:txBody>
                  <a:tcPr marL="135847" marR="135847" marT="67923" marB="67923"/>
                </a:tc>
                <a:extLst>
                  <a:ext uri="{0D108BD9-81ED-4DB2-BD59-A6C34878D82A}">
                    <a16:rowId xmlns:a16="http://schemas.microsoft.com/office/drawing/2014/main" val="1033451988"/>
                  </a:ext>
                </a:extLst>
              </a:tr>
            </a:tbl>
          </a:graphicData>
        </a:graphic>
      </p:graphicFrame>
      <p:sp>
        <p:nvSpPr>
          <p:cNvPr id="5" name="5-Point Star 4">
            <a:extLst>
              <a:ext uri="{FF2B5EF4-FFF2-40B4-BE49-F238E27FC236}">
                <a16:creationId xmlns:a16="http://schemas.microsoft.com/office/drawing/2014/main" id="{3AEDF810-3408-CC54-B251-C48029AAA173}"/>
              </a:ext>
            </a:extLst>
          </p:cNvPr>
          <p:cNvSpPr/>
          <p:nvPr/>
        </p:nvSpPr>
        <p:spPr>
          <a:xfrm>
            <a:off x="650929" y="3549113"/>
            <a:ext cx="542441" cy="557937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37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0F8330C0-4C66-F9A1-4933-708C05F9C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8" r="-1" b="1230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380033-71E8-47AA-2AAF-6491CAE5B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2661189"/>
          </a:xfrm>
        </p:spPr>
        <p:txBody>
          <a:bodyPr anchor="b">
            <a:normAutofit/>
          </a:bodyPr>
          <a:lstStyle/>
          <a:p>
            <a:r>
              <a:rPr lang="en-US" b="1" dirty="0"/>
              <a:t>Final Data Product</a:t>
            </a:r>
          </a:p>
        </p:txBody>
      </p:sp>
    </p:spTree>
    <p:extLst>
      <p:ext uri="{BB962C8B-B14F-4D97-AF65-F5344CB8AC3E}">
        <p14:creationId xmlns:p14="http://schemas.microsoft.com/office/powerpoint/2010/main" val="34833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Upward trend outline">
            <a:extLst>
              <a:ext uri="{FF2B5EF4-FFF2-40B4-BE49-F238E27FC236}">
                <a16:creationId xmlns:a16="http://schemas.microsoft.com/office/drawing/2014/main" id="{218871BC-4BDE-D134-5EA1-718FBB684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9818" y="482901"/>
            <a:ext cx="3019561" cy="301956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F4D5-2140-49B7-0901-B1FD0053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5" y="437929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Final Data Product National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5CD8-2A80-71A3-694D-1DFCE190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756" y="2309907"/>
            <a:ext cx="8460783" cy="419252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dirty="0"/>
              <a:t>Incidence of annual flaps procedures could be calculated using the linear regression model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Annual incidence = 1292 * (year) - 2545754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sz="2400" dirty="0"/>
          </a:p>
          <a:p>
            <a:pPr lvl="1"/>
            <a:r>
              <a:rPr lang="en-US" dirty="0"/>
              <a:t>Patient survival is best predicted when considering a patient’s race</a:t>
            </a:r>
          </a:p>
          <a:p>
            <a:pPr marL="45720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15592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Upward trend outline">
            <a:extLst>
              <a:ext uri="{FF2B5EF4-FFF2-40B4-BE49-F238E27FC236}">
                <a16:creationId xmlns:a16="http://schemas.microsoft.com/office/drawing/2014/main" id="{218871BC-4BDE-D134-5EA1-718FBB684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9818" y="482901"/>
            <a:ext cx="3019561" cy="301956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F4D5-2140-49B7-0901-B1FD0053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5" y="437929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Final Data Product National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5CD8-2A80-71A3-694D-1DFCE190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17" y="2232416"/>
            <a:ext cx="8000999" cy="419252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2000" dirty="0"/>
              <a:t>The increase of flaps procedures could be explained by the population growth in the U.S.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The increase in average cost could be explained by the raising inflation rate.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Aside from Asian/Pacific Islander, slightly over 50% of patients from each racial group is male.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The median age of patients across all races lies between 50 and 60 years, with White patients on the higher end and Native Americans on the lower end.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Tissue &amp; Fascia Excision are the most common procedures.</a:t>
            </a:r>
          </a:p>
        </p:txBody>
      </p:sp>
    </p:spTree>
    <p:extLst>
      <p:ext uri="{BB962C8B-B14F-4D97-AF65-F5344CB8AC3E}">
        <p14:creationId xmlns:p14="http://schemas.microsoft.com/office/powerpoint/2010/main" val="851491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B2394-4D35-D24D-6E15-40863D57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Flap Surgery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6D62-BA10-B08C-B9D4-1504844F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337900" cy="3547872"/>
          </a:xfrm>
        </p:spPr>
        <p:txBody>
          <a:bodyPr anchor="t">
            <a:normAutofit/>
          </a:bodyPr>
          <a:lstStyle/>
          <a:p>
            <a:r>
              <a:rPr lang="en-US" sz="1700" dirty="0"/>
              <a:t>Free tissue transfer.</a:t>
            </a:r>
          </a:p>
          <a:p>
            <a:r>
              <a:rPr lang="en-US" sz="1700" dirty="0"/>
              <a:t>Reconstructive surgery </a:t>
            </a:r>
          </a:p>
          <a:p>
            <a:r>
              <a:rPr lang="en-US" sz="1700" dirty="0"/>
              <a:t>Transfer of skin or tissue from one area of the body to another.</a:t>
            </a:r>
          </a:p>
          <a:p>
            <a:r>
              <a:rPr lang="en-US" sz="1700" dirty="0"/>
              <a:t>Composed of any combination of skin, fascia, muscle and bone.</a:t>
            </a:r>
          </a:p>
          <a:p>
            <a:r>
              <a:rPr lang="en-US" sz="1700" dirty="0"/>
              <a:t>Benefits: </a:t>
            </a:r>
          </a:p>
          <a:p>
            <a:pPr lvl="1"/>
            <a:r>
              <a:rPr lang="en-US" sz="1700" dirty="0"/>
              <a:t>Stable wound coverage</a:t>
            </a:r>
          </a:p>
          <a:p>
            <a:pPr lvl="1"/>
            <a:r>
              <a:rPr lang="en-US" sz="1700" dirty="0"/>
              <a:t>Improved aesthetic and functional outcomes</a:t>
            </a:r>
          </a:p>
          <a:p>
            <a:pPr lvl="1"/>
            <a:r>
              <a:rPr lang="en-US" sz="1700" dirty="0"/>
              <a:t>Minimal donor site morbidities</a:t>
            </a:r>
          </a:p>
          <a:p>
            <a:pPr lvl="1"/>
            <a:r>
              <a:rPr lang="en-US" sz="1700" dirty="0"/>
              <a:t>Blood supply remains intact</a:t>
            </a:r>
          </a:p>
        </p:txBody>
      </p:sp>
      <p:pic>
        <p:nvPicPr>
          <p:cNvPr id="6" name="Graphic 5" descr="Hospital with solid fill">
            <a:extLst>
              <a:ext uri="{FF2B5EF4-FFF2-40B4-BE49-F238E27FC236}">
                <a16:creationId xmlns:a16="http://schemas.microsoft.com/office/drawing/2014/main" id="{53F811FC-D798-3D1F-EA0A-C74A31024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368" y="699516"/>
            <a:ext cx="4523648" cy="452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0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graph with red and green bars&#10;&#10;Description automatically generated">
            <a:extLst>
              <a:ext uri="{FF2B5EF4-FFF2-40B4-BE49-F238E27FC236}">
                <a16:creationId xmlns:a16="http://schemas.microsoft.com/office/drawing/2014/main" id="{8E0E6DAE-C7AB-A452-0FB7-33013324A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4" y="2238379"/>
            <a:ext cx="7625462" cy="362209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6" name="Arc 25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1CA90D-2380-6AE1-4D3B-343E44F4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7" y="424075"/>
            <a:ext cx="3941616" cy="1325563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3200" dirty="0"/>
              <a:t>Final Data Product Cost ($) Analysis </a:t>
            </a:r>
            <a:br>
              <a:rPr lang="en-US" sz="3200" dirty="0"/>
            </a:br>
            <a:r>
              <a:rPr lang="en-US" sz="3200" kern="1200" dirty="0">
                <a:latin typeface="+mj-lt"/>
                <a:ea typeface="+mj-ea"/>
                <a:cs typeface="+mj-cs"/>
                <a:hlinkClick r:id="rId3"/>
              </a:rPr>
              <a:t>Top Procedure Cost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9230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79356-1939-B313-BDB3-B9FB5E38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381" y="562619"/>
            <a:ext cx="5368783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Final Data Product Cost ($) Analysis </a:t>
            </a:r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Flying Money outline">
            <a:extLst>
              <a:ext uri="{FF2B5EF4-FFF2-40B4-BE49-F238E27FC236}">
                <a16:creationId xmlns:a16="http://schemas.microsoft.com/office/drawing/2014/main" id="{45D5ED10-1E7E-E248-265E-AD33D884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529" y="1468581"/>
            <a:ext cx="3945582" cy="394558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EACE-4AD6-45CF-7C37-DC6952F0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527" y="2538625"/>
            <a:ext cx="6428509" cy="3654357"/>
          </a:xfrm>
        </p:spPr>
        <p:txBody>
          <a:bodyPr>
            <a:normAutofit/>
          </a:bodyPr>
          <a:lstStyle/>
          <a:p>
            <a:r>
              <a:rPr lang="en-US" dirty="0"/>
              <a:t>Mean Annual Charge ($) is increasing at a rate of $6733.</a:t>
            </a:r>
          </a:p>
          <a:p>
            <a:r>
              <a:rPr lang="en-US" dirty="0"/>
              <a:t>In addition to being the most common, Tissue &amp; Fascia Excision are also among the most expensive procedures.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31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0F8330C0-4C66-F9A1-4933-708C05F9C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8" r="-1" b="1230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380033-71E8-47AA-2AAF-6491CAE5B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2661189"/>
          </a:xfrm>
        </p:spPr>
        <p:txBody>
          <a:bodyPr anchor="b">
            <a:normAutofit/>
          </a:bodyPr>
          <a:lstStyle/>
          <a:p>
            <a:r>
              <a:rPr lang="en-US" b="1" dirty="0"/>
              <a:t>Overall Experience</a:t>
            </a:r>
          </a:p>
        </p:txBody>
      </p:sp>
    </p:spTree>
    <p:extLst>
      <p:ext uri="{BB962C8B-B14F-4D97-AF65-F5344CB8AC3E}">
        <p14:creationId xmlns:p14="http://schemas.microsoft.com/office/powerpoint/2010/main" val="346358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6CFD5-C623-3BAC-D239-E9630214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1"/>
            <a:ext cx="9849751" cy="9971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Experience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1574D-C276-82AA-C7AF-3166023C3A94}"/>
              </a:ext>
            </a:extLst>
          </p:cNvPr>
          <p:cNvSpPr>
            <a:spLocks/>
          </p:cNvSpPr>
          <p:nvPr/>
        </p:nvSpPr>
        <p:spPr>
          <a:xfrm>
            <a:off x="1965814" y="2344111"/>
            <a:ext cx="3547533" cy="566688"/>
          </a:xfrm>
          <a:prstGeom prst="rect">
            <a:avLst/>
          </a:prstGeom>
        </p:spPr>
        <p:txBody>
          <a:bodyPr/>
          <a:lstStyle/>
          <a:p>
            <a:pPr defTabSz="310896"/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 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9503F-6EDD-28CE-235A-07D07D661DCC}"/>
              </a:ext>
            </a:extLst>
          </p:cNvPr>
          <p:cNvSpPr>
            <a:spLocks/>
          </p:cNvSpPr>
          <p:nvPr/>
        </p:nvSpPr>
        <p:spPr>
          <a:xfrm>
            <a:off x="1744132" y="3114000"/>
            <a:ext cx="4446547" cy="2534265"/>
          </a:xfrm>
          <a:prstGeom prst="rect">
            <a:avLst/>
          </a:prstGeom>
        </p:spPr>
        <p:txBody>
          <a:bodyPr/>
          <a:lstStyle/>
          <a:p>
            <a:pPr marL="342900" indent="-342900" defTabSz="310896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lot of data to work with</a:t>
            </a:r>
          </a:p>
          <a:p>
            <a:pPr marL="342900" indent="-342900" defTabSz="310896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Endless possibilities for analysis</a:t>
            </a:r>
          </a:p>
          <a:p>
            <a:pPr marL="342900" indent="-342900" defTabSz="310896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decent recording of data</a:t>
            </a:r>
            <a:endParaRPr lang="en-US" sz="122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CE63BC-4E40-EC44-2CA8-D709C7A6E3D0}"/>
              </a:ext>
            </a:extLst>
          </p:cNvPr>
          <p:cNvSpPr>
            <a:spLocks/>
          </p:cNvSpPr>
          <p:nvPr/>
        </p:nvSpPr>
        <p:spPr>
          <a:xfrm>
            <a:off x="7123588" y="2344113"/>
            <a:ext cx="3565004" cy="566688"/>
          </a:xfrm>
          <a:prstGeom prst="rect">
            <a:avLst/>
          </a:prstGeom>
        </p:spPr>
        <p:txBody>
          <a:bodyPr/>
          <a:lstStyle/>
          <a:p>
            <a:pPr defTabSz="310896"/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Con’s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7174D1-E45A-E3C5-CF2E-176A45988DE1}"/>
              </a:ext>
            </a:extLst>
          </p:cNvPr>
          <p:cNvSpPr>
            <a:spLocks/>
          </p:cNvSpPr>
          <p:nvPr/>
        </p:nvSpPr>
        <p:spPr>
          <a:xfrm>
            <a:off x="6519333" y="3012400"/>
            <a:ext cx="4487333" cy="2534265"/>
          </a:xfrm>
          <a:prstGeom prst="rect">
            <a:avLst/>
          </a:prstGeom>
        </p:spPr>
        <p:txBody>
          <a:bodyPr/>
          <a:lstStyle/>
          <a:p>
            <a:pPr marL="285750" indent="-285750" defTabSz="310896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all years had the same variables</a:t>
            </a:r>
          </a:p>
          <a:p>
            <a:pPr marL="285750" indent="-285750" defTabSz="310896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is not easily accessible</a:t>
            </a:r>
          </a:p>
          <a:p>
            <a:pPr marL="285750" indent="-285750" defTabSz="310896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Inconsistency when reporting NA’s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5976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0F8330C0-4C66-F9A1-4933-708C05F9C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8" r="-1" b="1230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380033-71E8-47AA-2AAF-6491CAE5B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2661189"/>
          </a:xfrm>
        </p:spPr>
        <p:txBody>
          <a:bodyPr anchor="b">
            <a:normAutofit/>
          </a:bodyPr>
          <a:lstStyle/>
          <a:p>
            <a:r>
              <a:rPr lang="en-US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58295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6CFD5-C623-3BAC-D239-E9630214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1"/>
            <a:ext cx="9849751" cy="9971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9503F-6EDD-28CE-235A-07D07D661DCC}"/>
              </a:ext>
            </a:extLst>
          </p:cNvPr>
          <p:cNvSpPr>
            <a:spLocks/>
          </p:cNvSpPr>
          <p:nvPr/>
        </p:nvSpPr>
        <p:spPr>
          <a:xfrm>
            <a:off x="1744131" y="2455334"/>
            <a:ext cx="8534401" cy="3192932"/>
          </a:xfrm>
          <a:prstGeom prst="rect">
            <a:avLst/>
          </a:prstGeom>
        </p:spPr>
        <p:txBody>
          <a:bodyPr/>
          <a:lstStyle/>
          <a:p>
            <a:pPr marL="285750" indent="-285750" defTabSz="31089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instructional video to include using R</a:t>
            </a:r>
          </a:p>
          <a:p>
            <a:pPr marL="285750" indent="-285750" defTabSz="31089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Maintain consistency throughout the years</a:t>
            </a:r>
          </a:p>
          <a:p>
            <a:pPr defTabSz="310896"/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08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0F8330C0-4C66-F9A1-4933-708C05F9C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8" r="-1" b="1230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380033-71E8-47AA-2AAF-6491CAE5B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2661189"/>
          </a:xfrm>
        </p:spPr>
        <p:txBody>
          <a:bodyPr anchor="b">
            <a:normAutofit/>
          </a:bodyPr>
          <a:lstStyle/>
          <a:p>
            <a:r>
              <a:rPr lang="en-US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70349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0F8330C0-4C66-F9A1-4933-708C05F9C1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3407" r="-1" b="1230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C380033-71E8-47AA-2AAF-6491CAE5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AC8F3-649F-1602-A0E6-41A072B13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6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Montgomery College: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Rachel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Saidi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Abdirisak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Mohamed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Michael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Iapalucci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Walter Reed Medical Center: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Mentor: 			Julio A. Rivera, Ph.D.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Team:			Colin J. Harrington, M.D.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Jordan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Troph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M.D.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Intern Coordinator: 	Toby Perkins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 Support: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Steven Guerrero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Monica Ochoa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DATA 205 Classmates</a:t>
            </a:r>
          </a:p>
        </p:txBody>
      </p:sp>
    </p:spTree>
    <p:extLst>
      <p:ext uri="{BB962C8B-B14F-4D97-AF65-F5344CB8AC3E}">
        <p14:creationId xmlns:p14="http://schemas.microsoft.com/office/powerpoint/2010/main" val="15500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applause.wav"/>
          </p:stSnd>
        </p:sndAc>
      </p:transition>
    </mc:Choice>
    <mc:Fallback xmlns="">
      <p:transition spd="med">
        <p:fade/>
        <p:sndAc>
          <p:stSnd>
            <p:snd r:embed="rId4" name="applause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7A2268-64A5-7E24-9FC7-BF1238315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The End.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78178B-23CE-6A04-1540-9BF2A0D1D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Thank you.</a:t>
            </a:r>
          </a:p>
        </p:txBody>
      </p:sp>
      <p:pic>
        <p:nvPicPr>
          <p:cNvPr id="9" name="Graphic 8" descr="Winking Face with No Fill">
            <a:extLst>
              <a:ext uri="{FF2B5EF4-FFF2-40B4-BE49-F238E27FC236}">
                <a16:creationId xmlns:a16="http://schemas.microsoft.com/office/drawing/2014/main" id="{70CF8F98-45C9-09B9-8CAF-0EA9D6752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397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8F1063-179D-4C79-BFD6-9CAFE80E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" y="0"/>
            <a:ext cx="10853745" cy="6858000"/>
            <a:chOff x="183" y="0"/>
            <a:chExt cx="1085374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3" y="0"/>
              <a:ext cx="10438361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2786" y="0"/>
              <a:ext cx="2511142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4395" y="0"/>
              <a:ext cx="2517803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4853" y="0"/>
              <a:ext cx="224474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CECE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99FB06-75F6-C5BA-4466-46CA6150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795129"/>
            <a:ext cx="6973824" cy="1304015"/>
          </a:xfrm>
        </p:spPr>
        <p:txBody>
          <a:bodyPr anchor="b">
            <a:normAutofit/>
          </a:bodyPr>
          <a:lstStyle/>
          <a:p>
            <a:r>
              <a:rPr lang="en-US" sz="360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1E32-5EDB-02DE-0C8F-17EFC003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2312988"/>
            <a:ext cx="6973823" cy="3651250"/>
          </a:xfrm>
        </p:spPr>
        <p:txBody>
          <a:bodyPr>
            <a:normAutofit/>
          </a:bodyPr>
          <a:lstStyle/>
          <a:p>
            <a:r>
              <a:rPr lang="en-US" sz="2000" dirty="0"/>
              <a:t>HCUP</a:t>
            </a:r>
          </a:p>
          <a:p>
            <a:r>
              <a:rPr lang="en-US" sz="2000" dirty="0" err="1"/>
              <a:t>MediVisuals</a:t>
            </a:r>
            <a:endParaRPr lang="en-US" sz="2000" dirty="0"/>
          </a:p>
          <a:p>
            <a:r>
              <a:rPr lang="en-US" sz="2000" dirty="0"/>
              <a:t>Dr. </a:t>
            </a:r>
            <a:r>
              <a:rPr lang="en-US" sz="2000" dirty="0" err="1"/>
              <a:t>Tjoson</a:t>
            </a:r>
            <a:r>
              <a:rPr lang="en-US" sz="2000" dirty="0"/>
              <a:t> </a:t>
            </a:r>
            <a:r>
              <a:rPr lang="en-US" sz="2000" dirty="0" err="1"/>
              <a:t>Tjoa</a:t>
            </a:r>
            <a:r>
              <a:rPr lang="en-US" sz="2000" dirty="0"/>
              <a:t> UCI Head &amp; Neck</a:t>
            </a:r>
          </a:p>
          <a:p>
            <a:r>
              <a:rPr lang="en-US" sz="2000" dirty="0"/>
              <a:t>Mayo Clinic</a:t>
            </a:r>
          </a:p>
          <a:p>
            <a:r>
              <a:rPr lang="en-US" sz="2000" dirty="0"/>
              <a:t>American Cancer Society</a:t>
            </a:r>
          </a:p>
          <a:p>
            <a:r>
              <a:rPr lang="en-US" sz="2000" dirty="0"/>
              <a:t>ICD10Data.com</a:t>
            </a:r>
          </a:p>
          <a:p>
            <a:r>
              <a:rPr lang="en-US" sz="2000" dirty="0" err="1"/>
              <a:t>GeeksForGeeks.org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6065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12D3F-1F02-932E-836F-E8C357D9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Flap Procedure Examples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987FE-25C6-FF67-7E80-390B6CDFFCE2}"/>
              </a:ext>
            </a:extLst>
          </p:cNvPr>
          <p:cNvSpPr>
            <a:spLocks/>
          </p:cNvSpPr>
          <p:nvPr/>
        </p:nvSpPr>
        <p:spPr>
          <a:xfrm>
            <a:off x="1178971" y="2083464"/>
            <a:ext cx="3211015" cy="394836"/>
          </a:xfrm>
          <a:prstGeom prst="rect">
            <a:avLst/>
          </a:prstGeom>
        </p:spPr>
        <p:txBody>
          <a:bodyPr/>
          <a:lstStyle/>
          <a:p>
            <a:pPr defTabSz="352044"/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Trauma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259B6-6A3D-8B9E-F1CD-8E5A4C6AD57B}"/>
              </a:ext>
            </a:extLst>
          </p:cNvPr>
          <p:cNvSpPr>
            <a:spLocks/>
          </p:cNvSpPr>
          <p:nvPr/>
        </p:nvSpPr>
        <p:spPr>
          <a:xfrm>
            <a:off x="5655733" y="2167466"/>
            <a:ext cx="4294559" cy="520923"/>
          </a:xfrm>
          <a:prstGeom prst="rect">
            <a:avLst/>
          </a:prstGeom>
        </p:spPr>
        <p:txBody>
          <a:bodyPr/>
          <a:lstStyle/>
          <a:p>
            <a:pPr defTabSz="352044"/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Removal of cancerous mass</a:t>
            </a:r>
            <a:endParaRPr lang="en-US" sz="2800" b="1" dirty="0"/>
          </a:p>
        </p:txBody>
      </p:sp>
      <p:pic>
        <p:nvPicPr>
          <p:cNvPr id="5" name="Picture 4" descr="A diagram of a person's body&#10;&#10;Description automatically generated">
            <a:extLst>
              <a:ext uri="{FF2B5EF4-FFF2-40B4-BE49-F238E27FC236}">
                <a16:creationId xmlns:a16="http://schemas.microsoft.com/office/drawing/2014/main" id="{4A0E2D3C-FA22-E4E3-EA10-B4C8DDEF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93" y="2671637"/>
            <a:ext cx="3802998" cy="3131531"/>
          </a:xfrm>
          <a:prstGeom prst="rect">
            <a:avLst/>
          </a:prstGeom>
        </p:spPr>
      </p:pic>
      <p:pic>
        <p:nvPicPr>
          <p:cNvPr id="8" name="Picture 7" descr="A diagram of a human body&#10;&#10;Description automatically generated">
            <a:extLst>
              <a:ext uri="{FF2B5EF4-FFF2-40B4-BE49-F238E27FC236}">
                <a16:creationId xmlns:a16="http://schemas.microsoft.com/office/drawing/2014/main" id="{612B8F92-3294-82EE-284F-23EC4228DA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" b="4690"/>
          <a:stretch/>
        </p:blipFill>
        <p:spPr>
          <a:xfrm>
            <a:off x="1641477" y="2590644"/>
            <a:ext cx="2557990" cy="33256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3F9F93-329B-D5C2-620E-E6CFC0204EC6}"/>
              </a:ext>
            </a:extLst>
          </p:cNvPr>
          <p:cNvSpPr txBox="1"/>
          <p:nvPr/>
        </p:nvSpPr>
        <p:spPr>
          <a:xfrm>
            <a:off x="6637794" y="5751328"/>
            <a:ext cx="2537422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2044"/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American Cancer Society</a:t>
            </a:r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8CFB4A-DF22-91DD-9668-077C9608E52E}"/>
              </a:ext>
            </a:extLst>
          </p:cNvPr>
          <p:cNvSpPr txBox="1"/>
          <p:nvPr/>
        </p:nvSpPr>
        <p:spPr>
          <a:xfrm>
            <a:off x="2001348" y="6136941"/>
            <a:ext cx="2301990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2044"/>
            <a:r>
              <a:rPr lang="en-US" sz="138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</a:t>
            </a:r>
            <a:r>
              <a:rPr lang="en-US" sz="138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MediVisuals</a:t>
            </a:r>
            <a:endParaRPr lang="en-US" sz="138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59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F7875-360D-DB1E-15B6-54D38318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ICD Codes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37C772-B767-ED8F-B873-BFBC363A1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26302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670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0F8330C0-4C66-F9A1-4933-708C05F9C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8" r="-1" b="1230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380033-71E8-47AA-2AAF-6491CAE5B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2661189"/>
          </a:xfrm>
        </p:spPr>
        <p:txBody>
          <a:bodyPr anchor="b">
            <a:normAutofit/>
          </a:bodyPr>
          <a:lstStyle/>
          <a:p>
            <a:r>
              <a:rPr lang="en-US" b="1"/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240492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F76BB-01AD-C034-07F0-5B04C3EE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Dataset Source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2F8D27D-9AE3-2EF5-BBA6-625791B995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24733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42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E23F0-2B5E-BE33-D3A5-C814650E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Tools Utilized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6C91995-AC34-4240-185B-013D0F6B3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45732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76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A0371-A241-AA83-6F19-2B2E1AA1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Project Goals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44D946-4F0A-4AB8-3F81-419C9A587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52614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6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8292</TotalTime>
  <Words>1042</Words>
  <Application>Microsoft Macintosh PowerPoint</Application>
  <PresentationFormat>Widescreen</PresentationFormat>
  <Paragraphs>221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Meiryo</vt:lpstr>
      <vt:lpstr>Arial</vt:lpstr>
      <vt:lpstr>Calibri</vt:lpstr>
      <vt:lpstr>Calibri Light</vt:lpstr>
      <vt:lpstr>Wingdings</vt:lpstr>
      <vt:lpstr>Office Theme</vt:lpstr>
      <vt:lpstr>Capstone Project: Trends and Cost Analysis of Flap Surgeries</vt:lpstr>
      <vt:lpstr>General Information</vt:lpstr>
      <vt:lpstr>Flap Surgery</vt:lpstr>
      <vt:lpstr>Flap Procedure Examples</vt:lpstr>
      <vt:lpstr>ICD Codes</vt:lpstr>
      <vt:lpstr>Project Plan</vt:lpstr>
      <vt:lpstr>Dataset Source</vt:lpstr>
      <vt:lpstr>Tools Utilized</vt:lpstr>
      <vt:lpstr>Project Goals</vt:lpstr>
      <vt:lpstr>Data Ingestion and Wrangling</vt:lpstr>
      <vt:lpstr>Data Ingestion</vt:lpstr>
      <vt:lpstr>Data Wrangling</vt:lpstr>
      <vt:lpstr>Data Wrangling Cont.</vt:lpstr>
      <vt:lpstr>Exploratory Data Analysis</vt:lpstr>
      <vt:lpstr>EDA – General</vt:lpstr>
      <vt:lpstr>EDA – Patient Demographics</vt:lpstr>
      <vt:lpstr>EDA – Patient Demographics</vt:lpstr>
      <vt:lpstr>EDA – Procedures</vt:lpstr>
      <vt:lpstr>EDA – Procedures</vt:lpstr>
      <vt:lpstr>Statistical Analysis</vt:lpstr>
      <vt:lpstr>Generalized Linear Model (GLM)</vt:lpstr>
      <vt:lpstr>GLM – Annual Incidence</vt:lpstr>
      <vt:lpstr>GLM – Mean Annual Charge</vt:lpstr>
      <vt:lpstr>GLM- Patient Survival What predictor variables are statistically significant?</vt:lpstr>
      <vt:lpstr>GLM- Patient Survival What is the best model for patient survival?</vt:lpstr>
      <vt:lpstr>GLM- Patient Survival What is the best model for patient survival?</vt:lpstr>
      <vt:lpstr>Final Data Product</vt:lpstr>
      <vt:lpstr>Final Data Product National Trends</vt:lpstr>
      <vt:lpstr>Final Data Product National Trends</vt:lpstr>
      <vt:lpstr>Final Data Product Cost ($) Analysis  Top Procedure Cost</vt:lpstr>
      <vt:lpstr>Final Data Product Cost ($) Analysis </vt:lpstr>
      <vt:lpstr>Overall Experience</vt:lpstr>
      <vt:lpstr>Overall Experience</vt:lpstr>
      <vt:lpstr>Recommendations</vt:lpstr>
      <vt:lpstr>Recommendations</vt:lpstr>
      <vt:lpstr>Acknowledgement</vt:lpstr>
      <vt:lpstr>Thank you!</vt:lpstr>
      <vt:lpstr>The End.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Trends and Cost Analysis of Soft Tissue Transfer</dc:title>
  <dc:creator>Ochoa Hernandez, Katherine A</dc:creator>
  <cp:lastModifiedBy>Ochoa Hernandez, Katherine A</cp:lastModifiedBy>
  <cp:revision>36</cp:revision>
  <dcterms:created xsi:type="dcterms:W3CDTF">2023-12-06T01:01:41Z</dcterms:created>
  <dcterms:modified xsi:type="dcterms:W3CDTF">2023-12-16T00:59:11Z</dcterms:modified>
</cp:coreProperties>
</file>