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35" r:id="rId4"/>
    <p:sldId id="319" r:id="rId5"/>
    <p:sldId id="320" r:id="rId6"/>
    <p:sldId id="262" r:id="rId7"/>
    <p:sldId id="279" r:id="rId8"/>
    <p:sldId id="336" r:id="rId9"/>
    <p:sldId id="260" r:id="rId10"/>
    <p:sldId id="337" r:id="rId11"/>
    <p:sldId id="274" r:id="rId12"/>
    <p:sldId id="317" r:id="rId13"/>
    <p:sldId id="321" r:id="rId14"/>
    <p:sldId id="338" r:id="rId15"/>
    <p:sldId id="310" r:id="rId16"/>
    <p:sldId id="339" r:id="rId17"/>
    <p:sldId id="323" r:id="rId18"/>
    <p:sldId id="324" r:id="rId19"/>
    <p:sldId id="312" r:id="rId20"/>
    <p:sldId id="348" r:id="rId21"/>
    <p:sldId id="340" r:id="rId22"/>
    <p:sldId id="313" r:id="rId23"/>
    <p:sldId id="329" r:id="rId24"/>
    <p:sldId id="349" r:id="rId25"/>
    <p:sldId id="343" r:id="rId26"/>
    <p:sldId id="352" r:id="rId27"/>
    <p:sldId id="350" r:id="rId28"/>
    <p:sldId id="346" r:id="rId29"/>
    <p:sldId id="330" r:id="rId30"/>
    <p:sldId id="314" r:id="rId31"/>
    <p:sldId id="331" r:id="rId32"/>
    <p:sldId id="328" r:id="rId33"/>
    <p:sldId id="355" r:id="rId34"/>
    <p:sldId id="351" r:id="rId35"/>
    <p:sldId id="341" r:id="rId36"/>
    <p:sldId id="316" r:id="rId37"/>
    <p:sldId id="353" r:id="rId38"/>
    <p:sldId id="354" r:id="rId39"/>
    <p:sldId id="267" r:id="rId40"/>
    <p:sldId id="318" r:id="rId41"/>
    <p:sldId id="356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9A00"/>
    <a:srgbClr val="5F9EA0"/>
    <a:srgbClr val="000000"/>
    <a:srgbClr val="379299"/>
    <a:srgbClr val="2F7B81"/>
    <a:srgbClr val="348990"/>
    <a:srgbClr val="EE1A38"/>
    <a:srgbClr val="F31564"/>
    <a:srgbClr val="E7E7E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1" y="270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F13AA-AE80-47E1-8D93-DC6D6F91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230FD5-4A77-4542-9888-A662DE5E8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9F916-83EC-4EFB-9E9D-82087427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1A42E-231D-4947-A58F-94F984DE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D4053-4A4D-421D-B9B4-CD70911F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1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0A49B-D4B6-4A99-AE0D-19FD856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419AE0-5B25-4721-BEC5-30FAEA8E4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28FD1-64CD-4842-879D-BF16DBF9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20010-6472-4813-8678-90CE16D7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92EFA-1B35-438D-8184-9609E973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6A67BA-E845-452E-9397-691B7DD1E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B7CD6E-71CB-47B0-90BC-BA7C7A44E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057AF-19A1-42FE-9013-EBC760C3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45231C-5138-4589-9CA8-780BBB0A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B32BF-2D70-462F-AE67-0F9291AE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9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55126-1D12-4391-A9C4-1FDAF7E5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4CA5F-6A2B-4476-821E-DEDEC67E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48EA3-620F-4DDF-BEE8-C58094D0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0BFD3-A56B-470E-8167-AB26C556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F1C76-0607-47F6-8B63-13E585C1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59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E9B58-959B-4DA9-ADF9-B6C1B03B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F3F28F-8318-49B1-8F0E-AC33E672F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85BFB-EC63-4298-8477-F7CDF68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524EC-126A-4699-89A0-65D1C8F7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BF15F-3C8F-445D-B5B8-B9A429FE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07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3EF30-4A26-4DB9-8846-A9F9E599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F2F69-9C89-452C-BE82-220326E06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D1750B-8C50-4D90-A9F3-752585DA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93888E-117E-4C0A-9670-50792BE2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4D63BB-B11E-4A54-8EC9-7A6D64CD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8916A2-4C2C-4E38-BD43-FAA480EC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44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19DC7-28A5-422D-A19F-B8189A86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AE63BF-05B0-49D3-89BB-DF053070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CB9F1E-27FE-4346-9F24-8AAA12455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368D2B-91AC-488D-A2DB-E299CB24E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8C0CD3-85D7-4252-B0FA-07B3DC043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30E672-58D6-4068-819B-6FBA5402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E4BBC0-6BB9-4830-A14E-D758D7CF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418665-ACAD-49AA-827F-E1D549BE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57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ADAAD-B6AF-40A8-9AB0-6E466961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69B8C3-F552-48A3-A9D1-7A42A18C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089F76-2B0E-4368-B80E-AF16575D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1A3C83-FA97-4AB9-BD16-3E16EA59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3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DFFEBD-6A5D-4D25-9A07-22E8C15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401BF1-3912-472D-AE69-7C03F227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E0C533-DC1C-416A-9DBC-A72F7F6C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99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15010-AA04-4E34-A6F2-5DD1DDBB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C9660-66CD-468C-A6D2-C9ACC33E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6DAE12-A259-4E24-9261-4FB761B39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43D16F-A333-483B-AF72-74C2C93B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98EB2-CEE2-44D7-83B7-04C8D533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D834BA-0A81-4CD1-9967-4261E145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32CE-ECD9-406F-9827-BCC9C9C6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E71758-A2CD-4BED-B169-EA16914B5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A2BE5-3D01-489E-A59B-95F9C07FE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4DCD77-2F75-4B5A-8DC2-ED40FB3E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C5301-B2B4-49AA-9CB4-4ADCE7DE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90895-A356-447D-9743-9D538508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5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2BA803-2C18-4532-B5AB-D110C3A4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B2AB5F-5EAF-4D34-9A60-11F2D1F4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010AD1-2288-464D-A0E5-1AA096F70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2AED0-8AA7-4156-AC4D-3923CE798F0C}" type="datetimeFigureOut">
              <a:rPr lang="es-ES" smtClean="0"/>
              <a:t>24/06/2021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C589E-4BF6-44AB-920A-2B2F7B398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64DA5-B142-4EF7-9160-809A53E37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23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h3.googleusercontent.com/proxy/PX1bj7YIQeQUeiGYxNZS8Ih1U0a6NhtjbItjwmdsHqDzS6XkP7VM-QQP47Scu_-CHvTKIJnvk0GbQSLTfMywB66k-Ks_IAx1SDpH0M32mvk00Q" TargetMode="External"/><Relationship Id="rId2" Type="http://schemas.openxmlformats.org/officeDocument/2006/relationships/hyperlink" Target="http://www.das-erdbeben.de/wp-content/uploads/2014/06/512px-Okhotsk_Plate_map_-_de.png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BC71A-CF80-4A20-82F8-DE57116A7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770" y="1735354"/>
            <a:ext cx="11006459" cy="1580186"/>
          </a:xfrm>
        </p:spPr>
        <p:txBody>
          <a:bodyPr>
            <a:normAutofit/>
          </a:bodyPr>
          <a:lstStyle/>
          <a:p>
            <a:r>
              <a:rPr lang="es-ES" sz="5000" u="sng" dirty="0">
                <a:latin typeface="Arial" panose="020B0604020202020204" pitchFamily="34" charset="0"/>
                <a:cs typeface="Arial" panose="020B0604020202020204" pitchFamily="34" charset="0"/>
              </a:rPr>
              <a:t>Magnitudenverteilung getriggerter Erdbeben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C6211C-5273-4078-BE1A-86D4D51F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7856" y="5032794"/>
            <a:ext cx="6920642" cy="661168"/>
          </a:xfrm>
        </p:spPr>
        <p:txBody>
          <a:bodyPr>
            <a:noAutofit/>
          </a:bodyPr>
          <a:lstStyle/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dirty="0">
                <a:cs typeface="Arial" panose="020B0604020202020204" pitchFamily="34" charset="0"/>
              </a:rPr>
              <a:t>Projektpartner: Christian Grimm</a:t>
            </a:r>
            <a:r>
              <a:rPr lang="de-DE" dirty="0"/>
              <a:t>, </a:t>
            </a:r>
            <a:r>
              <a:rPr lang="de-DE" dirty="0" err="1">
                <a:cs typeface="Arial" panose="020B0604020202020204" pitchFamily="34" charset="0"/>
              </a:rPr>
              <a:t>StaBLab</a:t>
            </a:r>
            <a:r>
              <a:rPr lang="de-DE" dirty="0">
                <a:cs typeface="Arial" panose="020B0604020202020204" pitchFamily="34" charset="0"/>
              </a:rPr>
              <a:t>, Munich Re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0D874B-D507-4AD5-8B8B-620B76213CD7}"/>
              </a:ext>
            </a:extLst>
          </p:cNvPr>
          <p:cNvSpPr txBox="1"/>
          <p:nvPr/>
        </p:nvSpPr>
        <p:spPr>
          <a:xfrm>
            <a:off x="2355028" y="5791228"/>
            <a:ext cx="947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cs typeface="Arial" panose="020B0604020202020204" pitchFamily="34" charset="0"/>
              </a:rPr>
              <a:t>Bearbeitet von Anna Orzelek, Franziska Reichmeier, Katharina Riedlberger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2465EF-9D61-415B-8B0F-A302A695C906}"/>
              </a:ext>
            </a:extLst>
          </p:cNvPr>
          <p:cNvSpPr txBox="1"/>
          <p:nvPr/>
        </p:nvSpPr>
        <p:spPr>
          <a:xfrm>
            <a:off x="516102" y="460004"/>
            <a:ext cx="265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München, 25.06.2021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EB9C3-A74C-4495-8DFB-438B93C0C6FE}"/>
              </a:ext>
            </a:extLst>
          </p:cNvPr>
          <p:cNvSpPr txBox="1"/>
          <p:nvPr/>
        </p:nvSpPr>
        <p:spPr>
          <a:xfrm>
            <a:off x="1842823" y="6143500"/>
            <a:ext cx="983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cs typeface="Arial" panose="020B0604020202020204" pitchFamily="34" charset="0"/>
              </a:rPr>
              <a:t>Betreut von Dr. André Klima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DFAB44-C36D-465B-8C6F-B39E55A14354}"/>
              </a:ext>
            </a:extLst>
          </p:cNvPr>
          <p:cNvSpPr txBox="1"/>
          <p:nvPr/>
        </p:nvSpPr>
        <p:spPr>
          <a:xfrm>
            <a:off x="8257650" y="483667"/>
            <a:ext cx="356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Statistisches Praktikum WS20/21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BDE546F-EA1D-451A-B84C-8B1D50502CAF}"/>
              </a:ext>
            </a:extLst>
          </p:cNvPr>
          <p:cNvSpPr txBox="1"/>
          <p:nvPr/>
        </p:nvSpPr>
        <p:spPr>
          <a:xfrm>
            <a:off x="4717856" y="3650947"/>
            <a:ext cx="2821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Abschlussvortrag</a:t>
            </a:r>
          </a:p>
        </p:txBody>
      </p:sp>
    </p:spTree>
    <p:extLst>
      <p:ext uri="{BB962C8B-B14F-4D97-AF65-F5344CB8AC3E}">
        <p14:creationId xmlns:p14="http://schemas.microsoft.com/office/powerpoint/2010/main" val="349688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10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3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8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11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e 4">
                <a:extLst>
                  <a:ext uri="{FF2B5EF4-FFF2-40B4-BE49-F238E27FC236}">
                    <a16:creationId xmlns:a16="http://schemas.microsoft.com/office/drawing/2014/main" id="{D697AE9A-4BA3-4243-86B8-4EC2980D8A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7747987"/>
                  </p:ext>
                </p:extLst>
              </p:nvPr>
            </p:nvGraphicFramePr>
            <p:xfrm>
              <a:off x="1190445" y="2023257"/>
              <a:ext cx="4259854" cy="2830585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4259854">
                      <a:extLst>
                        <a:ext uri="{9D8B030D-6E8A-4147-A177-3AD203B41FA5}">
                          <a16:colId xmlns:a16="http://schemas.microsoft.com/office/drawing/2014/main" val="3539954132"/>
                        </a:ext>
                      </a:extLst>
                    </a:gridCol>
                  </a:tblGrid>
                  <a:tr h="468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600" dirty="0">
                              <a:solidFill>
                                <a:schemeClr val="tx1"/>
                              </a:solidFill>
                            </a:rPr>
                            <a:t>Japan</a:t>
                          </a:r>
                        </a:p>
                      </a:txBody>
                      <a:tcPr>
                        <a:solidFill>
                          <a:srgbClr val="5F9E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75281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Anzahl Erdbeben:                       13711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5243913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Anzahl Einzelbeben:                    5939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7492580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Getriggerte Erdbeben:               7772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864848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Cluster:                            </a:t>
                          </a:r>
                          <a:r>
                            <a:rPr lang="es-ES" baseline="0" dirty="0"/>
                            <a:t> </a:t>
                          </a:r>
                          <a:r>
                            <a:rPr lang="es-ES" dirty="0"/>
                            <a:t>965</a:t>
                          </a:r>
                          <a14:m>
                            <m:oMath xmlns:m="http://schemas.openxmlformats.org/officeDocument/2006/math">
                              <m: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s-ES" dirty="0"/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4270279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[ 4.0   ≤   </a:t>
                          </a:r>
                          <a:r>
                            <a:rPr lang="es-ES" dirty="0"/>
                            <a:t>Magnitude</a:t>
                          </a:r>
                          <a:r>
                            <a:rPr lang="de-DE" sz="1800" dirty="0"/>
                            <a:t>   ≤   8.7 ]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3470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e 4">
                <a:extLst>
                  <a:ext uri="{FF2B5EF4-FFF2-40B4-BE49-F238E27FC236}">
                    <a16:creationId xmlns:a16="http://schemas.microsoft.com/office/drawing/2014/main" id="{D697AE9A-4BA3-4243-86B8-4EC2980D8A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7747987"/>
                  </p:ext>
                </p:extLst>
              </p:nvPr>
            </p:nvGraphicFramePr>
            <p:xfrm>
              <a:off x="1190445" y="2023257"/>
              <a:ext cx="4259854" cy="2830585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4259854">
                      <a:extLst>
                        <a:ext uri="{9D8B030D-6E8A-4147-A177-3AD203B41FA5}">
                          <a16:colId xmlns:a16="http://schemas.microsoft.com/office/drawing/2014/main" val="3539954132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600" dirty="0">
                              <a:solidFill>
                                <a:schemeClr val="tx1"/>
                              </a:solidFill>
                            </a:rPr>
                            <a:t>Japan</a:t>
                          </a:r>
                        </a:p>
                      </a:txBody>
                      <a:tcPr>
                        <a:solidFill>
                          <a:srgbClr val="5F9E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75281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Anzahl Erdbeben:                       13711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5243913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Anzahl Einzelbeben:                    5939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7492580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Getriggerte Erdbeben:               7772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864848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43" t="-414286" r="-571" b="-1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4270279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[ 4.0   ≤   </a:t>
                          </a:r>
                          <a:r>
                            <a:rPr lang="es-ES" dirty="0"/>
                            <a:t>Magnitude</a:t>
                          </a:r>
                          <a:r>
                            <a:rPr lang="de-DE" sz="1800" dirty="0"/>
                            <a:t>   ≤   8.7 ]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3470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17432560-A5D5-434D-B70D-4D9C9FC88E01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3. Datengrundlage</a:t>
            </a:r>
          </a:p>
        </p:txBody>
      </p:sp>
      <p:sp>
        <p:nvSpPr>
          <p:cNvPr id="10" name="Titel 26">
            <a:extLst>
              <a:ext uri="{FF2B5EF4-FFF2-40B4-BE49-F238E27FC236}">
                <a16:creationId xmlns:a16="http://schemas.microsoft.com/office/drawing/2014/main" id="{4F1F3D0D-69B6-441A-A3E6-BD4A079AC473}"/>
              </a:ext>
            </a:extLst>
          </p:cNvPr>
          <p:cNvSpPr txBox="1">
            <a:spLocks/>
          </p:cNvSpPr>
          <p:nvPr/>
        </p:nvSpPr>
        <p:spPr>
          <a:xfrm>
            <a:off x="834756" y="160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Datensätze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80431E7F-4826-4F47-9909-CEDF5ADD48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0531396"/>
                  </p:ext>
                </p:extLst>
              </p:nvPr>
            </p:nvGraphicFramePr>
            <p:xfrm>
              <a:off x="6798128" y="2023257"/>
              <a:ext cx="4273674" cy="2830585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4273674">
                      <a:extLst>
                        <a:ext uri="{9D8B030D-6E8A-4147-A177-3AD203B41FA5}">
                          <a16:colId xmlns:a16="http://schemas.microsoft.com/office/drawing/2014/main" val="1785079533"/>
                        </a:ext>
                      </a:extLst>
                    </a:gridCol>
                  </a:tblGrid>
                  <a:tr h="468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600" dirty="0">
                              <a:solidFill>
                                <a:schemeClr val="tx1"/>
                              </a:solidFill>
                            </a:rPr>
                            <a:t>Kalifornien</a:t>
                          </a:r>
                        </a:p>
                      </a:txBody>
                      <a:tcPr>
                        <a:solidFill>
                          <a:srgbClr val="EE9A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747749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Erdbeben:                        14540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798818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Anzahl Einzelbeben:                    4803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72058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dirty="0" smtClean="0"/>
                                  <m:t>Getriggerte</m:t>
                                </m:r>
                                <m:r>
                                  <m:rPr>
                                    <m:nor/>
                                  </m:rPr>
                                  <a:rPr lang="es-ES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s-ES" dirty="0" smtClean="0"/>
                                  <m:t>Erdbeben</m:t>
                                </m:r>
                                <m:r>
                                  <m:rPr>
                                    <m:nor/>
                                  </m:rPr>
                                  <a:rPr lang="es-ES" dirty="0" smtClean="0"/>
                                  <m:t>:   </m:t>
                                </m:r>
                                <m:r>
                                  <m:rPr>
                                    <m:nor/>
                                  </m:rPr>
                                  <a:rPr lang="de-DE" b="0" i="0" dirty="0" smtClean="0"/>
                                  <m:t>             </m:t>
                                </m:r>
                                <m:r>
                                  <m:rPr>
                                    <m:nor/>
                                  </m:rPr>
                                  <a:rPr lang="es-ES" dirty="0" smtClean="0"/>
                                  <m:t>9737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558570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Cluster:                              719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1796155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[ 2.8   ≤   </a:t>
                          </a:r>
                          <a:r>
                            <a:rPr lang="es-ES" dirty="0"/>
                            <a:t>Magnitude</a:t>
                          </a:r>
                          <a:r>
                            <a:rPr lang="de-DE" sz="1800" dirty="0"/>
                            <a:t>   ≤   7.3 ]</a:t>
                          </a:r>
                          <a:endParaRPr lang="es-ES" dirty="0"/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9802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80431E7F-4826-4F47-9909-CEDF5ADD48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0531396"/>
                  </p:ext>
                </p:extLst>
              </p:nvPr>
            </p:nvGraphicFramePr>
            <p:xfrm>
              <a:off x="6798128" y="2023257"/>
              <a:ext cx="4273674" cy="2830585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4273674">
                      <a:extLst>
                        <a:ext uri="{9D8B030D-6E8A-4147-A177-3AD203B41FA5}">
                          <a16:colId xmlns:a16="http://schemas.microsoft.com/office/drawing/2014/main" val="1785079533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600" dirty="0">
                              <a:solidFill>
                                <a:schemeClr val="tx1"/>
                              </a:solidFill>
                            </a:rPr>
                            <a:t>Kalifornien</a:t>
                          </a:r>
                        </a:p>
                      </a:txBody>
                      <a:tcPr>
                        <a:solidFill>
                          <a:srgbClr val="EE9A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747749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Erdbeben:                        14540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798818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Anzahl Einzelbeben:                    4803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72058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42" t="-314286" r="-570" b="-2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558570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Cluster:                              719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1796155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[ 2.8   ≤   </a:t>
                          </a:r>
                          <a:r>
                            <a:rPr lang="es-ES" dirty="0"/>
                            <a:t>Magnitude</a:t>
                          </a:r>
                          <a:r>
                            <a:rPr lang="de-DE" sz="1800" dirty="0"/>
                            <a:t>   ≤   7.3 ]</a:t>
                          </a:r>
                          <a:endParaRPr lang="es-ES" dirty="0"/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9802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390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CC6C6708-C888-40A6-A88A-8737DC026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104159"/>
              </p:ext>
            </p:extLst>
          </p:nvPr>
        </p:nvGraphicFramePr>
        <p:xfrm>
          <a:off x="209176" y="1390333"/>
          <a:ext cx="11816569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553">
                  <a:extLst>
                    <a:ext uri="{9D8B030D-6E8A-4147-A177-3AD203B41FA5}">
                      <a16:colId xmlns:a16="http://schemas.microsoft.com/office/drawing/2014/main" val="986655831"/>
                    </a:ext>
                  </a:extLst>
                </a:gridCol>
                <a:gridCol w="5677647">
                  <a:extLst>
                    <a:ext uri="{9D8B030D-6E8A-4147-A177-3AD203B41FA5}">
                      <a16:colId xmlns:a16="http://schemas.microsoft.com/office/drawing/2014/main" val="2711631056"/>
                    </a:ext>
                  </a:extLst>
                </a:gridCol>
                <a:gridCol w="2384612">
                  <a:extLst>
                    <a:ext uri="{9D8B030D-6E8A-4147-A177-3AD203B41FA5}">
                      <a16:colId xmlns:a16="http://schemas.microsoft.com/office/drawing/2014/main" val="3789361892"/>
                    </a:ext>
                  </a:extLst>
                </a:gridCol>
                <a:gridCol w="1608757">
                  <a:extLst>
                    <a:ext uri="{9D8B030D-6E8A-4147-A177-3AD203B41FA5}">
                      <a16:colId xmlns:a16="http://schemas.microsoft.com/office/drawing/2014/main" val="864163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Erklärung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Range</a:t>
                      </a:r>
                    </a:p>
                    <a:p>
                      <a:endParaRPr lang="es-ES" b="1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Einheit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3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Magnitude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Stärke eines Erdbebens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5F9EA0"/>
                          </a:solidFill>
                        </a:rPr>
                        <a:t>[4.0 – 8.7] </a:t>
                      </a:r>
                    </a:p>
                    <a:p>
                      <a:r>
                        <a:rPr lang="es-ES" dirty="0">
                          <a:solidFill>
                            <a:srgbClr val="EE9A00"/>
                          </a:solidFill>
                        </a:rPr>
                        <a:t>[2.8 – 7.3]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Richterskala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dip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Winkel wie steil die Platten zueinander stehen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(2 - 90)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Grad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67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rake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Winkel in dem sich die Platten relativ zueinander auf- und abschieben</a:t>
                      </a:r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(-90 - 90)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Grad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21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heat Flow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Wärmefluss aus dem Erdinneren an die Oberfläche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(0.05 – 0.11)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W/km²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5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depth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Tiefe unter Oberfläche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5F9EA0"/>
                          </a:solidFill>
                        </a:rPr>
                        <a:t>(-99  – 0)</a:t>
                      </a:r>
                    </a:p>
                    <a:p>
                      <a:pPr algn="l"/>
                      <a:r>
                        <a:rPr lang="es-ES" dirty="0">
                          <a:solidFill>
                            <a:srgbClr val="EE9A00"/>
                          </a:solidFill>
                        </a:rPr>
                        <a:t>(-24  – 0)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Meter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47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mantle thickness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Dicke des Erdmantels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5F9EA0"/>
                          </a:solidFill>
                        </a:rPr>
                        <a:t>(30186 – 137969)</a:t>
                      </a:r>
                    </a:p>
                    <a:p>
                      <a:r>
                        <a:rPr lang="es-ES" sz="1200" dirty="0">
                          <a:solidFill>
                            <a:srgbClr val="EE9A00"/>
                          </a:solidFill>
                        </a:rPr>
                        <a:t>Im Modell nicht enthalten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Meter</a:t>
                      </a:r>
                      <a:endParaRPr lang="es-E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74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crustal thickness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Dicke der Erdkruste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rgbClr val="5F9EA0"/>
                          </a:solidFill>
                        </a:rPr>
                        <a:t>(6895 – 32668)</a:t>
                      </a:r>
                    </a:p>
                    <a:p>
                      <a:r>
                        <a:rPr lang="es-ES" sz="1800" dirty="0">
                          <a:solidFill>
                            <a:srgbClr val="EE9A00"/>
                          </a:solidFill>
                        </a:rPr>
                        <a:t>(24199 – 35683)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rgbClr val="000000"/>
                          </a:solidFill>
                        </a:rPr>
                        <a:t>Meter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39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strain rate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Deformationsrate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rgbClr val="5F9EA0"/>
                          </a:solidFill>
                        </a:rPr>
                        <a:t>(1 – 1523)</a:t>
                      </a:r>
                    </a:p>
                    <a:p>
                      <a:r>
                        <a:rPr lang="es-ES" sz="1800" dirty="0">
                          <a:solidFill>
                            <a:srgbClr val="EE9A00"/>
                          </a:solidFill>
                        </a:rPr>
                        <a:t>(16 – 1122)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29684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5E5E50-A0E5-4BEB-A31C-EBEA88D2CA8F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3. Datengrundlage</a:t>
            </a:r>
          </a:p>
        </p:txBody>
      </p:sp>
      <p:sp>
        <p:nvSpPr>
          <p:cNvPr id="10" name="Titel 26">
            <a:extLst>
              <a:ext uri="{FF2B5EF4-FFF2-40B4-BE49-F238E27FC236}">
                <a16:creationId xmlns:a16="http://schemas.microsoft.com/office/drawing/2014/main" id="{0AD7A8B8-C932-488C-9037-3A4476FB8089}"/>
              </a:ext>
            </a:extLst>
          </p:cNvPr>
          <p:cNvSpPr txBox="1">
            <a:spLocks/>
          </p:cNvSpPr>
          <p:nvPr/>
        </p:nvSpPr>
        <p:spPr>
          <a:xfrm>
            <a:off x="1310742" y="494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el 26">
            <a:extLst>
              <a:ext uri="{FF2B5EF4-FFF2-40B4-BE49-F238E27FC236}">
                <a16:creationId xmlns:a16="http://schemas.microsoft.com/office/drawing/2014/main" id="{AFECC2CE-A239-4F8F-A14D-0A9FB4D36877}"/>
              </a:ext>
            </a:extLst>
          </p:cNvPr>
          <p:cNvSpPr txBox="1">
            <a:spLocks/>
          </p:cNvSpPr>
          <p:nvPr/>
        </p:nvSpPr>
        <p:spPr>
          <a:xfrm>
            <a:off x="834756" y="1725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Erklärung der Variablen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C9B9526-203F-400B-ADFF-D0ABBE00F6EF}"/>
              </a:ext>
            </a:extLst>
          </p:cNvPr>
          <p:cNvSpPr txBox="1"/>
          <p:nvPr/>
        </p:nvSpPr>
        <p:spPr>
          <a:xfrm>
            <a:off x="205732" y="796405"/>
            <a:ext cx="8294914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u="sng" dirty="0"/>
              <a:t>Geophysikalische Variablen</a:t>
            </a:r>
          </a:p>
          <a:p>
            <a:pPr>
              <a:lnSpc>
                <a:spcPct val="150000"/>
              </a:lnSpc>
            </a:pPr>
            <a:endParaRPr lang="es-ES" sz="2000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75E4A43-D85A-4E6A-A3DC-0B69998D2077}"/>
              </a:ext>
            </a:extLst>
          </p:cNvPr>
          <p:cNvCxnSpPr/>
          <p:nvPr/>
        </p:nvCxnSpPr>
        <p:spPr>
          <a:xfrm>
            <a:off x="10626165" y="6107953"/>
            <a:ext cx="2988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94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5E5E50-A0E5-4BEB-A31C-EBEA88D2CA8F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3. Datengrundlage</a:t>
            </a:r>
          </a:p>
        </p:txBody>
      </p:sp>
      <p:sp>
        <p:nvSpPr>
          <p:cNvPr id="10" name="Titel 26">
            <a:extLst>
              <a:ext uri="{FF2B5EF4-FFF2-40B4-BE49-F238E27FC236}">
                <a16:creationId xmlns:a16="http://schemas.microsoft.com/office/drawing/2014/main" id="{0AD7A8B8-C932-488C-9037-3A4476FB8089}"/>
              </a:ext>
            </a:extLst>
          </p:cNvPr>
          <p:cNvSpPr txBox="1">
            <a:spLocks/>
          </p:cNvSpPr>
          <p:nvPr/>
        </p:nvSpPr>
        <p:spPr>
          <a:xfrm>
            <a:off x="838200" y="-291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el 26">
            <a:extLst>
              <a:ext uri="{FF2B5EF4-FFF2-40B4-BE49-F238E27FC236}">
                <a16:creationId xmlns:a16="http://schemas.microsoft.com/office/drawing/2014/main" id="{AFECC2CE-A239-4F8F-A14D-0A9FB4D36877}"/>
              </a:ext>
            </a:extLst>
          </p:cNvPr>
          <p:cNvSpPr txBox="1">
            <a:spLocks/>
          </p:cNvSpPr>
          <p:nvPr/>
        </p:nvSpPr>
        <p:spPr>
          <a:xfrm>
            <a:off x="838200" y="161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Erklärung der Variablen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6A124E-4990-4686-B15C-0D645EB8C19E}"/>
              </a:ext>
            </a:extLst>
          </p:cNvPr>
          <p:cNvSpPr txBox="1"/>
          <p:nvPr/>
        </p:nvSpPr>
        <p:spPr>
          <a:xfrm>
            <a:off x="667931" y="1695304"/>
            <a:ext cx="9815217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u="sng" dirty="0"/>
              <a:t>Weitere Variablen:</a:t>
            </a:r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E84EDE21-3307-4F14-A33A-14372456B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630116"/>
              </p:ext>
            </p:extLst>
          </p:nvPr>
        </p:nvGraphicFramePr>
        <p:xfrm>
          <a:off x="726977" y="2361841"/>
          <a:ext cx="11298769" cy="329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299">
                  <a:extLst>
                    <a:ext uri="{9D8B030D-6E8A-4147-A177-3AD203B41FA5}">
                      <a16:colId xmlns:a16="http://schemas.microsoft.com/office/drawing/2014/main" val="1486060274"/>
                    </a:ext>
                  </a:extLst>
                </a:gridCol>
                <a:gridCol w="5914250">
                  <a:extLst>
                    <a:ext uri="{9D8B030D-6E8A-4147-A177-3AD203B41FA5}">
                      <a16:colId xmlns:a16="http://schemas.microsoft.com/office/drawing/2014/main" val="52045378"/>
                    </a:ext>
                  </a:extLst>
                </a:gridCol>
                <a:gridCol w="1722610">
                  <a:extLst>
                    <a:ext uri="{9D8B030D-6E8A-4147-A177-3AD203B41FA5}">
                      <a16:colId xmlns:a16="http://schemas.microsoft.com/office/drawing/2014/main" val="2439724638"/>
                    </a:ext>
                  </a:extLst>
                </a:gridCol>
                <a:gridCol w="1722610">
                  <a:extLst>
                    <a:ext uri="{9D8B030D-6E8A-4147-A177-3AD203B41FA5}">
                      <a16:colId xmlns:a16="http://schemas.microsoft.com/office/drawing/2014/main" val="3392475344"/>
                    </a:ext>
                  </a:extLst>
                </a:gridCol>
              </a:tblGrid>
              <a:tr h="420879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s-E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s-E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Erklärung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Range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Einheit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275824"/>
                  </a:ext>
                </a:extLst>
              </a:tr>
              <a:tr h="585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Triggerndes Beben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Falls Beben getriggert wurde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710937"/>
                  </a:ext>
                </a:extLst>
              </a:tr>
              <a:tr h="8359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Completeness Magnitude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Welche ist die aktuell niedrigste messbare Magnitude?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5F9EA0"/>
                          </a:solidFill>
                        </a:rPr>
                        <a:t>(4.0 - 5.5)</a:t>
                      </a:r>
                    </a:p>
                    <a:p>
                      <a:r>
                        <a:rPr lang="es-ES" dirty="0">
                          <a:solidFill>
                            <a:srgbClr val="EE9A00"/>
                          </a:solidFill>
                        </a:rPr>
                        <a:t>(2.8 – 4.2)</a:t>
                      </a:r>
                    </a:p>
                    <a:p>
                      <a:endParaRPr lang="es-E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Richterskala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12751"/>
                  </a:ext>
                </a:extLst>
              </a:tr>
              <a:tr h="585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Blindheitsphase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Ergibt sich aus der Completeness Magnitude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Hat Beben während einer Blindheitsphase statt gefunden?</a:t>
                      </a:r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(Ja ; Nein)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269889"/>
                  </a:ext>
                </a:extLst>
              </a:tr>
              <a:tr h="334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Zeitdifferenz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Zeitlicher Abstand zwischen triggerndem und getriggertem Beben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(0 - 10)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Tage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828652"/>
                  </a:ext>
                </a:extLst>
              </a:tr>
            </a:tbl>
          </a:graphicData>
        </a:graphic>
      </p:graphicFrame>
      <p:sp>
        <p:nvSpPr>
          <p:cNvPr id="16" name="Pfeil: nach rechts gekrümmt 15">
            <a:extLst>
              <a:ext uri="{FF2B5EF4-FFF2-40B4-BE49-F238E27FC236}">
                <a16:creationId xmlns:a16="http://schemas.microsoft.com/office/drawing/2014/main" id="{5F8E8D7A-7D03-43D4-AA59-07AE8663FA8C}"/>
              </a:ext>
            </a:extLst>
          </p:cNvPr>
          <p:cNvSpPr/>
          <p:nvPr/>
        </p:nvSpPr>
        <p:spPr>
          <a:xfrm>
            <a:off x="306659" y="3681413"/>
            <a:ext cx="361272" cy="846826"/>
          </a:xfrm>
          <a:prstGeom prst="curv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08D1CD9-9F70-4885-8AA9-A0598F5A1DFF}"/>
              </a:ext>
            </a:extLst>
          </p:cNvPr>
          <p:cNvCxnSpPr/>
          <p:nvPr/>
        </p:nvCxnSpPr>
        <p:spPr>
          <a:xfrm>
            <a:off x="8877878" y="3042700"/>
            <a:ext cx="2988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442975C-4308-4570-B9F0-ADB1B137341F}"/>
              </a:ext>
            </a:extLst>
          </p:cNvPr>
          <p:cNvCxnSpPr/>
          <p:nvPr/>
        </p:nvCxnSpPr>
        <p:spPr>
          <a:xfrm>
            <a:off x="10422007" y="3048902"/>
            <a:ext cx="2988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0AA237F-08F2-4BC7-9E3F-FFFAC1A75F7E}"/>
              </a:ext>
            </a:extLst>
          </p:cNvPr>
          <p:cNvCxnSpPr/>
          <p:nvPr/>
        </p:nvCxnSpPr>
        <p:spPr>
          <a:xfrm>
            <a:off x="10422007" y="4530486"/>
            <a:ext cx="2988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56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3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6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82EDF7-BF96-4360-A57B-D84399CE27E1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4. Deskriptive Auswertung</a:t>
            </a:r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24EB9754-C23C-41F3-A451-DF0B200E5932}"/>
              </a:ext>
            </a:extLst>
          </p:cNvPr>
          <p:cNvSpPr txBox="1">
            <a:spLocks/>
          </p:cNvSpPr>
          <p:nvPr/>
        </p:nvSpPr>
        <p:spPr>
          <a:xfrm>
            <a:off x="834756" y="5241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Magnitude von triggernden und getriggerten Beben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BF6E4CE-EF6B-48E2-A040-EA72B2D4576E}"/>
              </a:ext>
            </a:extLst>
          </p:cNvPr>
          <p:cNvGrpSpPr/>
          <p:nvPr/>
        </p:nvGrpSpPr>
        <p:grpSpPr>
          <a:xfrm>
            <a:off x="6366206" y="1745925"/>
            <a:ext cx="5825794" cy="4610385"/>
            <a:chOff x="6271403" y="1512156"/>
            <a:chExt cx="5923519" cy="4634755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137A1E2-85B3-4692-983F-7D66CB026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5" r="906" b="7635"/>
            <a:stretch/>
          </p:blipFill>
          <p:spPr>
            <a:xfrm>
              <a:off x="6288105" y="1852450"/>
              <a:ext cx="5906817" cy="4046857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B3B0530-6C45-48EF-9BA8-09DAF686D78B}"/>
                </a:ext>
              </a:extLst>
            </p:cNvPr>
            <p:cNvSpPr txBox="1"/>
            <p:nvPr/>
          </p:nvSpPr>
          <p:spPr>
            <a:xfrm>
              <a:off x="6271403" y="1512156"/>
              <a:ext cx="1446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Kalifornien</a:t>
              </a:r>
              <a:r>
                <a:rPr lang="es-ES" dirty="0"/>
                <a:t> 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1AB97F1-99C0-445F-A594-0E0CD74909A7}"/>
                </a:ext>
              </a:extLst>
            </p:cNvPr>
            <p:cNvSpPr txBox="1"/>
            <p:nvPr/>
          </p:nvSpPr>
          <p:spPr>
            <a:xfrm>
              <a:off x="7046402" y="5852977"/>
              <a:ext cx="4598515" cy="29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300" dirty="0"/>
                <a:t>Triggernde Magnitude 	 	Getriggerte Magnitude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E3BCBA-7EC4-4BE5-8AD6-F7C263AD2BFA}"/>
              </a:ext>
            </a:extLst>
          </p:cNvPr>
          <p:cNvGrpSpPr/>
          <p:nvPr/>
        </p:nvGrpSpPr>
        <p:grpSpPr>
          <a:xfrm>
            <a:off x="67039" y="1739908"/>
            <a:ext cx="6302216" cy="4616402"/>
            <a:chOff x="67039" y="1739908"/>
            <a:chExt cx="6302216" cy="4616402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A96BA94D-F83C-468E-8EDD-47F5AE2AC7B2}"/>
                </a:ext>
              </a:extLst>
            </p:cNvPr>
            <p:cNvGrpSpPr/>
            <p:nvPr/>
          </p:nvGrpSpPr>
          <p:grpSpPr>
            <a:xfrm>
              <a:off x="500373" y="1739908"/>
              <a:ext cx="5868882" cy="4616402"/>
              <a:chOff x="283672" y="1468992"/>
              <a:chExt cx="6023237" cy="4675893"/>
            </a:xfrm>
          </p:grpSpPr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0A72E741-5BE9-4B2D-8994-F5D4E7BD84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91" b="8395"/>
              <a:stretch/>
            </p:blipFill>
            <p:spPr>
              <a:xfrm>
                <a:off x="283672" y="1827982"/>
                <a:ext cx="6023237" cy="4040016"/>
              </a:xfrm>
              <a:prstGeom prst="rect">
                <a:avLst/>
              </a:prstGeom>
            </p:spPr>
          </p:pic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994696C5-C023-472E-B291-BB211EAD6784}"/>
                  </a:ext>
                </a:extLst>
              </p:cNvPr>
              <p:cNvSpPr txBox="1"/>
              <p:nvPr/>
            </p:nvSpPr>
            <p:spPr>
              <a:xfrm>
                <a:off x="283672" y="1468992"/>
                <a:ext cx="10121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/>
                  <a:t>Japan</a:t>
                </a:r>
                <a:r>
                  <a:rPr lang="es-ES" dirty="0"/>
                  <a:t> 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0E54B7C-D691-42F1-AEEE-BEF743B8DFE2}"/>
                  </a:ext>
                </a:extLst>
              </p:cNvPr>
              <p:cNvSpPr txBox="1"/>
              <p:nvPr/>
            </p:nvSpPr>
            <p:spPr>
              <a:xfrm>
                <a:off x="1025798" y="5850507"/>
                <a:ext cx="4612020" cy="294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300" dirty="0"/>
                  <a:t>Triggernde Magnitude 	 	Getriggerte Magnitude</a:t>
                </a:r>
              </a:p>
            </p:txBody>
          </p:sp>
        </p:grp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7E1BA802-D3C1-4E1E-BDB8-BEA812406C69}"/>
                </a:ext>
              </a:extLst>
            </p:cNvPr>
            <p:cNvSpPr txBox="1"/>
            <p:nvPr/>
          </p:nvSpPr>
          <p:spPr>
            <a:xfrm rot="16200000">
              <a:off x="-1447410" y="3677403"/>
              <a:ext cx="35213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300" dirty="0"/>
                <a:t>Magnitude</a:t>
              </a:r>
            </a:p>
            <a:p>
              <a:r>
                <a:rPr lang="es-ES" sz="1300" dirty="0"/>
                <a:t>3           4            5            6             7           8            9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7EB5C5D-0CA2-457B-BA3D-F58F2DAED561}"/>
              </a:ext>
            </a:extLst>
          </p:cNvPr>
          <p:cNvGrpSpPr/>
          <p:nvPr/>
        </p:nvGrpSpPr>
        <p:grpSpPr>
          <a:xfrm>
            <a:off x="67039" y="1739908"/>
            <a:ext cx="6302216" cy="4616402"/>
            <a:chOff x="67039" y="1739908"/>
            <a:chExt cx="6302216" cy="4616402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EB1D9EB7-5D2F-44C6-8A0C-59CDB5850D97}"/>
                </a:ext>
              </a:extLst>
            </p:cNvPr>
            <p:cNvGrpSpPr/>
            <p:nvPr/>
          </p:nvGrpSpPr>
          <p:grpSpPr>
            <a:xfrm>
              <a:off x="500373" y="1739908"/>
              <a:ext cx="5868882" cy="4616402"/>
              <a:chOff x="283672" y="1468992"/>
              <a:chExt cx="6023237" cy="4675893"/>
            </a:xfrm>
          </p:grpSpPr>
          <p:pic>
            <p:nvPicPr>
              <p:cNvPr id="30" name="Grafik 29">
                <a:extLst>
                  <a:ext uri="{FF2B5EF4-FFF2-40B4-BE49-F238E27FC236}">
                    <a16:creationId xmlns:a16="http://schemas.microsoft.com/office/drawing/2014/main" id="{492FE359-FBE0-40B6-A496-F00C9CCE9B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91" b="8395"/>
              <a:stretch/>
            </p:blipFill>
            <p:spPr>
              <a:xfrm>
                <a:off x="283672" y="1827982"/>
                <a:ext cx="6023237" cy="4040016"/>
              </a:xfrm>
              <a:prstGeom prst="rect">
                <a:avLst/>
              </a:prstGeom>
            </p:spPr>
          </p:pic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B1D14725-35C0-4616-A903-D9B6235DD940}"/>
                  </a:ext>
                </a:extLst>
              </p:cNvPr>
              <p:cNvSpPr txBox="1"/>
              <p:nvPr/>
            </p:nvSpPr>
            <p:spPr>
              <a:xfrm>
                <a:off x="283672" y="1468992"/>
                <a:ext cx="10121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/>
                  <a:t>Japan</a:t>
                </a:r>
                <a:r>
                  <a:rPr lang="es-ES" dirty="0"/>
                  <a:t> </a:t>
                </a: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1E284C71-6B4C-45D7-830E-6B96E0535049}"/>
                  </a:ext>
                </a:extLst>
              </p:cNvPr>
              <p:cNvSpPr txBox="1"/>
              <p:nvPr/>
            </p:nvSpPr>
            <p:spPr>
              <a:xfrm>
                <a:off x="1025798" y="5850507"/>
                <a:ext cx="4612020" cy="294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300" dirty="0"/>
                  <a:t>Triggernde Magnitude 	 	Getriggerte Magnitude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A7C4C16F-D714-41D0-9F93-17953ABBB372}"/>
                </a:ext>
              </a:extLst>
            </p:cNvPr>
            <p:cNvSpPr txBox="1"/>
            <p:nvPr/>
          </p:nvSpPr>
          <p:spPr>
            <a:xfrm rot="16200000">
              <a:off x="-1447410" y="3677403"/>
              <a:ext cx="35213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300" dirty="0"/>
                <a:t>Magnitude</a:t>
              </a:r>
            </a:p>
            <a:p>
              <a:r>
                <a:rPr lang="es-ES" sz="1300" dirty="0"/>
                <a:t>3           4            5            6             7           8            9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54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16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3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8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17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89D9ACC-740E-452A-8F3F-F7C4872E4C8D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5. Modelltheorie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F3EFFC-3151-47F0-9B8C-6014F1BA85C7}"/>
              </a:ext>
            </a:extLst>
          </p:cNvPr>
          <p:cNvSpPr txBox="1"/>
          <p:nvPr/>
        </p:nvSpPr>
        <p:spPr>
          <a:xfrm>
            <a:off x="569008" y="2198831"/>
            <a:ext cx="11053984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Semiparametrische Regression: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Nicht parametrisch: nicht zwingend parametrische </a:t>
            </a:r>
            <a:r>
              <a:rPr lang="de-DE" sz="2000" dirty="0" err="1"/>
              <a:t>Smoothingfunktion</a:t>
            </a:r>
            <a:r>
              <a:rPr lang="de-DE" sz="2000" dirty="0"/>
              <a:t> der erklärenden Variablen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Parametrisch: braucht parametrische Verteilungsannahme für die Zielvariable</a:t>
            </a:r>
          </a:p>
        </p:txBody>
      </p:sp>
      <p:sp>
        <p:nvSpPr>
          <p:cNvPr id="14" name="Titel 26">
            <a:extLst>
              <a:ext uri="{FF2B5EF4-FFF2-40B4-BE49-F238E27FC236}">
                <a16:creationId xmlns:a16="http://schemas.microsoft.com/office/drawing/2014/main" id="{CCC65FD0-89E7-4FE8-959B-3607977A8976}"/>
              </a:ext>
            </a:extLst>
          </p:cNvPr>
          <p:cNvSpPr txBox="1">
            <a:spLocks/>
          </p:cNvSpPr>
          <p:nvPr/>
        </p:nvSpPr>
        <p:spPr>
          <a:xfrm>
            <a:off x="834756" y="542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Generalisierte additive Modelle für Lage-, Skalen- und Formparameter (GAMLSS)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2781E49-AC39-4EBE-820D-B6BDF2BB5556}"/>
                  </a:ext>
                </a:extLst>
              </p:cNvPr>
              <p:cNvSpPr txBox="1"/>
              <p:nvPr/>
            </p:nvSpPr>
            <p:spPr>
              <a:xfrm>
                <a:off x="569007" y="4614470"/>
                <a:ext cx="10654552" cy="1343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Unabhängige Y</a:t>
                </a:r>
                <a:r>
                  <a:rPr kumimoji="0" lang="de-DE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mit bedingter Dichte 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</a:t>
                </a:r>
                <a:r>
                  <a:rPr kumimoji="0" lang="de-DE" sz="20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:r>
                  <a:rPr kumimoji="0" lang="de-D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  <a:r>
                  <a:rPr kumimoji="0" lang="de-DE" sz="20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ǀ </a:t>
                </a:r>
                <a:r>
                  <a:rPr kumimoji="0" lang="el-G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μ</a:t>
                </a:r>
                <a:r>
                  <a:rPr kumimoji="0" lang="de-DE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 ,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l-G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σ</a:t>
                </a:r>
                <a:r>
                  <a:rPr kumimoji="0" lang="de-DE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 , </a:t>
                </a:r>
                <a:r>
                  <a:rPr kumimoji="0" lang="el-G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ν</a:t>
                </a:r>
                <a:r>
                  <a:rPr kumimoji="0" lang="de-DE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 , </a:t>
                </a:r>
                <a:r>
                  <a:rPr kumimoji="0" lang="el-G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τ</a:t>
                </a:r>
                <a:r>
                  <a:rPr kumimoji="0" lang="de-DE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 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Theoretische Modellgleichung:          </a:t>
                </a:r>
                <a:r>
                  <a:rPr kumimoji="0" lang="el-G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μ</a:t>
                </a:r>
                <a:r>
                  <a:rPr kumimoji="0" lang="de-DE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  <a:r>
                  <a:rPr kumimoji="0" lang="el-G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β</a:t>
                </a:r>
                <a:r>
                  <a:rPr kumimoji="0" lang="de-DE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kumimoji="0" lang="de-DE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a:rPr kumimoji="0" lang="de-DE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de-DE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de-DE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p>
                      <m:e>
                        <m:r>
                          <a:rPr kumimoji="0" lang="de-DE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  <m:r>
                          <a:rPr kumimoji="0" lang="de-DE" sz="2000" b="0" i="1" u="none" strike="noStrike" kern="1200" cap="none" spc="0" normalizeH="0" baseline="-2500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de-DE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de-DE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𝑥𝑘𝑖</m:t>
                        </m:r>
                        <m:r>
                          <a:rPr kumimoji="0" lang="de-DE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</m:nary>
                  </m:oMath>
                </a14:m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für i = 1, ... , n     Beobachtungen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			                     für k = 1, … , p     Einflussvariablen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2781E49-AC39-4EBE-820D-B6BDF2BB5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7" y="4614470"/>
                <a:ext cx="10654552" cy="1343253"/>
              </a:xfrm>
              <a:prstGeom prst="rect">
                <a:avLst/>
              </a:prstGeom>
              <a:blipFill>
                <a:blip r:embed="rId2"/>
                <a:stretch>
                  <a:fillRect l="-515" t="-6818" b="-4636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DA142FFC-CF1C-46AC-9763-A3848FF05FAE}"/>
              </a:ext>
            </a:extLst>
          </p:cNvPr>
          <p:cNvSpPr txBox="1"/>
          <p:nvPr/>
        </p:nvSpPr>
        <p:spPr>
          <a:xfrm>
            <a:off x="569007" y="3374537"/>
            <a:ext cx="10654551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Modellierung von Lage-, Skalen- und Formparameter </a:t>
            </a: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variiert je nach Verteilungsannahme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Flexible Modellierung der Zielvariable</a:t>
            </a:r>
          </a:p>
        </p:txBody>
      </p:sp>
    </p:spTree>
    <p:extLst>
      <p:ext uri="{BB962C8B-B14F-4D97-AF65-F5344CB8AC3E}">
        <p14:creationId xmlns:p14="http://schemas.microsoft.com/office/powerpoint/2010/main" val="15118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18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B2091C4-2CE4-4637-BC7D-1CF8E111BD5D}"/>
              </a:ext>
            </a:extLst>
          </p:cNvPr>
          <p:cNvSpPr txBox="1"/>
          <p:nvPr/>
        </p:nvSpPr>
        <p:spPr>
          <a:xfrm>
            <a:off x="159367" y="145914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5. Modelltheorie</a:t>
            </a:r>
          </a:p>
        </p:txBody>
      </p:sp>
      <p:sp>
        <p:nvSpPr>
          <p:cNvPr id="12" name="Titel 26">
            <a:extLst>
              <a:ext uri="{FF2B5EF4-FFF2-40B4-BE49-F238E27FC236}">
                <a16:creationId xmlns:a16="http://schemas.microsoft.com/office/drawing/2014/main" id="{DF176A1C-97DD-4F92-9C8A-5A513A2C0C30}"/>
              </a:ext>
            </a:extLst>
          </p:cNvPr>
          <p:cNvSpPr txBox="1">
            <a:spLocks/>
          </p:cNvSpPr>
          <p:nvPr/>
        </p:nvSpPr>
        <p:spPr>
          <a:xfrm>
            <a:off x="834756" y="1662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Verteilung der Zielvariablen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5B25C94-A250-4024-B5D3-EEAD15AC373C}"/>
              </a:ext>
            </a:extLst>
          </p:cNvPr>
          <p:cNvGrpSpPr/>
          <p:nvPr/>
        </p:nvGrpSpPr>
        <p:grpSpPr>
          <a:xfrm>
            <a:off x="16887" y="1387533"/>
            <a:ext cx="7333248" cy="4755245"/>
            <a:chOff x="28389" y="1490971"/>
            <a:chExt cx="7333248" cy="475524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2FF5D1C-8874-41B1-8A36-10DB3578AF08}"/>
                </a:ext>
              </a:extLst>
            </p:cNvPr>
            <p:cNvSpPr txBox="1"/>
            <p:nvPr/>
          </p:nvSpPr>
          <p:spPr>
            <a:xfrm>
              <a:off x="520833" y="1490971"/>
              <a:ext cx="1012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Japan</a:t>
              </a:r>
              <a:r>
                <a:rPr lang="es-ES" dirty="0"/>
                <a:t> 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721DEED8-7876-4665-87A6-F838F1F239BB}"/>
                </a:ext>
              </a:extLst>
            </p:cNvPr>
            <p:cNvSpPr txBox="1"/>
            <p:nvPr/>
          </p:nvSpPr>
          <p:spPr>
            <a:xfrm>
              <a:off x="633506" y="5584753"/>
              <a:ext cx="5310094" cy="661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sz="1300" dirty="0"/>
                <a:t>  4 	      5	          6 	              7	                  8</a:t>
              </a:r>
            </a:p>
            <a:p>
              <a:pPr algn="ctr">
                <a:lnSpc>
                  <a:spcPct val="150000"/>
                </a:lnSpc>
              </a:pPr>
              <a:r>
                <a:rPr lang="es-ES" sz="1300" dirty="0"/>
                <a:t>Magnitude des getriggerten Erdbebens 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26A8C52-F308-4990-9E7F-B86845F6AED3}"/>
                </a:ext>
              </a:extLst>
            </p:cNvPr>
            <p:cNvSpPr txBox="1"/>
            <p:nvPr/>
          </p:nvSpPr>
          <p:spPr>
            <a:xfrm rot="16200000">
              <a:off x="-1775318" y="3493405"/>
              <a:ext cx="40998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300" dirty="0"/>
                <a:t>	                Dichte</a:t>
              </a:r>
            </a:p>
            <a:p>
              <a:r>
                <a:rPr lang="es-ES" sz="1300" dirty="0"/>
                <a:t>0.0           0.5 	          1.0 	   1.5            2.0            2.5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F317FDA1-C3F8-4D2F-8450-1290B3FDA4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" b="8119"/>
            <a:stretch/>
          </p:blipFill>
          <p:spPr>
            <a:xfrm>
              <a:off x="467643" y="1850520"/>
              <a:ext cx="5737228" cy="3862494"/>
            </a:xfrm>
            <a:prstGeom prst="rect">
              <a:avLst/>
            </a:prstGeom>
          </p:spPr>
        </p:pic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F7BAF8E1-98E9-4B60-9394-D3122C3FBE8F}"/>
                </a:ext>
              </a:extLst>
            </p:cNvPr>
            <p:cNvGrpSpPr/>
            <p:nvPr/>
          </p:nvGrpSpPr>
          <p:grpSpPr>
            <a:xfrm>
              <a:off x="3645992" y="2203519"/>
              <a:ext cx="3715645" cy="369332"/>
              <a:chOff x="3174778" y="1329678"/>
              <a:chExt cx="3715645" cy="369332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E4DB2026-A4C4-4701-9721-FFF2C832DA12}"/>
                  </a:ext>
                </a:extLst>
              </p:cNvPr>
              <p:cNvSpPr txBox="1"/>
              <p:nvPr/>
            </p:nvSpPr>
            <p:spPr>
              <a:xfrm>
                <a:off x="3221321" y="1329678"/>
                <a:ext cx="3669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   </a:t>
                </a:r>
                <a:r>
                  <a:rPr lang="es-ES" sz="1200" dirty="0"/>
                  <a:t>Dichte der Exponentialverteilung</a:t>
                </a:r>
              </a:p>
            </p:txBody>
          </p: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9FAB26CC-FC65-4146-8789-564AF18B8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4778" y="1532149"/>
                <a:ext cx="19604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5A718DE-68FF-417A-A4E5-C290C4F8EA72}"/>
              </a:ext>
            </a:extLst>
          </p:cNvPr>
          <p:cNvGrpSpPr/>
          <p:nvPr/>
        </p:nvGrpSpPr>
        <p:grpSpPr>
          <a:xfrm>
            <a:off x="6193369" y="1387533"/>
            <a:ext cx="5721034" cy="4755245"/>
            <a:chOff x="6176116" y="1387533"/>
            <a:chExt cx="5721034" cy="4755245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E44DAE55-131C-48C4-8AE5-F1054321458D}"/>
                </a:ext>
              </a:extLst>
            </p:cNvPr>
            <p:cNvSpPr txBox="1"/>
            <p:nvPr/>
          </p:nvSpPr>
          <p:spPr>
            <a:xfrm>
              <a:off x="6176116" y="1387533"/>
              <a:ext cx="1446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Kalifornien</a:t>
              </a:r>
              <a:r>
                <a:rPr lang="es-ES" dirty="0"/>
                <a:t> 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9365031-68EA-4497-B7ED-3E2AA4485C94}"/>
                </a:ext>
              </a:extLst>
            </p:cNvPr>
            <p:cNvSpPr txBox="1"/>
            <p:nvPr/>
          </p:nvSpPr>
          <p:spPr>
            <a:xfrm>
              <a:off x="6339135" y="5481315"/>
              <a:ext cx="5411112" cy="661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sz="1300" dirty="0"/>
                <a:t>2.8	     3.8	          4.8 	               5.8                        6.8</a:t>
              </a:r>
            </a:p>
            <a:p>
              <a:pPr algn="ctr">
                <a:lnSpc>
                  <a:spcPct val="150000"/>
                </a:lnSpc>
              </a:pPr>
              <a:r>
                <a:rPr lang="es-ES" sz="1300" dirty="0"/>
                <a:t>Magnitude des getriggerten Erdbebens </a:t>
              </a: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8167C0EB-3E2E-4321-896F-7672A683F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8" b="8572"/>
            <a:stretch/>
          </p:blipFill>
          <p:spPr>
            <a:xfrm>
              <a:off x="6204871" y="1752754"/>
              <a:ext cx="5692279" cy="3841269"/>
            </a:xfrm>
            <a:prstGeom prst="rect">
              <a:avLst/>
            </a:prstGeom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BAEA95D4-F4C6-4928-998D-C4B80225FCE4}"/>
                </a:ext>
              </a:extLst>
            </p:cNvPr>
            <p:cNvGrpSpPr/>
            <p:nvPr/>
          </p:nvGrpSpPr>
          <p:grpSpPr>
            <a:xfrm>
              <a:off x="9376574" y="2123558"/>
              <a:ext cx="2453268" cy="369332"/>
              <a:chOff x="9658020" y="2157923"/>
              <a:chExt cx="3707343" cy="369332"/>
            </a:xfrm>
          </p:grpSpPr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064A0F80-3C57-44B4-9B92-D7794296D467}"/>
                  </a:ext>
                </a:extLst>
              </p:cNvPr>
              <p:cNvSpPr txBox="1"/>
              <p:nvPr/>
            </p:nvSpPr>
            <p:spPr>
              <a:xfrm>
                <a:off x="9696261" y="2157923"/>
                <a:ext cx="3669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   </a:t>
                </a:r>
                <a:r>
                  <a:rPr lang="es-ES" sz="1200" dirty="0"/>
                  <a:t>Dichte der Exponentialverteilung</a:t>
                </a:r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AFD5C30D-81A4-4C87-9133-0F378BFFE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8020" y="2375439"/>
                <a:ext cx="19604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3320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19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B2091C4-2CE4-4637-BC7D-1CF8E111BD5D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/>
              <a:t>5. Modelltheorie</a:t>
            </a:r>
            <a:endParaRPr lang="es-E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47311BC-CCBF-49EC-B3A5-89D9E35F0E5D}"/>
              </a:ext>
            </a:extLst>
          </p:cNvPr>
          <p:cNvSpPr txBox="1"/>
          <p:nvPr/>
        </p:nvSpPr>
        <p:spPr>
          <a:xfrm>
            <a:off x="307749" y="1206936"/>
            <a:ext cx="116701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Verteilungsannahme für die Zielvariable: Gammaverteilung 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Exponentialverteilung ist Spezialfall der Gammaverteilung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Verwendung von log-Link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Modellierung der Verteilungsparameter </a:t>
            </a:r>
            <a:r>
              <a:rPr lang="el-GR" sz="2000" dirty="0"/>
              <a:t>μ</a:t>
            </a:r>
            <a:r>
              <a:rPr lang="de-DE" sz="2000" dirty="0"/>
              <a:t> und </a:t>
            </a:r>
            <a:r>
              <a:rPr lang="el-GR" sz="2000" dirty="0"/>
              <a:t>σ</a:t>
            </a:r>
            <a:endParaRPr lang="de-DE" sz="2000" dirty="0"/>
          </a:p>
          <a:p>
            <a:pPr lvl="1">
              <a:spcAft>
                <a:spcPts val="600"/>
              </a:spcAft>
            </a:pPr>
            <a:r>
              <a:rPr lang="de-DE" sz="2000" dirty="0">
                <a:sym typeface="Wingdings" panose="05000000000000000000" pitchFamily="2" charset="2"/>
              </a:rPr>
              <a:t>	   Berechnung der Effekte für den Erwartungswert und die Varianz</a:t>
            </a:r>
          </a:p>
        </p:txBody>
      </p:sp>
      <p:sp>
        <p:nvSpPr>
          <p:cNvPr id="11" name="Titel 26">
            <a:extLst>
              <a:ext uri="{FF2B5EF4-FFF2-40B4-BE49-F238E27FC236}">
                <a16:creationId xmlns:a16="http://schemas.microsoft.com/office/drawing/2014/main" id="{7E83EFB7-0534-446E-9338-E26E8EEBFEA7}"/>
              </a:ext>
            </a:extLst>
          </p:cNvPr>
          <p:cNvSpPr txBox="1">
            <a:spLocks/>
          </p:cNvSpPr>
          <p:nvPr/>
        </p:nvSpPr>
        <p:spPr>
          <a:xfrm>
            <a:off x="834756" y="2237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el 26">
            <a:extLst>
              <a:ext uri="{FF2B5EF4-FFF2-40B4-BE49-F238E27FC236}">
                <a16:creationId xmlns:a16="http://schemas.microsoft.com/office/drawing/2014/main" id="{D3C41EF9-561C-44AE-A065-2CADBE4D919E}"/>
              </a:ext>
            </a:extLst>
          </p:cNvPr>
          <p:cNvSpPr txBox="1">
            <a:spLocks/>
          </p:cNvSpPr>
          <p:nvPr/>
        </p:nvSpPr>
        <p:spPr>
          <a:xfrm>
            <a:off x="885044" y="1657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Spezifisches GAMLSS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B3A34B4-8C83-453F-9326-0A5D2DD20DFB}"/>
              </a:ext>
            </a:extLst>
          </p:cNvPr>
          <p:cNvGrpSpPr/>
          <p:nvPr/>
        </p:nvGrpSpPr>
        <p:grpSpPr>
          <a:xfrm>
            <a:off x="307749" y="3276600"/>
            <a:ext cx="11921705" cy="1502090"/>
            <a:chOff x="307749" y="3276600"/>
            <a:chExt cx="11921705" cy="1502090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CB70792B-1CB2-4775-AD04-B97E0EE69D08}"/>
                </a:ext>
              </a:extLst>
            </p:cNvPr>
            <p:cNvSpPr/>
            <p:nvPr/>
          </p:nvSpPr>
          <p:spPr>
            <a:xfrm>
              <a:off x="780455" y="3661479"/>
              <a:ext cx="10609288" cy="111721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62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es-ES" b="1" dirty="0"/>
            </a:p>
            <a:p>
              <a:pPr algn="ctr">
                <a:spcAft>
                  <a:spcPts val="600"/>
                </a:spcAft>
              </a:pPr>
              <a:r>
                <a:rPr lang="es-ES" sz="1800" b="1" dirty="0">
                  <a:solidFill>
                    <a:schemeClr val="tx1"/>
                  </a:solidFill>
                </a:rPr>
                <a:t>Getriggerte Magnitude  ~  </a:t>
              </a:r>
              <a:r>
                <a:rPr lang="es-ES" sz="1800" dirty="0">
                  <a:solidFill>
                    <a:schemeClr val="tx1"/>
                  </a:solidFill>
                </a:rPr>
                <a:t>pb(</a:t>
              </a:r>
              <a:r>
                <a:rPr lang="es-ES" sz="1800" b="1" dirty="0">
                  <a:solidFill>
                    <a:schemeClr val="tx1"/>
                  </a:solidFill>
                </a:rPr>
                <a:t>triggernde Magnitude</a:t>
              </a:r>
              <a:r>
                <a:rPr lang="es-ES" sz="1800" dirty="0">
                  <a:solidFill>
                    <a:schemeClr val="tx1"/>
                  </a:solidFill>
                </a:rPr>
                <a:t>) +  pb(</a:t>
              </a:r>
              <a:r>
                <a:rPr lang="es-ES" sz="1800" b="1" dirty="0">
                  <a:solidFill>
                    <a:schemeClr val="tx1"/>
                  </a:solidFill>
                </a:rPr>
                <a:t>heat Flow</a:t>
              </a:r>
              <a:r>
                <a:rPr lang="es-ES" sz="1800" dirty="0">
                  <a:solidFill>
                    <a:schemeClr val="tx1"/>
                  </a:solidFill>
                </a:rPr>
                <a:t>) + pb(</a:t>
              </a:r>
              <a:r>
                <a:rPr lang="es-ES" sz="1800" b="1" dirty="0">
                  <a:solidFill>
                    <a:schemeClr val="tx1"/>
                  </a:solidFill>
                </a:rPr>
                <a:t>strain Rate</a:t>
              </a:r>
              <a:r>
                <a:rPr lang="es-ES" sz="1800" dirty="0">
                  <a:solidFill>
                    <a:schemeClr val="tx1"/>
                  </a:solidFill>
                </a:rPr>
                <a:t>) +  </a:t>
              </a:r>
            </a:p>
            <a:p>
              <a:pPr algn="ctr">
                <a:spcAft>
                  <a:spcPts val="600"/>
                </a:spcAft>
              </a:pPr>
              <a:r>
                <a:rPr lang="es-ES" dirty="0">
                  <a:solidFill>
                    <a:schemeClr val="tx1"/>
                  </a:solidFill>
                </a:rPr>
                <a:t>	                  </a:t>
              </a:r>
              <a:r>
                <a:rPr lang="es-ES" sz="1800" dirty="0">
                  <a:solidFill>
                    <a:schemeClr val="tx1"/>
                  </a:solidFill>
                </a:rPr>
                <a:t>pb(</a:t>
              </a:r>
              <a:r>
                <a:rPr lang="es-ES" sz="1800" b="1" dirty="0">
                  <a:solidFill>
                    <a:schemeClr val="tx1"/>
                  </a:solidFill>
                </a:rPr>
                <a:t>dip</a:t>
              </a:r>
              <a:r>
                <a:rPr lang="es-ES" sz="1800" dirty="0">
                  <a:solidFill>
                    <a:schemeClr val="tx1"/>
                  </a:solidFill>
                </a:rPr>
                <a:t>) + pb(</a:t>
              </a:r>
              <a:r>
                <a:rPr lang="es-ES" sz="1800" b="1" dirty="0">
                  <a:solidFill>
                    <a:schemeClr val="tx1"/>
                  </a:solidFill>
                </a:rPr>
                <a:t>depth</a:t>
              </a:r>
              <a:r>
                <a:rPr lang="es-ES" sz="1800" dirty="0">
                  <a:solidFill>
                    <a:schemeClr val="tx1"/>
                  </a:solidFill>
                </a:rPr>
                <a:t>) + cy(</a:t>
              </a:r>
              <a:r>
                <a:rPr lang="es-ES" sz="1800" b="1" dirty="0">
                  <a:solidFill>
                    <a:schemeClr val="tx1"/>
                  </a:solidFill>
                </a:rPr>
                <a:t>rake</a:t>
              </a:r>
              <a:r>
                <a:rPr lang="es-ES" sz="1800" dirty="0">
                  <a:solidFill>
                    <a:schemeClr val="tx1"/>
                  </a:solidFill>
                </a:rPr>
                <a:t>) + pb(</a:t>
              </a:r>
              <a:r>
                <a:rPr lang="es-ES" sz="1800" b="1" dirty="0">
                  <a:solidFill>
                    <a:schemeClr val="tx1"/>
                  </a:solidFill>
                </a:rPr>
                <a:t>mantle Thickness</a:t>
              </a:r>
              <a:r>
                <a:rPr lang="es-ES" sz="1800" dirty="0">
                  <a:solidFill>
                    <a:schemeClr val="tx1"/>
                  </a:solidFill>
                </a:rPr>
                <a:t>) + </a:t>
              </a:r>
            </a:p>
            <a:p>
              <a:pPr algn="ctr">
                <a:spcAft>
                  <a:spcPts val="600"/>
                </a:spcAft>
              </a:pPr>
              <a:r>
                <a:rPr lang="es-ES" dirty="0">
                  <a:solidFill>
                    <a:schemeClr val="tx1"/>
                  </a:solidFill>
                </a:rPr>
                <a:t>			             </a:t>
              </a:r>
              <a:r>
                <a:rPr lang="es-ES" sz="1800" dirty="0">
                  <a:solidFill>
                    <a:schemeClr val="tx1"/>
                  </a:solidFill>
                </a:rPr>
                <a:t>pb(</a:t>
              </a:r>
              <a:r>
                <a:rPr lang="es-ES" sz="1800" b="1" dirty="0">
                  <a:solidFill>
                    <a:schemeClr val="tx1"/>
                  </a:solidFill>
                </a:rPr>
                <a:t>crustal Thickness</a:t>
              </a:r>
              <a:r>
                <a:rPr lang="es-ES" sz="1800" dirty="0">
                  <a:solidFill>
                    <a:schemeClr val="tx1"/>
                  </a:solidFill>
                </a:rPr>
                <a:t>) + pb(</a:t>
              </a:r>
              <a:r>
                <a:rPr lang="es-ES" sz="1800" b="1" dirty="0">
                  <a:solidFill>
                    <a:schemeClr val="tx1"/>
                  </a:solidFill>
                </a:rPr>
                <a:t>completeness Magnitude</a:t>
              </a:r>
              <a:r>
                <a:rPr lang="es-ES" sz="1800" dirty="0">
                  <a:solidFill>
                    <a:schemeClr val="tx1"/>
                  </a:solidFill>
                </a:rPr>
                <a:t>) + pb(</a:t>
              </a:r>
              <a:r>
                <a:rPr lang="es-ES" sz="1800" b="1" dirty="0">
                  <a:solidFill>
                    <a:schemeClr val="tx1"/>
                  </a:solidFill>
                </a:rPr>
                <a:t>Zeitdifferenz</a:t>
              </a:r>
              <a:r>
                <a:rPr lang="es-ES" sz="1800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s-ES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AC238ED5-8360-4E92-BBD2-1F183AA104CE}"/>
                </a:ext>
              </a:extLst>
            </p:cNvPr>
            <p:cNvSpPr txBox="1"/>
            <p:nvPr/>
          </p:nvSpPr>
          <p:spPr>
            <a:xfrm>
              <a:off x="307749" y="3276600"/>
              <a:ext cx="119217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s-ES" sz="2000" dirty="0"/>
                <a:t>Modellgleichung:</a:t>
              </a:r>
              <a:endParaRPr lang="de-DE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BA50115C-88EC-42CB-83A8-342A11293D0F}"/>
              </a:ext>
            </a:extLst>
          </p:cNvPr>
          <p:cNvSpPr txBox="1"/>
          <p:nvPr/>
        </p:nvSpPr>
        <p:spPr>
          <a:xfrm>
            <a:off x="307749" y="4912400"/>
            <a:ext cx="108931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Modellgleichung für </a:t>
            </a:r>
            <a:r>
              <a:rPr lang="el-GR" sz="2000" dirty="0"/>
              <a:t>μ</a:t>
            </a:r>
            <a:r>
              <a:rPr lang="de-DE" sz="2000" dirty="0"/>
              <a:t> und </a:t>
            </a:r>
            <a:r>
              <a:rPr lang="el-GR" sz="2000" dirty="0"/>
              <a:t>σ</a:t>
            </a:r>
            <a:r>
              <a:rPr lang="de-DE" sz="2000" dirty="0"/>
              <a:t> identisch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Modelle die die Shortterm Incompleteness berücksichtigen, werden ohne Completeness Magnitude gerechnet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Mantle </a:t>
            </a:r>
            <a:r>
              <a:rPr lang="de-DE" sz="2000" dirty="0" err="1"/>
              <a:t>Thickness</a:t>
            </a:r>
            <a:r>
              <a:rPr lang="de-DE" sz="2000" dirty="0"/>
              <a:t> bei Kalifornien-Modellen nicht enthalten</a:t>
            </a:r>
          </a:p>
        </p:txBody>
      </p:sp>
    </p:spTree>
    <p:extLst>
      <p:ext uri="{BB962C8B-B14F-4D97-AF65-F5344CB8AC3E}">
        <p14:creationId xmlns:p14="http://schemas.microsoft.com/office/powerpoint/2010/main" val="131248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3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44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D566A7E-4498-441F-A65D-572E895745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" t="14153" r="4214" b="3224"/>
          <a:stretch/>
        </p:blipFill>
        <p:spPr>
          <a:xfrm>
            <a:off x="1982297" y="2166642"/>
            <a:ext cx="7631686" cy="402983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20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B2091C4-2CE4-4637-BC7D-1CF8E111BD5D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/>
              <a:t>5. Modelltheorie</a:t>
            </a:r>
            <a:endParaRPr lang="es-ES" dirty="0"/>
          </a:p>
        </p:txBody>
      </p:sp>
      <p:sp>
        <p:nvSpPr>
          <p:cNvPr id="11" name="Titel 26">
            <a:extLst>
              <a:ext uri="{FF2B5EF4-FFF2-40B4-BE49-F238E27FC236}">
                <a16:creationId xmlns:a16="http://schemas.microsoft.com/office/drawing/2014/main" id="{7E83EFB7-0534-446E-9338-E26E8EEBFEA7}"/>
              </a:ext>
            </a:extLst>
          </p:cNvPr>
          <p:cNvSpPr txBox="1">
            <a:spLocks/>
          </p:cNvSpPr>
          <p:nvPr/>
        </p:nvSpPr>
        <p:spPr>
          <a:xfrm>
            <a:off x="834756" y="2237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el 26">
            <a:extLst>
              <a:ext uri="{FF2B5EF4-FFF2-40B4-BE49-F238E27FC236}">
                <a16:creationId xmlns:a16="http://schemas.microsoft.com/office/drawing/2014/main" id="{D3C41EF9-561C-44AE-A065-2CADBE4D919E}"/>
              </a:ext>
            </a:extLst>
          </p:cNvPr>
          <p:cNvSpPr txBox="1">
            <a:spLocks/>
          </p:cNvSpPr>
          <p:nvPr/>
        </p:nvSpPr>
        <p:spPr>
          <a:xfrm>
            <a:off x="885044" y="1657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Graphische Interpretation der Modelle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A5D1BA-CC62-4907-9ABE-8686F6162F49}"/>
              </a:ext>
            </a:extLst>
          </p:cNvPr>
          <p:cNvSpPr txBox="1"/>
          <p:nvPr/>
        </p:nvSpPr>
        <p:spPr>
          <a:xfrm rot="16200000">
            <a:off x="-232423" y="3550593"/>
            <a:ext cx="350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Multiplikativer Effekt auf den geschätzten </a:t>
            </a:r>
          </a:p>
          <a:p>
            <a:pPr algn="ctr"/>
            <a:r>
              <a:rPr lang="es-ES" sz="1400" dirty="0"/>
              <a:t>Verteilungsparameter der Zielgröße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803177C-601C-4D88-9F5B-C8B6F9F3E9BF}"/>
              </a:ext>
            </a:extLst>
          </p:cNvPr>
          <p:cNvGrpSpPr/>
          <p:nvPr/>
        </p:nvGrpSpPr>
        <p:grpSpPr>
          <a:xfrm>
            <a:off x="7740770" y="5270652"/>
            <a:ext cx="2899817" cy="1176326"/>
            <a:chOff x="8878115" y="3924761"/>
            <a:chExt cx="2899817" cy="11763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F4EAC8D-33BE-4F06-9B3E-18B11DD031ED}"/>
                </a:ext>
              </a:extLst>
            </p:cNvPr>
            <p:cNvSpPr/>
            <p:nvPr/>
          </p:nvSpPr>
          <p:spPr>
            <a:xfrm>
              <a:off x="10253932" y="4600079"/>
              <a:ext cx="1524000" cy="5010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Datenpunkte</a:t>
              </a: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72C00E2-5016-4449-80D9-51E3FD99437F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8878115" y="3924761"/>
              <a:ext cx="1375817" cy="9258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CE4685D-2498-42F2-B842-54CA2D48947A}"/>
              </a:ext>
            </a:extLst>
          </p:cNvPr>
          <p:cNvGrpSpPr/>
          <p:nvPr/>
        </p:nvGrpSpPr>
        <p:grpSpPr>
          <a:xfrm>
            <a:off x="8436634" y="1427930"/>
            <a:ext cx="3129951" cy="1560533"/>
            <a:chOff x="9670212" y="4105543"/>
            <a:chExt cx="3129951" cy="1560533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59D774D4-49F2-4486-97EC-18FBED5159F9}"/>
                </a:ext>
              </a:extLst>
            </p:cNvPr>
            <p:cNvSpPr/>
            <p:nvPr/>
          </p:nvSpPr>
          <p:spPr>
            <a:xfrm>
              <a:off x="10071339" y="4105543"/>
              <a:ext cx="2728824" cy="661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95% Konfidenzintervall des geschätzten Effekts</a:t>
              </a:r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9A76961-BE4C-4490-8CED-6DBB364CE176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9670212" y="4436516"/>
              <a:ext cx="401127" cy="1229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147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3" y="1665287"/>
            <a:ext cx="10114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21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3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24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DD948E-B829-4B0F-874F-1D6622DF8C4A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685976-D726-4F57-A5C2-0136B9F361B5}"/>
              </a:ext>
            </a:extLst>
          </p:cNvPr>
          <p:cNvSpPr/>
          <p:nvPr/>
        </p:nvSpPr>
        <p:spPr>
          <a:xfrm>
            <a:off x="684046" y="2980303"/>
            <a:ext cx="10823907" cy="125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1. Lässt sich ein statistischer Zusammenhang zwischen triggernder und getriggerter Magnitude herstellen?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3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ECCA45DB-3960-4197-837A-F2C3AE294A7E}"/>
              </a:ext>
            </a:extLst>
          </p:cNvPr>
          <p:cNvSpPr txBox="1">
            <a:spLocks/>
          </p:cNvSpPr>
          <p:nvPr/>
        </p:nvSpPr>
        <p:spPr>
          <a:xfrm>
            <a:off x="1167090" y="523653"/>
            <a:ext cx="9850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Effekt der triggernden Magnitude auf den </a:t>
            </a:r>
          </a:p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Erwartungswert für Japan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288911B-5288-4F31-9ED8-A443F176F03B}"/>
              </a:ext>
            </a:extLst>
          </p:cNvPr>
          <p:cNvGrpSpPr/>
          <p:nvPr/>
        </p:nvGrpSpPr>
        <p:grpSpPr>
          <a:xfrm>
            <a:off x="329866" y="1849216"/>
            <a:ext cx="7643026" cy="4285939"/>
            <a:chOff x="1881339" y="1997173"/>
            <a:chExt cx="7262661" cy="4024843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8F389476-9A75-4C1C-9461-5BB8181639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1" t="13605" r="4680" b="11779"/>
            <a:stretch/>
          </p:blipFill>
          <p:spPr>
            <a:xfrm>
              <a:off x="2513162" y="2133600"/>
              <a:ext cx="6630838" cy="3554083"/>
            </a:xfrm>
            <a:prstGeom prst="rect">
              <a:avLst/>
            </a:prstGeom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B12AE558-6B90-4AA8-90DA-DC24636E38FF}"/>
                </a:ext>
              </a:extLst>
            </p:cNvPr>
            <p:cNvSpPr txBox="1"/>
            <p:nvPr/>
          </p:nvSpPr>
          <p:spPr>
            <a:xfrm>
              <a:off x="5210355" y="5714239"/>
              <a:ext cx="1846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Triggernde Magnitude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2457B68-B41F-40A1-A245-5885BFBC0203}"/>
                </a:ext>
              </a:extLst>
            </p:cNvPr>
            <p:cNvSpPr txBox="1"/>
            <p:nvPr/>
          </p:nvSpPr>
          <p:spPr>
            <a:xfrm rot="16200000">
              <a:off x="229481" y="3649031"/>
              <a:ext cx="3826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Multiplikativer Effekt auf den Erwartungswert </a:t>
              </a:r>
            </a:p>
            <a:p>
              <a:pPr algn="ctr"/>
              <a:r>
                <a:rPr lang="es-ES" sz="1400" dirty="0"/>
                <a:t>der getriggerten Magnitude</a:t>
              </a:r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73CF452B-B5BB-4D72-A100-C2B9074DB22F}"/>
              </a:ext>
            </a:extLst>
          </p:cNvPr>
          <p:cNvSpPr txBox="1"/>
          <p:nvPr/>
        </p:nvSpPr>
        <p:spPr>
          <a:xfrm>
            <a:off x="8202283" y="2471041"/>
            <a:ext cx="355983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Konstant ansteigender Effekt, flacht ab einer Magnitude von 6.5 ab</a:t>
            </a:r>
          </a:p>
          <a:p>
            <a:endParaRPr lang="es-E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Geringer Effekt</a:t>
            </a:r>
          </a:p>
          <a:p>
            <a:endParaRPr lang="es-E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Ab einer Magnitude von 7.5 größer werdende Unsicherheit aufgrund weniger Daten</a:t>
            </a:r>
          </a:p>
        </p:txBody>
      </p:sp>
    </p:spTree>
    <p:extLst>
      <p:ext uri="{BB962C8B-B14F-4D97-AF65-F5344CB8AC3E}">
        <p14:creationId xmlns:p14="http://schemas.microsoft.com/office/powerpoint/2010/main" val="56549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ECCA45DB-3960-4197-837A-F2C3AE294A7E}"/>
              </a:ext>
            </a:extLst>
          </p:cNvPr>
          <p:cNvSpPr txBox="1">
            <a:spLocks/>
          </p:cNvSpPr>
          <p:nvPr/>
        </p:nvSpPr>
        <p:spPr>
          <a:xfrm>
            <a:off x="581823" y="527312"/>
            <a:ext cx="110214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Effekte von triggernder und Completeness Magnitude auf den Erwartungwert für Japan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D543779-0E56-4317-ABC3-93BD74B56590}"/>
              </a:ext>
            </a:extLst>
          </p:cNvPr>
          <p:cNvSpPr txBox="1"/>
          <p:nvPr/>
        </p:nvSpPr>
        <p:spPr>
          <a:xfrm>
            <a:off x="8610600" y="2486212"/>
            <a:ext cx="316902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Effekt der Completeness Magnitude deutlich größer als bei der triggernden Magnitude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Achtung: Completeness Magnitude keine physikalische Größe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90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55D8076-C2B4-4C92-A841-02442CB7DD7A}"/>
              </a:ext>
            </a:extLst>
          </p:cNvPr>
          <p:cNvGrpSpPr/>
          <p:nvPr/>
        </p:nvGrpSpPr>
        <p:grpSpPr>
          <a:xfrm>
            <a:off x="302057" y="2049041"/>
            <a:ext cx="7812043" cy="3807148"/>
            <a:chOff x="230583" y="1946683"/>
            <a:chExt cx="7812043" cy="3807148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DA86014C-EFC0-441C-A7BD-B8649FD2DB8C}"/>
                </a:ext>
              </a:extLst>
            </p:cNvPr>
            <p:cNvGrpSpPr/>
            <p:nvPr/>
          </p:nvGrpSpPr>
          <p:grpSpPr>
            <a:xfrm>
              <a:off x="230583" y="1946683"/>
              <a:ext cx="5502313" cy="3807148"/>
              <a:chOff x="212654" y="1910723"/>
              <a:chExt cx="5502313" cy="3807148"/>
            </a:xfrm>
          </p:grpSpPr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8E99406-8638-4E36-AC75-2A36753BC3BD}"/>
                  </a:ext>
                </a:extLst>
              </p:cNvPr>
              <p:cNvSpPr txBox="1"/>
              <p:nvPr/>
            </p:nvSpPr>
            <p:spPr>
              <a:xfrm>
                <a:off x="4195656" y="5410094"/>
                <a:ext cx="15193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Magnitude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3C33EAF-CD58-4348-854B-688975809BE9}"/>
                  </a:ext>
                </a:extLst>
              </p:cNvPr>
              <p:cNvSpPr txBox="1"/>
              <p:nvPr/>
            </p:nvSpPr>
            <p:spPr>
              <a:xfrm rot="16200000">
                <a:off x="-1233309" y="3356686"/>
                <a:ext cx="34151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/>
                  <a:t>Multiplikativen Effekt auf den Erwartungswert der getriggerten Magnitude</a:t>
                </a:r>
              </a:p>
            </p:txBody>
          </p:sp>
        </p:grp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875FCCE6-2F01-4F54-8841-B146ADEA0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8" t="15292" r="4014" b="11804"/>
            <a:stretch/>
          </p:blipFill>
          <p:spPr>
            <a:xfrm>
              <a:off x="864121" y="2147617"/>
              <a:ext cx="7178505" cy="3347560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C7BE5BD-6D88-4A8F-B641-5AD4A1B39759}"/>
                </a:ext>
              </a:extLst>
            </p:cNvPr>
            <p:cNvSpPr txBox="1"/>
            <p:nvPr/>
          </p:nvSpPr>
          <p:spPr>
            <a:xfrm>
              <a:off x="3519416" y="2406271"/>
              <a:ext cx="21444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400" dirty="0"/>
                <a:t>Completeness Magnitude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4F63B2C2-EE78-476A-932A-73F427D8DBB2}"/>
                </a:ext>
              </a:extLst>
            </p:cNvPr>
            <p:cNvSpPr txBox="1"/>
            <p:nvPr/>
          </p:nvSpPr>
          <p:spPr>
            <a:xfrm>
              <a:off x="6016957" y="4087925"/>
              <a:ext cx="1878273" cy="3048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400" dirty="0"/>
                <a:t>Triggernde Magnitude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81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ECCA45DB-3960-4197-837A-F2C3AE294A7E}"/>
              </a:ext>
            </a:extLst>
          </p:cNvPr>
          <p:cNvSpPr txBox="1">
            <a:spLocks/>
          </p:cNvSpPr>
          <p:nvPr/>
        </p:nvSpPr>
        <p:spPr>
          <a:xfrm>
            <a:off x="834756" y="5295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Effekt der triggernden Magnitude auf die </a:t>
            </a:r>
          </a:p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Varianz für Japan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F6E1C13-1438-4EDF-B00D-EABE64DB3136}"/>
              </a:ext>
            </a:extLst>
          </p:cNvPr>
          <p:cNvGrpSpPr/>
          <p:nvPr/>
        </p:nvGrpSpPr>
        <p:grpSpPr>
          <a:xfrm>
            <a:off x="460190" y="1943788"/>
            <a:ext cx="7474677" cy="4323929"/>
            <a:chOff x="720024" y="1823778"/>
            <a:chExt cx="7474677" cy="4323929"/>
          </a:xfrm>
        </p:grpSpPr>
        <p:pic>
          <p:nvPicPr>
            <p:cNvPr id="16" name="Grafik 15" descr="Ein Bild, das Text, Messstab enthält.&#10;&#10;Automatisch generierte Beschreibung">
              <a:extLst>
                <a:ext uri="{FF2B5EF4-FFF2-40B4-BE49-F238E27FC236}">
                  <a16:creationId xmlns:a16="http://schemas.microsoft.com/office/drawing/2014/main" id="{91341E33-C5B4-4D8E-BF23-1080CAE9EF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2" t="15087" r="5317" b="12176"/>
            <a:stretch/>
          </p:blipFill>
          <p:spPr>
            <a:xfrm>
              <a:off x="1412758" y="1823778"/>
              <a:ext cx="6781943" cy="3976846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4BBA6EC-0780-48C3-88CA-5175F7290CB6}"/>
                </a:ext>
              </a:extLst>
            </p:cNvPr>
            <p:cNvSpPr txBox="1"/>
            <p:nvPr/>
          </p:nvSpPr>
          <p:spPr>
            <a:xfrm>
              <a:off x="4046043" y="5839930"/>
              <a:ext cx="2339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Triggernde Magnitude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1328489-C8F7-42FF-9189-BA1960677B43}"/>
                </a:ext>
              </a:extLst>
            </p:cNvPr>
            <p:cNvSpPr txBox="1"/>
            <p:nvPr/>
          </p:nvSpPr>
          <p:spPr>
            <a:xfrm rot="16200000">
              <a:off x="-803837" y="3347639"/>
              <a:ext cx="3570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Multiplikativer Effekt auf die </a:t>
              </a:r>
            </a:p>
            <a:p>
              <a:pPr algn="ctr"/>
              <a:r>
                <a:rPr lang="es-ES" sz="1400" dirty="0"/>
                <a:t>Varianz der getriggerten Magnitude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A98A09E9-BBB9-40BF-9086-1F386E426A05}"/>
              </a:ext>
            </a:extLst>
          </p:cNvPr>
          <p:cNvSpPr txBox="1"/>
          <p:nvPr/>
        </p:nvSpPr>
        <p:spPr>
          <a:xfrm>
            <a:off x="8323728" y="2796555"/>
            <a:ext cx="3569448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Linear steigender Effekt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Ab einer Magnitude von 7.5 schwierig zu interpretieren, da wenig Daten</a:t>
            </a:r>
          </a:p>
        </p:txBody>
      </p:sp>
    </p:spTree>
    <p:extLst>
      <p:ext uri="{BB962C8B-B14F-4D97-AF65-F5344CB8AC3E}">
        <p14:creationId xmlns:p14="http://schemas.microsoft.com/office/powerpoint/2010/main" val="1527836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26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ECCA45DB-3960-4197-837A-F2C3AE294A7E}"/>
              </a:ext>
            </a:extLst>
          </p:cNvPr>
          <p:cNvSpPr txBox="1">
            <a:spLocks/>
          </p:cNvSpPr>
          <p:nvPr/>
        </p:nvSpPr>
        <p:spPr>
          <a:xfrm>
            <a:off x="834756" y="5295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Effekt von triggernder und Completeness Magnitude auf die Varianz für Japan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98A09E9-BBB9-40BF-9086-1F386E426A05}"/>
              </a:ext>
            </a:extLst>
          </p:cNvPr>
          <p:cNvSpPr txBox="1"/>
          <p:nvPr/>
        </p:nvSpPr>
        <p:spPr>
          <a:xfrm>
            <a:off x="8287869" y="2877364"/>
            <a:ext cx="35694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Triggernde Magnitude hat einen größeren Einfluss als die Completeness Magnitude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Completeness Magnitude hat negativen Effekt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900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5F74E9E-F0D1-4AE9-894D-EAF7994F757E}"/>
              </a:ext>
            </a:extLst>
          </p:cNvPr>
          <p:cNvGrpSpPr/>
          <p:nvPr/>
        </p:nvGrpSpPr>
        <p:grpSpPr>
          <a:xfrm>
            <a:off x="347220" y="1855155"/>
            <a:ext cx="5025017" cy="3950652"/>
            <a:chOff x="66326" y="1816161"/>
            <a:chExt cx="5025017" cy="3950652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5ED1AB33-2DF7-4D07-9556-6881FE212FBB}"/>
                </a:ext>
              </a:extLst>
            </p:cNvPr>
            <p:cNvSpPr txBox="1"/>
            <p:nvPr/>
          </p:nvSpPr>
          <p:spPr>
            <a:xfrm>
              <a:off x="3887199" y="5459036"/>
              <a:ext cx="1204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Magnitude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5EEF9EF-A16D-47F4-81A0-72F2A81FC137}"/>
                </a:ext>
              </a:extLst>
            </p:cNvPr>
            <p:cNvSpPr txBox="1"/>
            <p:nvPr/>
          </p:nvSpPr>
          <p:spPr>
            <a:xfrm rot="16200000">
              <a:off x="-1457535" y="3340022"/>
              <a:ext cx="3570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Multiplikativer Effekt auf die </a:t>
              </a:r>
            </a:p>
            <a:p>
              <a:pPr algn="ctr"/>
              <a:r>
                <a:rPr lang="es-ES" sz="1400" dirty="0"/>
                <a:t>Varianz der getriggerten Magnitude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2B822040-96FB-4453-90D7-97D65B07C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 t="10985" r="4297" b="11914"/>
          <a:stretch/>
        </p:blipFill>
        <p:spPr>
          <a:xfrm>
            <a:off x="946523" y="1957818"/>
            <a:ext cx="7141883" cy="354021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6EF0187-5149-4AD7-B02C-0BD324FFD83B}"/>
              </a:ext>
            </a:extLst>
          </p:cNvPr>
          <p:cNvSpPr txBox="1"/>
          <p:nvPr/>
        </p:nvSpPr>
        <p:spPr>
          <a:xfrm>
            <a:off x="5629834" y="2247298"/>
            <a:ext cx="2767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Triggernde Magnitude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A3A919-0AC7-4507-867E-A889B9A7C172}"/>
              </a:ext>
            </a:extLst>
          </p:cNvPr>
          <p:cNvSpPr txBox="1"/>
          <p:nvPr/>
        </p:nvSpPr>
        <p:spPr>
          <a:xfrm>
            <a:off x="3633693" y="4439720"/>
            <a:ext cx="2695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Completeness Magnitude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835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27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ECCA45DB-3960-4197-837A-F2C3AE294A7E}"/>
              </a:ext>
            </a:extLst>
          </p:cNvPr>
          <p:cNvSpPr txBox="1">
            <a:spLocks/>
          </p:cNvSpPr>
          <p:nvPr/>
        </p:nvSpPr>
        <p:spPr>
          <a:xfrm>
            <a:off x="585267" y="529342"/>
            <a:ext cx="110214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Effekte von triggernder und Completeness Magnitude auf den Erwartungswert für Kalifornien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0808E2C-34EC-417E-ACAC-CBB401C23D97}"/>
              </a:ext>
            </a:extLst>
          </p:cNvPr>
          <p:cNvSpPr txBox="1"/>
          <p:nvPr/>
        </p:nvSpPr>
        <p:spPr>
          <a:xfrm>
            <a:off x="8349129" y="2372659"/>
            <a:ext cx="3430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Effekt der Completeness Magnitude deutlich größer als der Effekt der triggernden Magnitude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7F80B42-4614-49D8-B1D8-441123552D78}"/>
              </a:ext>
            </a:extLst>
          </p:cNvPr>
          <p:cNvGrpSpPr/>
          <p:nvPr/>
        </p:nvGrpSpPr>
        <p:grpSpPr>
          <a:xfrm>
            <a:off x="412375" y="2067891"/>
            <a:ext cx="7722413" cy="3871967"/>
            <a:chOff x="314981" y="1811204"/>
            <a:chExt cx="7722413" cy="3871967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4D323EFB-B59E-40BD-A240-E191130B2BCD}"/>
                </a:ext>
              </a:extLst>
            </p:cNvPr>
            <p:cNvGrpSpPr/>
            <p:nvPr/>
          </p:nvGrpSpPr>
          <p:grpSpPr>
            <a:xfrm>
              <a:off x="314981" y="1811204"/>
              <a:ext cx="5321544" cy="3871967"/>
              <a:chOff x="322032" y="1846451"/>
              <a:chExt cx="5321544" cy="3871967"/>
            </a:xfrm>
          </p:grpSpPr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04BFC314-2811-4041-BBDA-CA8EFC55819D}"/>
                  </a:ext>
                </a:extLst>
              </p:cNvPr>
              <p:cNvSpPr txBox="1"/>
              <p:nvPr/>
            </p:nvSpPr>
            <p:spPr>
              <a:xfrm rot="16200000">
                <a:off x="-1123931" y="3292414"/>
                <a:ext cx="34151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/>
                  <a:t>Multiplikativen Effekt auf den Erwartungswert der getriggerten Magnitude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E29D09E-252F-4E1F-BD61-12D8D7A26AAA}"/>
                  </a:ext>
                </a:extLst>
              </p:cNvPr>
              <p:cNvSpPr txBox="1"/>
              <p:nvPr/>
            </p:nvSpPr>
            <p:spPr>
              <a:xfrm>
                <a:off x="4124265" y="5410641"/>
                <a:ext cx="15193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Magnitude</a:t>
                </a:r>
              </a:p>
            </p:txBody>
          </p:sp>
        </p:grp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0E0C37E7-90B5-4C5E-8712-0B54E607EB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9" t="15671" r="4409" b="13054"/>
            <a:stretch/>
          </p:blipFill>
          <p:spPr>
            <a:xfrm>
              <a:off x="838200" y="2045057"/>
              <a:ext cx="7199194" cy="3272712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9B93EE9-7BAC-4DFF-874B-D4F864F8F02B}"/>
                </a:ext>
              </a:extLst>
            </p:cNvPr>
            <p:cNvSpPr txBox="1"/>
            <p:nvPr/>
          </p:nvSpPr>
          <p:spPr>
            <a:xfrm>
              <a:off x="3519417" y="2565237"/>
              <a:ext cx="21171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400" dirty="0"/>
                <a:t>Completeness Magnitude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1AD20A28-746D-4603-B8D2-E4537F02CB16}"/>
                </a:ext>
              </a:extLst>
            </p:cNvPr>
            <p:cNvSpPr txBox="1"/>
            <p:nvPr/>
          </p:nvSpPr>
          <p:spPr>
            <a:xfrm>
              <a:off x="6037429" y="3948290"/>
              <a:ext cx="1926040" cy="3048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400" dirty="0"/>
                <a:t>Triggernde Magnitude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710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28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ECCA45DB-3960-4197-837A-F2C3AE294A7E}"/>
              </a:ext>
            </a:extLst>
          </p:cNvPr>
          <p:cNvSpPr txBox="1">
            <a:spLocks/>
          </p:cNvSpPr>
          <p:nvPr/>
        </p:nvSpPr>
        <p:spPr>
          <a:xfrm>
            <a:off x="834756" y="5345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Effekt der triggernden Magnitude auf die </a:t>
            </a:r>
          </a:p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Varianz für Kalifornien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4A0DE99-1AC6-489A-9FFC-323DED42CA13}"/>
              </a:ext>
            </a:extLst>
          </p:cNvPr>
          <p:cNvGrpSpPr/>
          <p:nvPr/>
        </p:nvGrpSpPr>
        <p:grpSpPr>
          <a:xfrm>
            <a:off x="522457" y="1771443"/>
            <a:ext cx="7282814" cy="4421687"/>
            <a:chOff x="522457" y="1771443"/>
            <a:chExt cx="7282814" cy="4421687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1F22291-D473-443E-BC3D-03A28E1CF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9" t="14785" r="5600" b="12153"/>
            <a:stretch/>
          </p:blipFill>
          <p:spPr>
            <a:xfrm>
              <a:off x="1237129" y="1969169"/>
              <a:ext cx="6568142" cy="3897238"/>
            </a:xfrm>
            <a:prstGeom prst="rect">
              <a:avLst/>
            </a:prstGeom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5FF9972-AB7C-450B-911E-796C5F0F5B86}"/>
                </a:ext>
              </a:extLst>
            </p:cNvPr>
            <p:cNvSpPr txBox="1"/>
            <p:nvPr/>
          </p:nvSpPr>
          <p:spPr>
            <a:xfrm flipH="1">
              <a:off x="3739178" y="5885353"/>
              <a:ext cx="18488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Triggernde Magnitude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FBC3189-DFEA-407B-9D91-8BC8D73F04A5}"/>
                </a:ext>
              </a:extLst>
            </p:cNvPr>
            <p:cNvSpPr txBox="1"/>
            <p:nvPr/>
          </p:nvSpPr>
          <p:spPr>
            <a:xfrm rot="16200000">
              <a:off x="-1253530" y="3547430"/>
              <a:ext cx="4075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Multiplikativer Effekt auf die Varianz </a:t>
              </a:r>
            </a:p>
            <a:p>
              <a:pPr algn="ctr"/>
              <a:r>
                <a:rPr lang="es-ES" sz="1400" dirty="0"/>
                <a:t>der getriggerten Magnitude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240D8143-146E-4218-975A-305ADE27EC1E}"/>
              </a:ext>
            </a:extLst>
          </p:cNvPr>
          <p:cNvSpPr txBox="1"/>
          <p:nvPr/>
        </p:nvSpPr>
        <p:spPr>
          <a:xfrm>
            <a:off x="8621544" y="2631323"/>
            <a:ext cx="30480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Effekt steigt bis Magnitude von 4.5 an und nimmt wieder 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Effekt gering</a:t>
            </a:r>
          </a:p>
        </p:txBody>
      </p:sp>
    </p:spTree>
    <p:extLst>
      <p:ext uri="{BB962C8B-B14F-4D97-AF65-F5344CB8AC3E}">
        <p14:creationId xmlns:p14="http://schemas.microsoft.com/office/powerpoint/2010/main" val="2698426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29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2" name="Titel 26">
            <a:extLst>
              <a:ext uri="{FF2B5EF4-FFF2-40B4-BE49-F238E27FC236}">
                <a16:creationId xmlns:a16="http://schemas.microsoft.com/office/drawing/2014/main" id="{E09D98CC-4B97-4C89-B2F6-BC162AC1A86C}"/>
              </a:ext>
            </a:extLst>
          </p:cNvPr>
          <p:cNvSpPr txBox="1">
            <a:spLocks/>
          </p:cNvSpPr>
          <p:nvPr/>
        </p:nvSpPr>
        <p:spPr>
          <a:xfrm>
            <a:off x="581823" y="527312"/>
            <a:ext cx="110214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Effekte von triggernder und Completeness Magnitude auf die Varianz für Kalifornien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B60355C-0501-4709-844F-7B261E01AB20}"/>
              </a:ext>
            </a:extLst>
          </p:cNvPr>
          <p:cNvSpPr txBox="1"/>
          <p:nvPr/>
        </p:nvSpPr>
        <p:spPr>
          <a:xfrm>
            <a:off x="8167723" y="3035225"/>
            <a:ext cx="37660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Effekt der Completeness Magnitude deutlich größer als der Effekt der triggernden Magnitude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900" dirty="0"/>
          </a:p>
          <a:p>
            <a:endParaRPr lang="es-ES" sz="9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6932A7B-A907-4699-BE10-B9D6C18666C7}"/>
              </a:ext>
            </a:extLst>
          </p:cNvPr>
          <p:cNvSpPr txBox="1"/>
          <p:nvPr/>
        </p:nvSpPr>
        <p:spPr>
          <a:xfrm>
            <a:off x="5627268" y="4701131"/>
            <a:ext cx="180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Triggernde Magnitude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C03ED6C-443D-482A-9860-7945B81E8F68}"/>
              </a:ext>
            </a:extLst>
          </p:cNvPr>
          <p:cNvGrpSpPr/>
          <p:nvPr/>
        </p:nvGrpSpPr>
        <p:grpSpPr>
          <a:xfrm>
            <a:off x="279849" y="2127871"/>
            <a:ext cx="7776488" cy="3773360"/>
            <a:chOff x="292848" y="2325763"/>
            <a:chExt cx="7776488" cy="377336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B91A6AFA-63A3-41E1-830A-923BC6ED5AD0}"/>
                </a:ext>
              </a:extLst>
            </p:cNvPr>
            <p:cNvGrpSpPr/>
            <p:nvPr/>
          </p:nvGrpSpPr>
          <p:grpSpPr>
            <a:xfrm>
              <a:off x="292848" y="2325763"/>
              <a:ext cx="5268398" cy="3773360"/>
              <a:chOff x="382494" y="2361266"/>
              <a:chExt cx="5268398" cy="3773360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0B262B0-6B95-43CE-B430-6C6AD1E426CB}"/>
                  </a:ext>
                </a:extLst>
              </p:cNvPr>
              <p:cNvSpPr txBox="1"/>
              <p:nvPr/>
            </p:nvSpPr>
            <p:spPr>
              <a:xfrm>
                <a:off x="4383880" y="5826849"/>
                <a:ext cx="1267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Magnitude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104C8DF-BA48-4D6F-BD4A-0FA693180187}"/>
                  </a:ext>
                </a:extLst>
              </p:cNvPr>
              <p:cNvSpPr txBox="1"/>
              <p:nvPr/>
            </p:nvSpPr>
            <p:spPr>
              <a:xfrm rot="16200000">
                <a:off x="-1063469" y="3807229"/>
                <a:ext cx="34151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/>
                  <a:t>Multiplikativen Effekt auf die Varianz der getriggerten Magnitude</a:t>
                </a:r>
              </a:p>
            </p:txBody>
          </p:sp>
        </p:grpSp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B197DA07-4F77-4D97-84D5-962D07F21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5" t="15132" r="4222" b="12872"/>
            <a:stretch/>
          </p:blipFill>
          <p:spPr>
            <a:xfrm>
              <a:off x="927454" y="2433946"/>
              <a:ext cx="7141882" cy="3305824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BEBE3DC-D5BF-4202-B002-00DB1ABEDD4A}"/>
                </a:ext>
              </a:extLst>
            </p:cNvPr>
            <p:cNvSpPr txBox="1"/>
            <p:nvPr/>
          </p:nvSpPr>
          <p:spPr>
            <a:xfrm>
              <a:off x="3473824" y="2570065"/>
              <a:ext cx="20905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400" dirty="0"/>
                <a:t>Completeness Magnitude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D9BABD8-2089-412B-9E80-10E58FBABB25}"/>
                </a:ext>
              </a:extLst>
            </p:cNvPr>
            <p:cNvSpPr txBox="1"/>
            <p:nvPr/>
          </p:nvSpPr>
          <p:spPr>
            <a:xfrm>
              <a:off x="6197968" y="4424054"/>
              <a:ext cx="18672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400" dirty="0"/>
                <a:t>Triggernde Magnitude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42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3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59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30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FCCDA44-80CE-40EF-A50E-CCD444EACED1}"/>
              </a:ext>
            </a:extLst>
          </p:cNvPr>
          <p:cNvSpPr/>
          <p:nvPr/>
        </p:nvSpPr>
        <p:spPr>
          <a:xfrm>
            <a:off x="684046" y="2994018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2. Unterscheiden sich die Beobachtungen für Erdbeben-Daten in Japan und Süd-Kalifornien?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31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93D921-DAE0-4B02-9BC4-35498EDA601A}"/>
              </a:ext>
            </a:extLst>
          </p:cNvPr>
          <p:cNvSpPr txBox="1"/>
          <p:nvPr/>
        </p:nvSpPr>
        <p:spPr>
          <a:xfrm>
            <a:off x="1818341" y="2120216"/>
            <a:ext cx="8860118" cy="312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u="sng" dirty="0"/>
              <a:t>Effekt auf den Erwartungswert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Kein Unterschied zwischen Japan und Kalifornien</a:t>
            </a:r>
          </a:p>
          <a:p>
            <a:pPr>
              <a:lnSpc>
                <a:spcPct val="150000"/>
              </a:lnSpc>
            </a:pPr>
            <a:r>
              <a:rPr lang="es-ES" sz="2000" u="sng" dirty="0"/>
              <a:t>Effekt auf die Varianz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Abknicken des Effekts der triggernden Magnitude in Kalifornien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Stärkerer Effekt der Completeness Magnitude bei Kalifornien als bei Japan</a:t>
            </a:r>
          </a:p>
          <a:p>
            <a:r>
              <a:rPr lang="es-ES" sz="2000" u="sng" dirty="0"/>
              <a:t>Allgemein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Umkehrung der Effekte mancher Kovariablen</a:t>
            </a:r>
          </a:p>
        </p:txBody>
      </p:sp>
      <p:sp>
        <p:nvSpPr>
          <p:cNvPr id="11" name="Titel 26">
            <a:extLst>
              <a:ext uri="{FF2B5EF4-FFF2-40B4-BE49-F238E27FC236}">
                <a16:creationId xmlns:a16="http://schemas.microsoft.com/office/drawing/2014/main" id="{06DADC20-1B9C-4303-B65E-12A3B542CBD8}"/>
              </a:ext>
            </a:extLst>
          </p:cNvPr>
          <p:cNvSpPr txBox="1">
            <a:spLocks/>
          </p:cNvSpPr>
          <p:nvPr/>
        </p:nvSpPr>
        <p:spPr>
          <a:xfrm>
            <a:off x="581823" y="527312"/>
            <a:ext cx="110214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Ergebnisse zwischen </a:t>
            </a:r>
          </a:p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Japan und Kalifornien</a:t>
            </a:r>
          </a:p>
        </p:txBody>
      </p:sp>
    </p:spTree>
    <p:extLst>
      <p:ext uri="{BB962C8B-B14F-4D97-AF65-F5344CB8AC3E}">
        <p14:creationId xmlns:p14="http://schemas.microsoft.com/office/powerpoint/2010/main" val="936861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B33300-B07B-41DD-B2FF-4223819E7CBE}"/>
              </a:ext>
            </a:extLst>
          </p:cNvPr>
          <p:cNvSpPr/>
          <p:nvPr/>
        </p:nvSpPr>
        <p:spPr>
          <a:xfrm>
            <a:off x="680602" y="3042537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Wie </a:t>
            </a:r>
            <a:r>
              <a:rPr lang="de-DE" sz="2400" dirty="0">
                <a:solidFill>
                  <a:schemeClr val="tx1"/>
                </a:solidFill>
              </a:rPr>
              <a:t>stark hängt der Zusammenhang davon ab, ob man die sogenannte 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“Shortterm-</a:t>
            </a:r>
            <a:r>
              <a:rPr lang="de-DE" sz="2400" dirty="0" err="1">
                <a:solidFill>
                  <a:schemeClr val="tx1"/>
                </a:solidFill>
              </a:rPr>
              <a:t>Incompleteness</a:t>
            </a:r>
            <a:r>
              <a:rPr lang="de-DE" sz="2400" dirty="0">
                <a:solidFill>
                  <a:schemeClr val="tx1"/>
                </a:solidFill>
              </a:rPr>
              <a:t>” eines Erdbeben-Katalogs nach starken Beben berücksichtigt?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8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7432560-A5D5-434D-B70D-4D9C9FC88E01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0" name="Titel 26">
            <a:extLst>
              <a:ext uri="{FF2B5EF4-FFF2-40B4-BE49-F238E27FC236}">
                <a16:creationId xmlns:a16="http://schemas.microsoft.com/office/drawing/2014/main" id="{4F1F3D0D-69B6-441A-A3E6-BD4A079AC473}"/>
              </a:ext>
            </a:extLst>
          </p:cNvPr>
          <p:cNvSpPr txBox="1">
            <a:spLocks/>
          </p:cNvSpPr>
          <p:nvPr/>
        </p:nvSpPr>
        <p:spPr>
          <a:xfrm>
            <a:off x="834756" y="5372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Magnitudenverteilung der Erdbeben während der Shortterm-Incompleteness Phase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D7A561D-C4A2-495F-912E-6D19060F5A97}"/>
              </a:ext>
            </a:extLst>
          </p:cNvPr>
          <p:cNvGrpSpPr/>
          <p:nvPr/>
        </p:nvGrpSpPr>
        <p:grpSpPr>
          <a:xfrm>
            <a:off x="0" y="1722491"/>
            <a:ext cx="6648823" cy="4590898"/>
            <a:chOff x="0" y="1722491"/>
            <a:chExt cx="6648823" cy="4590898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24CF27CE-F842-498C-A0D6-012CB782A1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1" r="37" b="8333"/>
            <a:stretch/>
          </p:blipFill>
          <p:spPr>
            <a:xfrm>
              <a:off x="471393" y="2022579"/>
              <a:ext cx="5813145" cy="3997601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0D85AC65-438A-4055-9674-0CD0F2DABFFC}"/>
                </a:ext>
              </a:extLst>
            </p:cNvPr>
            <p:cNvSpPr txBox="1"/>
            <p:nvPr/>
          </p:nvSpPr>
          <p:spPr>
            <a:xfrm rot="16200000">
              <a:off x="-1534176" y="3613987"/>
              <a:ext cx="3591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Magnitude</a:t>
              </a:r>
            </a:p>
            <a:p>
              <a:r>
                <a:rPr lang="es-ES" sz="1400" dirty="0"/>
                <a:t>3           4            5           6            7           8            9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1CB6C5D-0BE1-4DA3-8023-FCD9D2ECA3F8}"/>
                </a:ext>
              </a:extLst>
            </p:cNvPr>
            <p:cNvSpPr txBox="1"/>
            <p:nvPr/>
          </p:nvSpPr>
          <p:spPr>
            <a:xfrm>
              <a:off x="467949" y="1722491"/>
              <a:ext cx="986228" cy="395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Japan</a:t>
              </a:r>
              <a:r>
                <a:rPr lang="es-ES" dirty="0"/>
                <a:t> 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1A5F71A-DF28-4EA4-824C-1E05911067F8}"/>
                </a:ext>
              </a:extLst>
            </p:cNvPr>
            <p:cNvSpPr txBox="1"/>
            <p:nvPr/>
          </p:nvSpPr>
          <p:spPr>
            <a:xfrm>
              <a:off x="5543176" y="5669442"/>
              <a:ext cx="110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n = 176 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DB645C0-6197-41CA-8937-7B075F4AD660}"/>
                </a:ext>
              </a:extLst>
            </p:cNvPr>
            <p:cNvSpPr txBox="1"/>
            <p:nvPr/>
          </p:nvSpPr>
          <p:spPr>
            <a:xfrm>
              <a:off x="1223481" y="6005612"/>
              <a:ext cx="4493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Triggernde Magnitude 	                    Getriggerte Magnitude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461EC1D-06D2-4DA2-A2F6-E00FCE21A158}"/>
              </a:ext>
            </a:extLst>
          </p:cNvPr>
          <p:cNvGrpSpPr/>
          <p:nvPr/>
        </p:nvGrpSpPr>
        <p:grpSpPr>
          <a:xfrm>
            <a:off x="6284538" y="1745164"/>
            <a:ext cx="6177430" cy="4568224"/>
            <a:chOff x="6284538" y="1745164"/>
            <a:chExt cx="6177430" cy="456822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FC3079F1-8F08-4794-9546-E068F9DAB7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5" b="8317"/>
            <a:stretch/>
          </p:blipFill>
          <p:spPr>
            <a:xfrm>
              <a:off x="6284538" y="2022578"/>
              <a:ext cx="5813145" cy="3997602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A9B6FC3-D097-43B2-94C4-A93A59A5E02A}"/>
                </a:ext>
              </a:extLst>
            </p:cNvPr>
            <p:cNvSpPr txBox="1"/>
            <p:nvPr/>
          </p:nvSpPr>
          <p:spPr>
            <a:xfrm>
              <a:off x="6287981" y="1745164"/>
              <a:ext cx="15710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Kalifornien</a:t>
              </a:r>
              <a:r>
                <a:rPr lang="es-ES" dirty="0"/>
                <a:t> 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3A783E53-8FF3-409D-8BC8-F280329FDE72}"/>
                </a:ext>
              </a:extLst>
            </p:cNvPr>
            <p:cNvSpPr txBox="1"/>
            <p:nvPr/>
          </p:nvSpPr>
          <p:spPr>
            <a:xfrm>
              <a:off x="11356321" y="5669442"/>
              <a:ext cx="110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n = 768 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685783F-FD61-4BB0-B01C-A67FAADF7601}"/>
                </a:ext>
              </a:extLst>
            </p:cNvPr>
            <p:cNvSpPr txBox="1"/>
            <p:nvPr/>
          </p:nvSpPr>
          <p:spPr>
            <a:xfrm>
              <a:off x="7036626" y="6005611"/>
              <a:ext cx="4576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Triggernde Magnitude 	                    Getriggerte Magnitude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86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1" name="Titel 26">
            <a:extLst>
              <a:ext uri="{FF2B5EF4-FFF2-40B4-BE49-F238E27FC236}">
                <a16:creationId xmlns:a16="http://schemas.microsoft.com/office/drawing/2014/main" id="{06DADC20-1B9C-4303-B65E-12A3B542CBD8}"/>
              </a:ext>
            </a:extLst>
          </p:cNvPr>
          <p:cNvSpPr txBox="1">
            <a:spLocks/>
          </p:cNvSpPr>
          <p:nvPr/>
        </p:nvSpPr>
        <p:spPr>
          <a:xfrm>
            <a:off x="581823" y="539498"/>
            <a:ext cx="110214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Effekte der triggernden Magnitude auf den Erwartungswert für Japan </a:t>
            </a:r>
          </a:p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mit und ohne Shortterm-Incompleteness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507DA3F-72AC-40A2-9D3D-C9E2E12FC5B5}"/>
              </a:ext>
            </a:extLst>
          </p:cNvPr>
          <p:cNvGrpSpPr/>
          <p:nvPr/>
        </p:nvGrpSpPr>
        <p:grpSpPr>
          <a:xfrm>
            <a:off x="88582" y="2175636"/>
            <a:ext cx="6283830" cy="4013226"/>
            <a:chOff x="154268" y="1906695"/>
            <a:chExt cx="6283830" cy="4013226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69A4402E-B04D-4ABA-B44E-385AACC19816}"/>
                </a:ext>
              </a:extLst>
            </p:cNvPr>
            <p:cNvGrpSpPr/>
            <p:nvPr/>
          </p:nvGrpSpPr>
          <p:grpSpPr>
            <a:xfrm>
              <a:off x="154268" y="1906695"/>
              <a:ext cx="6283830" cy="3989398"/>
              <a:chOff x="1746532" y="1535531"/>
              <a:chExt cx="7710919" cy="4490626"/>
            </a:xfrm>
          </p:grpSpPr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E68A93AA-AE1B-4832-AA9D-6DAB698B0C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41" t="13605" r="4680" b="11779"/>
              <a:stretch/>
            </p:blipFill>
            <p:spPr>
              <a:xfrm>
                <a:off x="2448715" y="1931050"/>
                <a:ext cx="7008736" cy="3756634"/>
              </a:xfrm>
              <a:prstGeom prst="rect">
                <a:avLst/>
              </a:prstGeom>
            </p:spPr>
          </p:pic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5D96E2E-D514-4822-BEA1-B1B9BD864299}"/>
                  </a:ext>
                </a:extLst>
              </p:cNvPr>
              <p:cNvSpPr txBox="1"/>
              <p:nvPr/>
            </p:nvSpPr>
            <p:spPr>
              <a:xfrm rot="16200000">
                <a:off x="-177758" y="3459821"/>
                <a:ext cx="4490626" cy="642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/>
                  <a:t>Multiplikativer Effekt auf den Erwartungswert </a:t>
                </a:r>
              </a:p>
              <a:p>
                <a:pPr algn="ctr"/>
                <a:r>
                  <a:rPr lang="es-ES" sz="1400" dirty="0"/>
                  <a:t>der getriggerten Magnitude</a:t>
                </a:r>
              </a:p>
            </p:txBody>
          </p:sp>
        </p:grp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2BB3F03-5D1F-416F-9732-F18C0CD28077}"/>
                </a:ext>
              </a:extLst>
            </p:cNvPr>
            <p:cNvSpPr txBox="1"/>
            <p:nvPr/>
          </p:nvSpPr>
          <p:spPr>
            <a:xfrm>
              <a:off x="2967324" y="5612144"/>
              <a:ext cx="2102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Triggernde Magnitude</a:t>
              </a:r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08BD55CD-9C6B-4174-8B8D-88470F9F44DC}"/>
              </a:ext>
            </a:extLst>
          </p:cNvPr>
          <p:cNvSpPr txBox="1"/>
          <p:nvPr/>
        </p:nvSpPr>
        <p:spPr>
          <a:xfrm>
            <a:off x="949719" y="2246685"/>
            <a:ext cx="372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Mit Shorterm-Incompleteness Phasen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EB259A6-FCA6-4571-B723-97D585DB6841}"/>
              </a:ext>
            </a:extLst>
          </p:cNvPr>
          <p:cNvGrpSpPr/>
          <p:nvPr/>
        </p:nvGrpSpPr>
        <p:grpSpPr>
          <a:xfrm>
            <a:off x="6372412" y="2246685"/>
            <a:ext cx="5452373" cy="3942177"/>
            <a:chOff x="6372412" y="2246685"/>
            <a:chExt cx="5452373" cy="3942177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3F568BBA-3320-4637-9B3C-9FFA88A3ECCD}"/>
                </a:ext>
              </a:extLst>
            </p:cNvPr>
            <p:cNvSpPr txBox="1"/>
            <p:nvPr/>
          </p:nvSpPr>
          <p:spPr>
            <a:xfrm>
              <a:off x="6421419" y="2246685"/>
              <a:ext cx="393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Ohne Shorterm-Incompleteness Phasen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FFDD1D0-63B7-4615-BA03-6991DEE76F58}"/>
                </a:ext>
              </a:extLst>
            </p:cNvPr>
            <p:cNvSpPr txBox="1"/>
            <p:nvPr/>
          </p:nvSpPr>
          <p:spPr>
            <a:xfrm>
              <a:off x="8389919" y="5881085"/>
              <a:ext cx="2102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Triggernde Magnitude</a:t>
              </a:r>
            </a:p>
          </p:txBody>
        </p:sp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0904CC3C-90B7-4C94-87E7-95D0A8C9AA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8" t="15940" r="4526" b="11378"/>
            <a:stretch/>
          </p:blipFill>
          <p:spPr>
            <a:xfrm>
              <a:off x="6372412" y="2597199"/>
              <a:ext cx="5452373" cy="3337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3010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3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7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36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4756" y="2216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DA713C-9E8F-467E-A088-46FECD7633C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Fazit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F89284D-A2C0-4A7B-837B-6090A1DCF83A}"/>
              </a:ext>
            </a:extLst>
          </p:cNvPr>
          <p:cNvSpPr/>
          <p:nvPr/>
        </p:nvSpPr>
        <p:spPr>
          <a:xfrm>
            <a:off x="684046" y="1530532"/>
            <a:ext cx="10823907" cy="1200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1. Lässt sich ein statistischer Zusammenhang zwischen triggernder und getriggerter Magnitude herstellen?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AB3585-854D-4258-B073-622B466E5A2E}"/>
              </a:ext>
            </a:extLst>
          </p:cNvPr>
          <p:cNvSpPr txBox="1"/>
          <p:nvPr/>
        </p:nvSpPr>
        <p:spPr>
          <a:xfrm>
            <a:off x="769925" y="3003772"/>
            <a:ext cx="10652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Triggernde Magnitude hat bei Japan positven Einfluss auf die Varianz der getriggerten Erdbeben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ym typeface="Wingdings" panose="05000000000000000000" pitchFamily="2" charset="2"/>
              </a:rPr>
              <a:t>	  Starke Erdbeben erhöhen die Wahrscheinlichkeit starker Nachbeben</a:t>
            </a:r>
          </a:p>
          <a:p>
            <a:endParaRPr lang="es-ES" sz="2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A77CC62-0D88-4415-BACE-AF6CF8B43B71}"/>
              </a:ext>
            </a:extLst>
          </p:cNvPr>
          <p:cNvSpPr txBox="1"/>
          <p:nvPr/>
        </p:nvSpPr>
        <p:spPr>
          <a:xfrm>
            <a:off x="769925" y="3978880"/>
            <a:ext cx="11053742" cy="1889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Ansonsten hat die Completeness Magnitude die größte Erklärungskraft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ym typeface="Wingdings" panose="05000000000000000000" pitchFamily="2" charset="2"/>
              </a:rPr>
              <a:t>	  Veränderung der Verteilung der getriggerten Erdbeben wird größtenteils durch die 	   	       Shortterm-Incompleteness und die dadurch nicht gemessenen Erdbeben erklärt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ym typeface="Wingdings" panose="05000000000000000000" pitchFamily="2" charset="2"/>
              </a:rPr>
              <a:t>	  Ausnahme:  bei Japan hat die triggernde Magnitude den größten Effekt auf die Varianz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2222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37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4756" y="2216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DA713C-9E8F-467E-A088-46FECD7633C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Fazit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6CC924-5A66-466F-9FBF-78D11C46F52B}"/>
              </a:ext>
            </a:extLst>
          </p:cNvPr>
          <p:cNvSpPr/>
          <p:nvPr/>
        </p:nvSpPr>
        <p:spPr>
          <a:xfrm>
            <a:off x="684046" y="1462011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2. Unterscheiden sich die Beobachtungen für Erdbeben-Daten in Japan und Süd-Kalifornien?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1DE4B60-0DE9-4146-9506-AC8E4372C9A0}"/>
              </a:ext>
            </a:extLst>
          </p:cNvPr>
          <p:cNvSpPr txBox="1"/>
          <p:nvPr/>
        </p:nvSpPr>
        <p:spPr>
          <a:xfrm>
            <a:off x="1191266" y="3148743"/>
            <a:ext cx="9809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Kaum Unterschiede beim Effekt auf den Erwartungswert</a:t>
            </a:r>
          </a:p>
          <a:p>
            <a:endParaRPr lang="es-E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Bei Kalifornien hat die Completeness Magnitude einen stärkeren Effekt auf die Varianz als bei Japan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51988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38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4756" y="2216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DA713C-9E8F-467E-A088-46FECD7633C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Fazit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ABAED40-2599-4AB4-A624-2E00979A19B0}"/>
              </a:ext>
            </a:extLst>
          </p:cNvPr>
          <p:cNvSpPr/>
          <p:nvPr/>
        </p:nvSpPr>
        <p:spPr>
          <a:xfrm>
            <a:off x="684046" y="1547235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Wie </a:t>
            </a:r>
            <a:r>
              <a:rPr lang="de-DE" sz="2400" dirty="0">
                <a:solidFill>
                  <a:schemeClr val="tx1"/>
                </a:solidFill>
              </a:rPr>
              <a:t>stark hängt der Zusammenhang davon ab, ob man die sogenannte 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“Shortterm-</a:t>
            </a:r>
            <a:r>
              <a:rPr lang="de-DE" sz="2400" dirty="0" err="1">
                <a:solidFill>
                  <a:schemeClr val="tx1"/>
                </a:solidFill>
              </a:rPr>
              <a:t>Incompleteness</a:t>
            </a:r>
            <a:r>
              <a:rPr lang="de-DE" sz="2400" dirty="0">
                <a:solidFill>
                  <a:schemeClr val="tx1"/>
                </a:solidFill>
              </a:rPr>
              <a:t>” eines Erdbeben-Katalogs nach starken Beben berücksichtigt?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69916FE-A213-425F-BC10-C04A53DA7A98}"/>
              </a:ext>
            </a:extLst>
          </p:cNvPr>
          <p:cNvSpPr txBox="1"/>
          <p:nvPr/>
        </p:nvSpPr>
        <p:spPr>
          <a:xfrm>
            <a:off x="1270974" y="3173581"/>
            <a:ext cx="9650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Effekte nach Berücksichtigung der Shortterm-Incompleteness annähernd unverändert</a:t>
            </a:r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3076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8DB802E-A859-4E59-A5B1-AEA2DD50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6830"/>
            <a:ext cx="10515600" cy="1594583"/>
          </a:xfrm>
        </p:spPr>
        <p:txBody>
          <a:bodyPr>
            <a:normAutofit/>
          </a:bodyPr>
          <a:lstStyle/>
          <a:p>
            <a:pPr algn="ctr"/>
            <a:r>
              <a:rPr lang="es-ES" sz="4400" dirty="0">
                <a:latin typeface="Arial" panose="020B0604020202020204" pitchFamily="34" charset="0"/>
                <a:cs typeface="Arial" panose="020B0604020202020204" pitchFamily="34" charset="0"/>
              </a:rPr>
              <a:t>Vielen Dank für Ihre Aufmerksamkeit</a:t>
            </a:r>
            <a:br>
              <a:rPr lang="es-E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400" dirty="0">
                <a:latin typeface="Arial" panose="020B0604020202020204" pitchFamily="34" charset="0"/>
                <a:cs typeface="Arial" panose="020B0604020202020204" pitchFamily="34" charset="0"/>
              </a:rPr>
              <a:t> Ihre Fragen und Anregungen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B57F1-19EE-42C8-ADFF-9A10CBE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39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F2BB6AB-4477-4547-A17E-6370F0F6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48329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1772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Projektrahmen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C4AF057-036A-42C1-A1D4-F3D830C4EDC5}"/>
              </a:ext>
            </a:extLst>
          </p:cNvPr>
          <p:cNvSpPr txBox="1"/>
          <p:nvPr/>
        </p:nvSpPr>
        <p:spPr>
          <a:xfrm>
            <a:off x="1923327" y="1951456"/>
            <a:ext cx="833845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Datenauswertung für Doktorarbeit von Christian Grimm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Untersucht </a:t>
            </a:r>
            <a:r>
              <a:rPr lang="de-DE" sz="2000" dirty="0" err="1"/>
              <a:t>u.a</a:t>
            </a:r>
            <a:r>
              <a:rPr lang="de-DE" sz="2000" dirty="0"/>
              <a:t> wie oft Erdbeben ähnlich starke Nachbeben triggern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„Erdbeben-</a:t>
            </a:r>
            <a:r>
              <a:rPr lang="de-DE" sz="2000" dirty="0" err="1"/>
              <a:t>doublets</a:t>
            </a:r>
            <a:r>
              <a:rPr lang="de-DE" sz="2000" dirty="0"/>
              <a:t>“ wichtig zur Schadensabschätzung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Interessant für (Rück)Versicherungen </a:t>
            </a:r>
          </a:p>
          <a:p>
            <a:endParaRPr lang="es-E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CE3F3B7-948D-45D1-93D0-D54D712EEC9D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1. Einführung in die Thematik</a:t>
            </a:r>
          </a:p>
        </p:txBody>
      </p:sp>
    </p:spTree>
    <p:extLst>
      <p:ext uri="{BB962C8B-B14F-4D97-AF65-F5344CB8AC3E}">
        <p14:creationId xmlns:p14="http://schemas.microsoft.com/office/powerpoint/2010/main" val="3659282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57"/>
            <a:ext cx="10515600" cy="4701994"/>
          </a:xfrm>
        </p:spPr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https://media.diercke.net/omeda/800/6276E_1_Erde_Plattentektoni.jpg</a:t>
            </a:r>
          </a:p>
          <a:p>
            <a:r>
              <a:rPr lang="de-DE" dirty="0">
                <a:hlinkClick r:id="rId3"/>
              </a:rPr>
              <a:t>https://lh3.googleusercontent.com/proxy/PX1bj7YIQeQUeiGYxNZS8Ih1U0a6NhtjbItjwmdsHqDzS6XkP7VM-QQP47Scu_-CHvTKIJnvk0GbQSLTfMywB66k-Ks_IAx1SDpH0M32mvk00Q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40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Bildquellen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75530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B57F1-19EE-42C8-ADFF-9A10CBE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41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F2BB6AB-4477-4547-A17E-6370F0F6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80117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04F40D0-4F97-433F-B230-40C12EF23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077" y="1932586"/>
            <a:ext cx="6670923" cy="349765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160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Wie entsteht ein Erdbeben?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422FA64-C407-4193-B25F-C1B010051636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1. Einführung in die Thematik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177CF12-5AD3-48FF-AD98-FFAEB69E2C6F}"/>
              </a:ext>
            </a:extLst>
          </p:cNvPr>
          <p:cNvSpPr txBox="1"/>
          <p:nvPr/>
        </p:nvSpPr>
        <p:spPr>
          <a:xfrm>
            <a:off x="117806" y="2275098"/>
            <a:ext cx="5437909" cy="281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Erdbeben entstehen aufgrund der Plattentektonik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Platten bewegen sich wenige  mm - cm pro Jahr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Aufbauender Druck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ym typeface="Wingdings" panose="05000000000000000000" pitchFamily="2" charset="2"/>
              </a:rPr>
              <a:t>	 Energie entlädt sich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ym typeface="Wingdings" panose="05000000000000000000" pitchFamily="2" charset="2"/>
              </a:rPr>
              <a:t>	</a:t>
            </a:r>
            <a:r>
              <a:rPr lang="es-ES" sz="2000" dirty="0"/>
              <a:t> die Erde bebt</a:t>
            </a:r>
          </a:p>
        </p:txBody>
      </p:sp>
    </p:spTree>
    <p:extLst>
      <p:ext uri="{BB962C8B-B14F-4D97-AF65-F5344CB8AC3E}">
        <p14:creationId xmlns:p14="http://schemas.microsoft.com/office/powerpoint/2010/main" val="264322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6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2392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10D96AA-BFA1-41DF-94A8-D4E814B2C4D4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1. Einführung in die Thematik</a:t>
            </a:r>
          </a:p>
        </p:txBody>
      </p:sp>
      <p:sp>
        <p:nvSpPr>
          <p:cNvPr id="22" name="Titel 26">
            <a:extLst>
              <a:ext uri="{FF2B5EF4-FFF2-40B4-BE49-F238E27FC236}">
                <a16:creationId xmlns:a16="http://schemas.microsoft.com/office/drawing/2014/main" id="{A9B007B9-0399-4C22-9786-08924B00AF79}"/>
              </a:ext>
            </a:extLst>
          </p:cNvPr>
          <p:cNvSpPr txBox="1">
            <a:spLocks/>
          </p:cNvSpPr>
          <p:nvPr/>
        </p:nvSpPr>
        <p:spPr>
          <a:xfrm>
            <a:off x="838200" y="1686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Betrachtete Regionen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69E595E-35AB-492A-A22A-36769C297D4F}"/>
              </a:ext>
            </a:extLst>
          </p:cNvPr>
          <p:cNvSpPr txBox="1"/>
          <p:nvPr/>
        </p:nvSpPr>
        <p:spPr>
          <a:xfrm>
            <a:off x="1044540" y="1803096"/>
            <a:ext cx="4577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Japan</a:t>
            </a:r>
            <a:r>
              <a:rPr lang="es-ES" sz="2000" dirty="0"/>
              <a:t>: </a:t>
            </a:r>
          </a:p>
          <a:p>
            <a:r>
              <a:rPr lang="es-ES" sz="2000" dirty="0"/>
              <a:t>Konvergente Plattenbewegung, Subduktion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836FEB8-4FA3-4F86-930A-4AAA1A8E9302}"/>
              </a:ext>
            </a:extLst>
          </p:cNvPr>
          <p:cNvSpPr txBox="1"/>
          <p:nvPr/>
        </p:nvSpPr>
        <p:spPr>
          <a:xfrm>
            <a:off x="7271657" y="1826378"/>
            <a:ext cx="4082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Kalifornien:</a:t>
            </a:r>
          </a:p>
          <a:p>
            <a:r>
              <a:rPr lang="es-ES" sz="2000" dirty="0"/>
              <a:t>Transforme Plattenbewegung </a:t>
            </a:r>
          </a:p>
        </p:txBody>
      </p:sp>
      <p:grpSp>
        <p:nvGrpSpPr>
          <p:cNvPr id="1024" name="Gruppieren 1023">
            <a:extLst>
              <a:ext uri="{FF2B5EF4-FFF2-40B4-BE49-F238E27FC236}">
                <a16:creationId xmlns:a16="http://schemas.microsoft.com/office/drawing/2014/main" id="{D149D82E-00EB-445D-A7CF-DB4C2C50FEAB}"/>
              </a:ext>
            </a:extLst>
          </p:cNvPr>
          <p:cNvGrpSpPr/>
          <p:nvPr/>
        </p:nvGrpSpPr>
        <p:grpSpPr>
          <a:xfrm>
            <a:off x="1105457" y="3091660"/>
            <a:ext cx="4334583" cy="2694100"/>
            <a:chOff x="1002043" y="3090932"/>
            <a:chExt cx="4334583" cy="2694100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FD405602-327A-482F-8D05-13C5BF47964A}"/>
                </a:ext>
              </a:extLst>
            </p:cNvPr>
            <p:cNvGrpSpPr/>
            <p:nvPr/>
          </p:nvGrpSpPr>
          <p:grpSpPr>
            <a:xfrm>
              <a:off x="1002043" y="3090932"/>
              <a:ext cx="4157132" cy="2555374"/>
              <a:chOff x="784982" y="3531765"/>
              <a:chExt cx="3753707" cy="2261498"/>
            </a:xfrm>
          </p:grpSpPr>
          <p:pic>
            <p:nvPicPr>
              <p:cNvPr id="1026" name="Picture 2" descr="Plattentektonik - Die Lehre von der Kontinentaldrift">
                <a:extLst>
                  <a:ext uri="{FF2B5EF4-FFF2-40B4-BE49-F238E27FC236}">
                    <a16:creationId xmlns:a16="http://schemas.microsoft.com/office/drawing/2014/main" id="{63C58371-CD6D-4E73-83A0-A6EB6713F3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465" b="32999"/>
              <a:stretch/>
            </p:blipFill>
            <p:spPr bwMode="auto">
              <a:xfrm>
                <a:off x="784982" y="3531765"/>
                <a:ext cx="3753707" cy="2261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Pfeil: gebogen 22">
                <a:extLst>
                  <a:ext uri="{FF2B5EF4-FFF2-40B4-BE49-F238E27FC236}">
                    <a16:creationId xmlns:a16="http://schemas.microsoft.com/office/drawing/2014/main" id="{70635706-1166-43F1-A9C2-BB11F4167247}"/>
                  </a:ext>
                </a:extLst>
              </p:cNvPr>
              <p:cNvSpPr/>
              <p:nvPr/>
            </p:nvSpPr>
            <p:spPr>
              <a:xfrm rot="3453872">
                <a:off x="2224155" y="4763031"/>
                <a:ext cx="603220" cy="429885"/>
              </a:xfrm>
              <a:prstGeom prst="bentArrow">
                <a:avLst>
                  <a:gd name="adj1" fmla="val 12526"/>
                  <a:gd name="adj2" fmla="val 16873"/>
                  <a:gd name="adj3" fmla="val 38834"/>
                  <a:gd name="adj4" fmla="val 89390"/>
                </a:avLst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72510FD-73E6-426E-AA72-EF89CF247013}"/>
                </a:ext>
              </a:extLst>
            </p:cNvPr>
            <p:cNvSpPr/>
            <p:nvPr/>
          </p:nvSpPr>
          <p:spPr>
            <a:xfrm rot="20607613">
              <a:off x="4215397" y="5289732"/>
              <a:ext cx="1121229" cy="49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27" name="Gruppieren 1026">
            <a:extLst>
              <a:ext uri="{FF2B5EF4-FFF2-40B4-BE49-F238E27FC236}">
                <a16:creationId xmlns:a16="http://schemas.microsoft.com/office/drawing/2014/main" id="{7A5D4084-48AF-43E8-9D30-5D34796959D5}"/>
              </a:ext>
            </a:extLst>
          </p:cNvPr>
          <p:cNvGrpSpPr/>
          <p:nvPr/>
        </p:nvGrpSpPr>
        <p:grpSpPr>
          <a:xfrm>
            <a:off x="6806763" y="2903849"/>
            <a:ext cx="4374193" cy="2813276"/>
            <a:chOff x="6939643" y="2903121"/>
            <a:chExt cx="4374193" cy="2813276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C8763F86-B77A-41CD-B3B2-71A6323FA940}"/>
                </a:ext>
              </a:extLst>
            </p:cNvPr>
            <p:cNvGrpSpPr/>
            <p:nvPr/>
          </p:nvGrpSpPr>
          <p:grpSpPr>
            <a:xfrm>
              <a:off x="6939643" y="2903121"/>
              <a:ext cx="4374193" cy="2813276"/>
              <a:chOff x="7532915" y="3531765"/>
              <a:chExt cx="3753707" cy="2471025"/>
            </a:xfrm>
          </p:grpSpPr>
          <p:pic>
            <p:nvPicPr>
              <p:cNvPr id="26" name="Picture 2" descr="Plattentektonik - Die Lehre von der Kontinentaldrift">
                <a:extLst>
                  <a:ext uri="{FF2B5EF4-FFF2-40B4-BE49-F238E27FC236}">
                    <a16:creationId xmlns:a16="http://schemas.microsoft.com/office/drawing/2014/main" id="{07A9375E-93E2-4ED9-ADAD-17110FBC5F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6716"/>
              <a:stretch/>
            </p:blipFill>
            <p:spPr bwMode="auto">
              <a:xfrm>
                <a:off x="7532915" y="3758292"/>
                <a:ext cx="3753707" cy="2244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DD8D1988-33BA-4366-8092-27A1D799315F}"/>
                  </a:ext>
                </a:extLst>
              </p:cNvPr>
              <p:cNvSpPr/>
              <p:nvPr/>
            </p:nvSpPr>
            <p:spPr>
              <a:xfrm>
                <a:off x="10602686" y="3531765"/>
                <a:ext cx="555172" cy="397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025" name="Ellipse 1024">
              <a:extLst>
                <a:ext uri="{FF2B5EF4-FFF2-40B4-BE49-F238E27FC236}">
                  <a16:creationId xmlns:a16="http://schemas.microsoft.com/office/drawing/2014/main" id="{F019AB8B-6A53-40A6-A849-95AF469077B7}"/>
                </a:ext>
              </a:extLst>
            </p:cNvPr>
            <p:cNvSpPr/>
            <p:nvPr/>
          </p:nvSpPr>
          <p:spPr>
            <a:xfrm rot="20009878">
              <a:off x="10582904" y="4644628"/>
              <a:ext cx="729343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44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40" y="6373153"/>
            <a:ext cx="4114800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7</a:t>
            </a:fld>
            <a:endParaRPr lang="es-ES" b="1" dirty="0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5" name="Gerade Verbindung mit Pfeil 1024">
            <a:extLst>
              <a:ext uri="{FF2B5EF4-FFF2-40B4-BE49-F238E27FC236}">
                <a16:creationId xmlns:a16="http://schemas.microsoft.com/office/drawing/2014/main" id="{3F33A6BD-E1AE-4CCE-AE82-F531B8C6918E}"/>
              </a:ext>
            </a:extLst>
          </p:cNvPr>
          <p:cNvCxnSpPr/>
          <p:nvPr/>
        </p:nvCxnSpPr>
        <p:spPr>
          <a:xfrm>
            <a:off x="6248399" y="-786936"/>
            <a:ext cx="41367" cy="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0329" y="3323655"/>
            <a:ext cx="302623" cy="3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7AAA95F-E84B-450C-8977-3AC041D205D1}"/>
              </a:ext>
            </a:extLst>
          </p:cNvPr>
          <p:cNvCxnSpPr>
            <a:cxnSpLocks/>
          </p:cNvCxnSpPr>
          <p:nvPr/>
        </p:nvCxnSpPr>
        <p:spPr>
          <a:xfrm>
            <a:off x="3999204" y="1068658"/>
            <a:ext cx="0" cy="25690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C0EC595-94A5-4EEB-A6F0-316C9CDB789A}"/>
              </a:ext>
            </a:extLst>
          </p:cNvPr>
          <p:cNvGrpSpPr/>
          <p:nvPr/>
        </p:nvGrpSpPr>
        <p:grpSpPr>
          <a:xfrm>
            <a:off x="3544938" y="1370442"/>
            <a:ext cx="931229" cy="512444"/>
            <a:chOff x="5630385" y="1325563"/>
            <a:chExt cx="931229" cy="512444"/>
          </a:xfrm>
        </p:grpSpPr>
        <p:sp>
          <p:nvSpPr>
            <p:cNvPr id="1042" name="Textfeld 1041">
              <a:extLst>
                <a:ext uri="{FF2B5EF4-FFF2-40B4-BE49-F238E27FC236}">
                  <a16:creationId xmlns:a16="http://schemas.microsoft.com/office/drawing/2014/main" id="{7E4D95E2-F5EF-4098-944E-854956B706E3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579F60DF-EDDC-4A0B-8AF0-B93AAAD89426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9BFFBFE-EC45-42B9-9587-6863B40769F5}"/>
              </a:ext>
            </a:extLst>
          </p:cNvPr>
          <p:cNvGrpSpPr/>
          <p:nvPr/>
        </p:nvGrpSpPr>
        <p:grpSpPr>
          <a:xfrm>
            <a:off x="3544938" y="2084761"/>
            <a:ext cx="931229" cy="512444"/>
            <a:chOff x="5630385" y="1325563"/>
            <a:chExt cx="931229" cy="512444"/>
          </a:xfrm>
        </p:grpSpPr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7DFEE13-C999-414E-9C49-DE30F314EC0A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97D8E4F1-6585-4444-8D06-CC8B22C377D4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176C605-11A5-4EEC-8620-3AC687471215}"/>
              </a:ext>
            </a:extLst>
          </p:cNvPr>
          <p:cNvGrpSpPr/>
          <p:nvPr/>
        </p:nvGrpSpPr>
        <p:grpSpPr>
          <a:xfrm>
            <a:off x="3544938" y="2802850"/>
            <a:ext cx="931229" cy="512444"/>
            <a:chOff x="5630385" y="1325563"/>
            <a:chExt cx="931229" cy="512444"/>
          </a:xfrm>
        </p:grpSpPr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BCCE9262-8637-43BC-A34C-400448A1DDE2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9C359C30-3785-4B49-89B3-99997A67C29A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908888B9-21C4-4152-90D4-C4774E4D2E20}"/>
              </a:ext>
            </a:extLst>
          </p:cNvPr>
          <p:cNvGrpSpPr/>
          <p:nvPr/>
        </p:nvGrpSpPr>
        <p:grpSpPr>
          <a:xfrm>
            <a:off x="1856415" y="3563374"/>
            <a:ext cx="931229" cy="512444"/>
            <a:chOff x="5630385" y="1325563"/>
            <a:chExt cx="931229" cy="512444"/>
          </a:xfrm>
        </p:grpSpPr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4F64A74-D87A-4A5E-9D43-1A7BD982A0DE}"/>
                </a:ext>
              </a:extLst>
            </p:cNvPr>
            <p:cNvSpPr txBox="1"/>
            <p:nvPr/>
          </p:nvSpPr>
          <p:spPr>
            <a:xfrm>
              <a:off x="5731990" y="1391678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Mag:8</a:t>
              </a:r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355D1C96-9802-4407-A2E8-85B3DE40AB12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757388AF-B2ED-4471-A1DC-40D76A978CF2}"/>
              </a:ext>
            </a:extLst>
          </p:cNvPr>
          <p:cNvGrpSpPr/>
          <p:nvPr/>
        </p:nvGrpSpPr>
        <p:grpSpPr>
          <a:xfrm>
            <a:off x="3169580" y="3540883"/>
            <a:ext cx="931229" cy="512444"/>
            <a:chOff x="5630385" y="1325563"/>
            <a:chExt cx="931229" cy="512444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3852D650-FD94-45B1-8109-48732A109763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Mag:6</a:t>
              </a:r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8474334A-FB09-4ABE-8ACA-274A724A79C9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906C4F9C-8EEE-4BE0-9BF4-76CA595E8D6D}"/>
              </a:ext>
            </a:extLst>
          </p:cNvPr>
          <p:cNvGrpSpPr/>
          <p:nvPr/>
        </p:nvGrpSpPr>
        <p:grpSpPr>
          <a:xfrm>
            <a:off x="4482745" y="3534464"/>
            <a:ext cx="931229" cy="512444"/>
            <a:chOff x="5630385" y="1325563"/>
            <a:chExt cx="931229" cy="512444"/>
          </a:xfrm>
        </p:grpSpPr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C1B2B1F1-9989-4AB3-BC6D-88686B19C7B5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Mag:3</a:t>
              </a:r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809F88BF-E9B0-442A-8CBF-A53B43A22439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3983DA20-86F0-4DBE-AC87-4715029BD1ED}"/>
              </a:ext>
            </a:extLst>
          </p:cNvPr>
          <p:cNvGrpSpPr/>
          <p:nvPr/>
        </p:nvGrpSpPr>
        <p:grpSpPr>
          <a:xfrm>
            <a:off x="5795910" y="3559047"/>
            <a:ext cx="931229" cy="512444"/>
            <a:chOff x="5630385" y="1325563"/>
            <a:chExt cx="931229" cy="512444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7EF45EF3-BB22-4827-BF22-66AE42A28698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102C854C-E835-4B87-8372-C1D3716DE6E0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0A5B4B3B-75D0-46EC-A449-3C24759E29E3}"/>
              </a:ext>
            </a:extLst>
          </p:cNvPr>
          <p:cNvGrpSpPr/>
          <p:nvPr/>
        </p:nvGrpSpPr>
        <p:grpSpPr>
          <a:xfrm>
            <a:off x="2629910" y="4278916"/>
            <a:ext cx="931229" cy="512444"/>
            <a:chOff x="5630385" y="1325563"/>
            <a:chExt cx="931229" cy="512444"/>
          </a:xfrm>
        </p:grpSpPr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32709C37-1508-4E09-A3D4-B5377FDB2516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3D49EC52-DC12-4625-9635-E6E73CD071BF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B1B4B24A-F923-4D0E-9BE4-92F4FC0E0202}"/>
              </a:ext>
            </a:extLst>
          </p:cNvPr>
          <p:cNvGrpSpPr/>
          <p:nvPr/>
        </p:nvGrpSpPr>
        <p:grpSpPr>
          <a:xfrm>
            <a:off x="3860329" y="4266078"/>
            <a:ext cx="931229" cy="512444"/>
            <a:chOff x="5630385" y="1325563"/>
            <a:chExt cx="931229" cy="512444"/>
          </a:xfrm>
        </p:grpSpPr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65863DDA-81C6-4802-B851-C221D49E6FF9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Mag:6</a:t>
              </a:r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33E4A21E-4A07-4D21-A7AB-8027D0DA76F3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BCC06188-4591-4ECB-84E9-B96BB2C92F77}"/>
              </a:ext>
            </a:extLst>
          </p:cNvPr>
          <p:cNvGrpSpPr/>
          <p:nvPr/>
        </p:nvGrpSpPr>
        <p:grpSpPr>
          <a:xfrm>
            <a:off x="1283869" y="5706749"/>
            <a:ext cx="931229" cy="512444"/>
            <a:chOff x="5630385" y="1325563"/>
            <a:chExt cx="931229" cy="512444"/>
          </a:xfrm>
        </p:grpSpPr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FD368E6D-38E0-4A47-BC9D-666762FD3DDB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3E5D5003-DB1D-4879-B063-424C557B6412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F789EBF4-2044-4353-94CF-2F8B7DCD1F93}"/>
              </a:ext>
            </a:extLst>
          </p:cNvPr>
          <p:cNvGrpSpPr/>
          <p:nvPr/>
        </p:nvGrpSpPr>
        <p:grpSpPr>
          <a:xfrm>
            <a:off x="1283869" y="4994587"/>
            <a:ext cx="931229" cy="512444"/>
            <a:chOff x="5630385" y="1325563"/>
            <a:chExt cx="931229" cy="512444"/>
          </a:xfrm>
        </p:grpSpPr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9BCD5488-3DC6-49CE-A191-49F57BF5F6BE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Mag:7</a:t>
              </a:r>
            </a:p>
          </p:txBody>
        </p:sp>
        <p:sp>
          <p:nvSpPr>
            <p:cNvPr id="93" name="Rechteck: abgerundete Ecken 92">
              <a:extLst>
                <a:ext uri="{FF2B5EF4-FFF2-40B4-BE49-F238E27FC236}">
                  <a16:creationId xmlns:a16="http://schemas.microsoft.com/office/drawing/2014/main" id="{953C37D1-E2C6-4333-9378-6652DD8F2415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5092A157-DBD5-4A82-BC84-23D81A4E4889}"/>
              </a:ext>
            </a:extLst>
          </p:cNvPr>
          <p:cNvGrpSpPr/>
          <p:nvPr/>
        </p:nvGrpSpPr>
        <p:grpSpPr>
          <a:xfrm>
            <a:off x="1283869" y="4278916"/>
            <a:ext cx="931229" cy="512444"/>
            <a:chOff x="5630385" y="1325563"/>
            <a:chExt cx="931229" cy="512444"/>
          </a:xfrm>
        </p:grpSpPr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44C96452-5B9D-46F6-9D09-896378318BAC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Mag:3</a:t>
              </a:r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84DC59F5-6265-46D5-90C5-92B4FB04B4F5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95D1EAD-B872-4229-A89D-F2ADC5C1A3BE}"/>
              </a:ext>
            </a:extLst>
          </p:cNvPr>
          <p:cNvCxnSpPr>
            <a:cxnSpLocks/>
            <a:stCxn id="1042" idx="2"/>
          </p:cNvCxnSpPr>
          <p:nvPr/>
        </p:nvCxnSpPr>
        <p:spPr>
          <a:xfrm>
            <a:off x="4010553" y="1775108"/>
            <a:ext cx="0" cy="24651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3AAFF57-62CB-4A54-87CB-F32458DCF3F7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4010553" y="2489427"/>
            <a:ext cx="0" cy="25134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ED80BFF9-2EEF-4F74-B53F-5E5E4471BF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0763" y="2938166"/>
            <a:ext cx="219170" cy="937807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80B21A76-E1BD-4422-A1F1-F985A8190F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08342" y="2282830"/>
            <a:ext cx="243753" cy="2250972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AECC81C7-C460-4769-899E-9765691E6BA6}"/>
              </a:ext>
            </a:extLst>
          </p:cNvPr>
          <p:cNvCxnSpPr>
            <a:cxnSpLocks/>
          </p:cNvCxnSpPr>
          <p:nvPr/>
        </p:nvCxnSpPr>
        <p:spPr>
          <a:xfrm rot="5400000">
            <a:off x="3700972" y="3222601"/>
            <a:ext cx="225589" cy="375358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E7498CCE-4246-4E9D-B1CB-02BFFC9DD2C7}"/>
              </a:ext>
            </a:extLst>
          </p:cNvPr>
          <p:cNvCxnSpPr>
            <a:cxnSpLocks/>
          </p:cNvCxnSpPr>
          <p:nvPr/>
        </p:nvCxnSpPr>
        <p:spPr>
          <a:xfrm rot="5400000">
            <a:off x="3036495" y="2564053"/>
            <a:ext cx="247951" cy="1688523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4A6BAB85-4C1C-4418-A79E-25E06F2F977D}"/>
              </a:ext>
            </a:extLst>
          </p:cNvPr>
          <p:cNvCxnSpPr>
            <a:cxnSpLocks/>
          </p:cNvCxnSpPr>
          <p:nvPr/>
        </p:nvCxnSpPr>
        <p:spPr>
          <a:xfrm rot="5400000">
            <a:off x="3243457" y="3878478"/>
            <a:ext cx="225589" cy="539670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FE607790-09B0-477C-A0C5-07D2970B8A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65084" y="3801534"/>
            <a:ext cx="212751" cy="690749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970AD023-C987-4C9F-9E49-80839D0BFFB9}"/>
              </a:ext>
            </a:extLst>
          </p:cNvPr>
          <p:cNvCxnSpPr>
            <a:cxnSpLocks/>
          </p:cNvCxnSpPr>
          <p:nvPr/>
        </p:nvCxnSpPr>
        <p:spPr>
          <a:xfrm rot="5400000">
            <a:off x="1925099" y="3873284"/>
            <a:ext cx="203098" cy="572546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DB21A5D-E047-4C75-A04B-1BA2B298B2D4}"/>
              </a:ext>
            </a:extLst>
          </p:cNvPr>
          <p:cNvCxnSpPr>
            <a:cxnSpLocks/>
          </p:cNvCxnSpPr>
          <p:nvPr/>
        </p:nvCxnSpPr>
        <p:spPr>
          <a:xfrm>
            <a:off x="1740374" y="4720405"/>
            <a:ext cx="9109" cy="2659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72F2C1A-2995-4561-84AD-19EA6255C105}"/>
              </a:ext>
            </a:extLst>
          </p:cNvPr>
          <p:cNvCxnSpPr>
            <a:cxnSpLocks/>
          </p:cNvCxnSpPr>
          <p:nvPr/>
        </p:nvCxnSpPr>
        <p:spPr>
          <a:xfrm>
            <a:off x="1731265" y="5399109"/>
            <a:ext cx="9109" cy="2659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15CBCD82-181E-4AC9-A1C7-2C6C449DA890}"/>
              </a:ext>
            </a:extLst>
          </p:cNvPr>
          <p:cNvGrpSpPr/>
          <p:nvPr/>
        </p:nvGrpSpPr>
        <p:grpSpPr>
          <a:xfrm>
            <a:off x="308943" y="1365257"/>
            <a:ext cx="931229" cy="512444"/>
            <a:chOff x="6429381" y="1153349"/>
            <a:chExt cx="931229" cy="512444"/>
          </a:xfrm>
        </p:grpSpPr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F51BF73A-226A-4B96-9DAF-4107891E6EEA}"/>
                </a:ext>
              </a:extLst>
            </p:cNvPr>
            <p:cNvSpPr txBox="1"/>
            <p:nvPr/>
          </p:nvSpPr>
          <p:spPr>
            <a:xfrm>
              <a:off x="6512134" y="1240581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Mag:7</a:t>
              </a:r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0D2B9113-803F-44D0-ACE9-0580380B4D9B}"/>
                </a:ext>
              </a:extLst>
            </p:cNvPr>
            <p:cNvSpPr/>
            <p:nvPr/>
          </p:nvSpPr>
          <p:spPr>
            <a:xfrm>
              <a:off x="6429381" y="1153349"/>
              <a:ext cx="931229" cy="512444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EA22A653-0A2B-4A9D-A5FF-E2AE28F06086}"/>
              </a:ext>
            </a:extLst>
          </p:cNvPr>
          <p:cNvGrpSpPr/>
          <p:nvPr/>
        </p:nvGrpSpPr>
        <p:grpSpPr>
          <a:xfrm>
            <a:off x="1448662" y="1371748"/>
            <a:ext cx="931229" cy="512444"/>
            <a:chOff x="6497178" y="1135166"/>
            <a:chExt cx="931229" cy="512444"/>
          </a:xfrm>
        </p:grpSpPr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02098043-D8EC-44D2-B880-8D76008C2BC9}"/>
                </a:ext>
              </a:extLst>
            </p:cNvPr>
            <p:cNvSpPr txBox="1"/>
            <p:nvPr/>
          </p:nvSpPr>
          <p:spPr>
            <a:xfrm>
              <a:off x="6591771" y="1215620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27DE390A-8314-4C45-9E93-6C2273C97DEB}"/>
                </a:ext>
              </a:extLst>
            </p:cNvPr>
            <p:cNvSpPr/>
            <p:nvPr/>
          </p:nvSpPr>
          <p:spPr>
            <a:xfrm>
              <a:off x="6497178" y="1135166"/>
              <a:ext cx="931229" cy="512444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47" name="Ellipse 46">
            <a:extLst>
              <a:ext uri="{FF2B5EF4-FFF2-40B4-BE49-F238E27FC236}">
                <a16:creationId xmlns:a16="http://schemas.microsoft.com/office/drawing/2014/main" id="{CD1B768C-0727-4B11-81AC-938F7FB3FA40}"/>
              </a:ext>
            </a:extLst>
          </p:cNvPr>
          <p:cNvSpPr/>
          <p:nvPr/>
        </p:nvSpPr>
        <p:spPr>
          <a:xfrm>
            <a:off x="1025678" y="4106901"/>
            <a:ext cx="1411174" cy="2223926"/>
          </a:xfrm>
          <a:prstGeom prst="ellipse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2D9A1C0A-F363-4700-A756-DA4CD12D6515}"/>
              </a:ext>
            </a:extLst>
          </p:cNvPr>
          <p:cNvSpPr txBox="1"/>
          <p:nvPr/>
        </p:nvSpPr>
        <p:spPr>
          <a:xfrm>
            <a:off x="5409419" y="1541012"/>
            <a:ext cx="6713078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202124"/>
                </a:solidFill>
              </a:rPr>
              <a:t>Magnitude</a:t>
            </a:r>
            <a:r>
              <a:rPr lang="de-DE" sz="2000" dirty="0">
                <a:solidFill>
                  <a:srgbClr val="202124"/>
                </a:solidFill>
              </a:rPr>
              <a:t>: Maß für freigesetzte Energie die bei Erdbeben entsteht (Richterscala ]2.0 – 10.0[)</a:t>
            </a:r>
          </a:p>
          <a:p>
            <a:pPr>
              <a:lnSpc>
                <a:spcPct val="120000"/>
              </a:lnSpc>
            </a:pPr>
            <a:r>
              <a:rPr lang="de-DE" sz="2000" dirty="0">
                <a:solidFill>
                  <a:srgbClr val="202124"/>
                </a:solidFill>
              </a:rPr>
              <a:t>	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A37BFF6-0162-4AD8-A874-072C000D1F62}"/>
              </a:ext>
            </a:extLst>
          </p:cNvPr>
          <p:cNvSpPr txBox="1"/>
          <p:nvPr/>
        </p:nvSpPr>
        <p:spPr>
          <a:xfrm>
            <a:off x="5404864" y="2390061"/>
            <a:ext cx="6153968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/>
              <a:t>Erdbebencluster: </a:t>
            </a:r>
            <a:r>
              <a:rPr lang="de-DE" sz="2000" dirty="0"/>
              <a:t>Erbebenserie die in regionalem, zeitlichem Zusammenhang steht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4B992F2-2337-4998-8176-B783E19256A5}"/>
              </a:ext>
            </a:extLst>
          </p:cNvPr>
          <p:cNvSpPr txBox="1"/>
          <p:nvPr/>
        </p:nvSpPr>
        <p:spPr>
          <a:xfrm>
            <a:off x="5409419" y="4615071"/>
            <a:ext cx="6153968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/>
              <a:t>Shortterm-Incompleteness</a:t>
            </a:r>
            <a:r>
              <a:rPr lang="de-DE" sz="2000" dirty="0"/>
              <a:t>: nicht vollständig erfasste Erdbeben nach einem starken Erdbeben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91B048E-695F-41A3-BA43-3CDFA840AFD5}"/>
              </a:ext>
            </a:extLst>
          </p:cNvPr>
          <p:cNvSpPr txBox="1"/>
          <p:nvPr/>
        </p:nvSpPr>
        <p:spPr>
          <a:xfrm>
            <a:off x="5409419" y="5471264"/>
            <a:ext cx="6153968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/>
              <a:t>Single-Events</a:t>
            </a:r>
            <a:r>
              <a:rPr lang="de-DE" sz="2000" dirty="0"/>
              <a:t>: Erdbeben, die kein weiteres Erdbeben triggern und nicht getriggert wurden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3DE5D59-5290-4B00-A717-02E455B574FA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1. Einführung in die Thematik</a:t>
            </a:r>
          </a:p>
        </p:txBody>
      </p:sp>
      <p:sp>
        <p:nvSpPr>
          <p:cNvPr id="99" name="Titel 26">
            <a:extLst>
              <a:ext uri="{FF2B5EF4-FFF2-40B4-BE49-F238E27FC236}">
                <a16:creationId xmlns:a16="http://schemas.microsoft.com/office/drawing/2014/main" id="{EBDE4D20-C6B5-4358-A4F9-DAEEE6091CB2}"/>
              </a:ext>
            </a:extLst>
          </p:cNvPr>
          <p:cNvSpPr txBox="1">
            <a:spLocks/>
          </p:cNvSpPr>
          <p:nvPr/>
        </p:nvSpPr>
        <p:spPr>
          <a:xfrm>
            <a:off x="838200" y="160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Fachbegriffe</a:t>
            </a:r>
          </a:p>
        </p:txBody>
      </p:sp>
    </p:spTree>
    <p:extLst>
      <p:ext uri="{BB962C8B-B14F-4D97-AF65-F5344CB8AC3E}">
        <p14:creationId xmlns:p14="http://schemas.microsoft.com/office/powerpoint/2010/main" val="12164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4" grpId="0"/>
      <p:bldP spid="67" grpId="0"/>
      <p:bldP spid="71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8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3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2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3D1CC6-5366-4CFD-9779-1EB3AE16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5C76D808-3489-4ED6-8F45-9C53BCBA6C6D}" type="slidenum">
              <a:rPr lang="es-ES" b="1"/>
              <a:pPr/>
              <a:t>9</a:t>
            </a:fld>
            <a:endParaRPr lang="es-E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922541-93C1-4661-838A-14D84CECE270}"/>
              </a:ext>
            </a:extLst>
          </p:cNvPr>
          <p:cNvSpPr/>
          <p:nvPr/>
        </p:nvSpPr>
        <p:spPr>
          <a:xfrm>
            <a:off x="684044" y="1614606"/>
            <a:ext cx="10823907" cy="125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1. Lässt sich ein statistischer Zusammenhang zwischen triggernder und getriggerter Magnitude herstellen?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00176C3-D9CD-420B-8CEA-558854798B2E}"/>
              </a:ext>
            </a:extLst>
          </p:cNvPr>
          <p:cNvSpPr/>
          <p:nvPr/>
        </p:nvSpPr>
        <p:spPr>
          <a:xfrm>
            <a:off x="684042" y="4495933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Wie </a:t>
            </a:r>
            <a:r>
              <a:rPr lang="de-DE" sz="2400" dirty="0">
                <a:solidFill>
                  <a:schemeClr val="tx1"/>
                </a:solidFill>
              </a:rPr>
              <a:t>stark hängt der Zusammenhang davon ab, ob man die sogenannte 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“Shortterm-</a:t>
            </a:r>
            <a:r>
              <a:rPr lang="de-DE" sz="2400" dirty="0" err="1">
                <a:solidFill>
                  <a:schemeClr val="tx1"/>
                </a:solidFill>
              </a:rPr>
              <a:t>Incompleteness</a:t>
            </a:r>
            <a:r>
              <a:rPr lang="de-DE" sz="2400" dirty="0">
                <a:solidFill>
                  <a:schemeClr val="tx1"/>
                </a:solidFill>
              </a:rPr>
              <a:t>” eines Erdbeben-Katalogs nach starken Beben berücksichtigt?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7ADDDA-2AEB-4D21-971B-7545E8E9BD75}"/>
              </a:ext>
            </a:extLst>
          </p:cNvPr>
          <p:cNvSpPr/>
          <p:nvPr/>
        </p:nvSpPr>
        <p:spPr>
          <a:xfrm>
            <a:off x="684043" y="3045776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2. Unterscheiden sich die Beobachtungen für Erdbeben-Daten in Japan und Süd-Kalifornien?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FE9E5937-409D-42E8-A900-1F13510E51B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2. Fragestellung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5E359D3-88F7-481B-B342-53126BB8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1183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2108</Words>
  <Application>Microsoft Office PowerPoint</Application>
  <PresentationFormat>Breitbild</PresentationFormat>
  <Paragraphs>458</Paragraphs>
  <Slides>41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</vt:lpstr>
      <vt:lpstr>Magnitudenverteilung getriggerter Erdbeben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für Ihre Aufmerksamkeit  Ihre Fragen und Anregungen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Magnitudenverteilung getriggerter Erdbeben</dc:title>
  <dc:creator>ru86qex</dc:creator>
  <cp:lastModifiedBy>ru86qex</cp:lastModifiedBy>
  <cp:revision>266</cp:revision>
  <dcterms:created xsi:type="dcterms:W3CDTF">2021-03-06T21:10:08Z</dcterms:created>
  <dcterms:modified xsi:type="dcterms:W3CDTF">2021-06-24T12:06:15Z</dcterms:modified>
</cp:coreProperties>
</file>