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9" r:id="rId4"/>
    <p:sldId id="320" r:id="rId5"/>
    <p:sldId id="262" r:id="rId6"/>
    <p:sldId id="279" r:id="rId7"/>
    <p:sldId id="260" r:id="rId8"/>
    <p:sldId id="274" r:id="rId9"/>
    <p:sldId id="317" r:id="rId10"/>
    <p:sldId id="321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67" r:id="rId21"/>
    <p:sldId id="318" r:id="rId22"/>
    <p:sldId id="296" r:id="rId23"/>
    <p:sldId id="32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3"/>
    <a:srgbClr val="FF6600"/>
    <a:srgbClr val="FF9933"/>
    <a:srgbClr val="2F528F"/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246" y="381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h3.googleusercontent.com/proxy/PX1bj7YIQeQUeiGYxNZS8Ih1U0a6NhtjbItjwmdsHqDzS6XkP7VM-QQP47Scu_-CHvTKIJnvk0GbQSLTfMywB66k-Ks_IAx1SDpH0M32mvk00Q" TargetMode="External"/><Relationship Id="rId2" Type="http://schemas.openxmlformats.org/officeDocument/2006/relationships/hyperlink" Target="http://www.das-erdbeben.de/wp-content/uploads/2014/06/512px-Okhotsk_Plate_map_-_de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_______2021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717856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Abschlussvortrag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8200" y="349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6A124E-4990-4686-B15C-0D645EB8C19E}"/>
              </a:ext>
            </a:extLst>
          </p:cNvPr>
          <p:cNvSpPr txBox="1"/>
          <p:nvPr/>
        </p:nvSpPr>
        <p:spPr>
          <a:xfrm>
            <a:off x="667931" y="1695304"/>
            <a:ext cx="98152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_______________Variablen: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84EDE21-3307-4F14-A33A-14372456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0737"/>
              </p:ext>
            </p:extLst>
          </p:nvPr>
        </p:nvGraphicFramePr>
        <p:xfrm>
          <a:off x="1606056" y="2580590"/>
          <a:ext cx="8972999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34">
                  <a:extLst>
                    <a:ext uri="{9D8B030D-6E8A-4147-A177-3AD203B41FA5}">
                      <a16:colId xmlns:a16="http://schemas.microsoft.com/office/drawing/2014/main" val="1486060274"/>
                    </a:ext>
                  </a:extLst>
                </a:gridCol>
                <a:gridCol w="5445824">
                  <a:extLst>
                    <a:ext uri="{9D8B030D-6E8A-4147-A177-3AD203B41FA5}">
                      <a16:colId xmlns:a16="http://schemas.microsoft.com/office/drawing/2014/main" val="52045378"/>
                    </a:ext>
                  </a:extLst>
                </a:gridCol>
                <a:gridCol w="1360541">
                  <a:extLst>
                    <a:ext uri="{9D8B030D-6E8A-4147-A177-3AD203B41FA5}">
                      <a16:colId xmlns:a16="http://schemas.microsoft.com/office/drawing/2014/main" val="2439724638"/>
                    </a:ext>
                  </a:extLst>
                </a:gridCol>
              </a:tblGrid>
              <a:tr h="29824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Variablen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Erklärung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75824"/>
                  </a:ext>
                </a:extLst>
              </a:tr>
              <a:tr h="29824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s-E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Wahrscheinlichkeit ob Erdbeben getriggert wurde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Beruht auf räumlichen- und zeitlichen Komponenten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[ 0 , 1 ]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2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Triggerndes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Falls Beben getriggert wurde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[ x ; -1 ]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1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Blindheitsphase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Beben während Blindheitsphase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[ Ja ; Nein 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6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6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BEBF34-380E-4F5F-94B0-5B5518664FB2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</p:spTree>
    <p:extLst>
      <p:ext uri="{BB962C8B-B14F-4D97-AF65-F5344CB8AC3E}">
        <p14:creationId xmlns:p14="http://schemas.microsoft.com/office/powerpoint/2010/main" val="1612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/>
              <a:t>Boxplots von Anna</a:t>
            </a:r>
          </a:p>
          <a:p>
            <a:r>
              <a:rPr lang="de-DE" dirty="0"/>
              <a:t>Verteilungen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DACB51-9148-4296-88CF-E87AEDEB25B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</p:spTree>
    <p:extLst>
      <p:ext uri="{BB962C8B-B14F-4D97-AF65-F5344CB8AC3E}">
        <p14:creationId xmlns:p14="http://schemas.microsoft.com/office/powerpoint/2010/main" val="262770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</p:spTree>
    <p:extLst>
      <p:ext uri="{BB962C8B-B14F-4D97-AF65-F5344CB8AC3E}">
        <p14:creationId xmlns:p14="http://schemas.microsoft.com/office/powerpoint/2010/main" val="21345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188714"/>
            <a:ext cx="10689771" cy="4701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rgbClr val="202122"/>
                </a:solidFill>
                <a:latin typeface="Arial" panose="020B0604020202020204" pitchFamily="34" charset="0"/>
              </a:rPr>
              <a:t>G</a:t>
            </a:r>
            <a:r>
              <a:rPr lang="de-DE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eneralisierte additive Modelle für Lokations-, Skalen- und Formparameter (GAMLSS)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Wurde von </a:t>
            </a:r>
            <a:r>
              <a:rPr lang="de-DE" sz="2000" dirty="0" err="1"/>
              <a:t>Rigby</a:t>
            </a:r>
            <a:r>
              <a:rPr lang="de-DE" sz="2000" dirty="0"/>
              <a:t> und </a:t>
            </a:r>
            <a:r>
              <a:rPr lang="de-DE" sz="2000" dirty="0" err="1"/>
              <a:t>Stasinopoulos</a:t>
            </a:r>
            <a:r>
              <a:rPr lang="de-DE" sz="2000" dirty="0"/>
              <a:t> entwickelt</a:t>
            </a:r>
          </a:p>
          <a:p>
            <a:pPr>
              <a:buFontTx/>
              <a:buChar char="-"/>
            </a:pPr>
            <a:r>
              <a:rPr lang="de-DE" sz="2000" dirty="0"/>
              <a:t>Verteilungsparametrischer basierter Ansatz zur Regression</a:t>
            </a:r>
          </a:p>
          <a:p>
            <a:pPr>
              <a:buFontTx/>
              <a:buChar char="-"/>
            </a:pPr>
            <a:r>
              <a:rPr lang="de-DE" sz="2000" dirty="0"/>
              <a:t>Ermöglicht Flexible Regressions- und Glättungsmodelle an den Daten</a:t>
            </a:r>
          </a:p>
          <a:p>
            <a:pPr>
              <a:buFontTx/>
              <a:buChar char="-"/>
            </a:pPr>
            <a:r>
              <a:rPr lang="de-DE" sz="2000" dirty="0"/>
              <a:t>Alle Parameter der Verteilung (Mittelwert, Varianz, Schiefe, </a:t>
            </a:r>
            <a:r>
              <a:rPr lang="de-DE" sz="2000" dirty="0" err="1"/>
              <a:t>Kurtosis</a:t>
            </a:r>
            <a:r>
              <a:rPr lang="de-DE" sz="2000" dirty="0"/>
              <a:t>) können als lineare, nichtlineare oder glatte Funktionen erklärender Variablen modelliert werden </a:t>
            </a:r>
          </a:p>
          <a:p>
            <a:pPr>
              <a:buFontTx/>
              <a:buChar char="-"/>
            </a:pPr>
            <a:r>
              <a:rPr lang="de-DE" sz="2000" dirty="0"/>
              <a:t>Die Einflussgrößen wirken auf die gesamte Verteilung</a:t>
            </a:r>
          </a:p>
          <a:p>
            <a:pPr>
              <a:buFontTx/>
              <a:buChar char="-"/>
            </a:pPr>
            <a:r>
              <a:rPr lang="de-DE" sz="2000" dirty="0"/>
              <a:t>Für die Zielvariable wird eine Verteilungsannahme getroffen</a:t>
            </a:r>
          </a:p>
          <a:p>
            <a:pPr>
              <a:buFontTx/>
              <a:buChar char="-"/>
            </a:pPr>
            <a:r>
              <a:rPr lang="de-DE" sz="2000" dirty="0"/>
              <a:t>Modell erlaubt so jeden Verteilungsparameter an die Kovariablen anzupassen</a:t>
            </a:r>
          </a:p>
          <a:p>
            <a:pPr>
              <a:buFontTx/>
              <a:buChar char="-"/>
            </a:pPr>
            <a:r>
              <a:rPr lang="de-DE" sz="2000" dirty="0"/>
              <a:t>Gleichung_____________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9D9ACC-740E-452A-8F3F-F7C4872E4C8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</p:spTree>
    <p:extLst>
      <p:ext uri="{BB962C8B-B14F-4D97-AF65-F5344CB8AC3E}">
        <p14:creationId xmlns:p14="http://schemas.microsoft.com/office/powerpoint/2010/main" val="35601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/>
              <a:t>Unser GAMLSS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</p:spTree>
    <p:extLst>
      <p:ext uri="{BB962C8B-B14F-4D97-AF65-F5344CB8AC3E}">
        <p14:creationId xmlns:p14="http://schemas.microsoft.com/office/powerpoint/2010/main" val="131248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DD948E-B829-4B0F-874F-1D6622DF8C4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117583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13382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/>
              <a:t>Gegenüberstellung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2EBBCE-B769-48FA-A939-1A4666FFA41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Diskusssion und Fazit</a:t>
            </a:r>
          </a:p>
        </p:txBody>
      </p:sp>
    </p:spTree>
    <p:extLst>
      <p:ext uri="{BB962C8B-B14F-4D97-AF65-F5344CB8AC3E}">
        <p14:creationId xmlns:p14="http://schemas.microsoft.com/office/powerpoint/2010/main" val="378165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Diskussion und Fazit</a:t>
            </a:r>
          </a:p>
        </p:txBody>
      </p:sp>
    </p:spTree>
    <p:extLst>
      <p:ext uri="{BB962C8B-B14F-4D97-AF65-F5344CB8AC3E}">
        <p14:creationId xmlns:p14="http://schemas.microsoft.com/office/powerpoint/2010/main" val="242222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Diskussion und Fazit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8" y="2002631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Aufmerksamkeit, Ihre Ideen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https://media.diercke.net/omeda/800/6276E_1_Erde_Plattentektoni.jpg</a:t>
            </a:r>
          </a:p>
          <a:p>
            <a:r>
              <a:rPr lang="de-DE" dirty="0">
                <a:hlinkClick r:id="rId3"/>
              </a:rPr>
              <a:t>https://lh3.googleusercontent.com/proxy/PX1bj7YIQeQUeiGYxNZS8Ih1U0a6NhtjbItjwmdsHqDzS6XkP7VM-QQP47Scu_-CHvTKIJnvk0GbQSLTfMywB66k-Ks_IAx1SDpH0M32mvk00Q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Bildquellen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553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353"/>
            <a:ext cx="10515600" cy="1303908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0668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3BC155-91B8-461D-A798-0462BF446837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333353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23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Projektrahmen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4AF057-036A-42C1-A1D4-F3D830C4EDC5}"/>
              </a:ext>
            </a:extLst>
          </p:cNvPr>
          <p:cNvSpPr txBox="1"/>
          <p:nvPr/>
        </p:nvSpPr>
        <p:spPr>
          <a:xfrm>
            <a:off x="1923327" y="1951456"/>
            <a:ext cx="8338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Datenauswertung für Doktorarbeit von Christian Grimm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Untersucht </a:t>
            </a:r>
            <a:r>
              <a:rPr lang="de-DE" sz="2000" dirty="0" err="1"/>
              <a:t>u.a</a:t>
            </a:r>
            <a:r>
              <a:rPr lang="de-DE" sz="2000" dirty="0"/>
              <a:t> wie oft Erdbeben ähnlich starke Nachbeben triggern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„Erdbeben-</a:t>
            </a:r>
            <a:r>
              <a:rPr lang="de-DE" sz="2000" dirty="0" err="1"/>
              <a:t>doublets</a:t>
            </a:r>
            <a:r>
              <a:rPr lang="de-DE" sz="2000" dirty="0"/>
              <a:t>“ wichtig zur Schadensabschätzung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Interessant für (Rück)Versicherungen </a:t>
            </a:r>
          </a:p>
          <a:p>
            <a:endParaRPr lang="es-E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E3F3B7-948D-45D1-93D0-D54D712EEC9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</p:spTree>
    <p:extLst>
      <p:ext uri="{BB962C8B-B14F-4D97-AF65-F5344CB8AC3E}">
        <p14:creationId xmlns:p14="http://schemas.microsoft.com/office/powerpoint/2010/main" val="365928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04F40D0-4F97-433F-B230-40C12EF2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77" y="1932586"/>
            <a:ext cx="6670923" cy="34976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60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Wie entsteht ein Erdbeben?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22FA64-C407-4193-B25F-C1B01005163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7CF12-5AD3-48FF-AD98-FFAEB69E2C6F}"/>
              </a:ext>
            </a:extLst>
          </p:cNvPr>
          <p:cNvSpPr txBox="1"/>
          <p:nvPr/>
        </p:nvSpPr>
        <p:spPr>
          <a:xfrm>
            <a:off x="117806" y="2275098"/>
            <a:ext cx="5437909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Erdbeben entstehen aufgrund der Plattentektonik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Platten bewegen sich wenige  mm - cm pro Jahr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Aufbauender Druck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Energie entlädt sich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</a:t>
            </a:r>
            <a:r>
              <a:rPr lang="es-ES" sz="2000" dirty="0"/>
              <a:t> die Erde bebt</a:t>
            </a:r>
          </a:p>
        </p:txBody>
      </p:sp>
    </p:spTree>
    <p:extLst>
      <p:ext uri="{BB962C8B-B14F-4D97-AF65-F5344CB8AC3E}">
        <p14:creationId xmlns:p14="http://schemas.microsoft.com/office/powerpoint/2010/main" val="264322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3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0D96AA-BFA1-41DF-94A8-D4E814B2C4D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22" name="Titel 26">
            <a:extLst>
              <a:ext uri="{FF2B5EF4-FFF2-40B4-BE49-F238E27FC236}">
                <a16:creationId xmlns:a16="http://schemas.microsoft.com/office/drawing/2014/main" id="{A9B007B9-0399-4C22-9786-08924B00AF79}"/>
              </a:ext>
            </a:extLst>
          </p:cNvPr>
          <p:cNvSpPr txBox="1">
            <a:spLocks/>
          </p:cNvSpPr>
          <p:nvPr/>
        </p:nvSpPr>
        <p:spPr>
          <a:xfrm>
            <a:off x="838200" y="201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Betrachtete Regionen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9E595E-35AB-492A-A22A-36769C297D4F}"/>
              </a:ext>
            </a:extLst>
          </p:cNvPr>
          <p:cNvSpPr txBox="1"/>
          <p:nvPr/>
        </p:nvSpPr>
        <p:spPr>
          <a:xfrm>
            <a:off x="1044540" y="1803096"/>
            <a:ext cx="457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Japan</a:t>
            </a:r>
            <a:r>
              <a:rPr lang="es-ES" sz="2000" dirty="0"/>
              <a:t>: </a:t>
            </a:r>
          </a:p>
          <a:p>
            <a:r>
              <a:rPr lang="es-ES" sz="2000" dirty="0"/>
              <a:t>Konvergente Plattenbewegung, Subduktion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36FEB8-4FA3-4F86-930A-4AAA1A8E9302}"/>
              </a:ext>
            </a:extLst>
          </p:cNvPr>
          <p:cNvSpPr txBox="1"/>
          <p:nvPr/>
        </p:nvSpPr>
        <p:spPr>
          <a:xfrm>
            <a:off x="7271657" y="1826378"/>
            <a:ext cx="408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Kalifornien:</a:t>
            </a:r>
          </a:p>
          <a:p>
            <a:r>
              <a:rPr lang="es-ES" sz="2000" dirty="0"/>
              <a:t>Transforme Plattenbewegung </a:t>
            </a:r>
          </a:p>
        </p:txBody>
      </p: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D149D82E-00EB-445D-A7CF-DB4C2C50FEAB}"/>
              </a:ext>
            </a:extLst>
          </p:cNvPr>
          <p:cNvGrpSpPr/>
          <p:nvPr/>
        </p:nvGrpSpPr>
        <p:grpSpPr>
          <a:xfrm>
            <a:off x="1105457" y="3091660"/>
            <a:ext cx="4334583" cy="2694100"/>
            <a:chOff x="1002043" y="3090932"/>
            <a:chExt cx="4334583" cy="26941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D405602-327A-482F-8D05-13C5BF47964A}"/>
                </a:ext>
              </a:extLst>
            </p:cNvPr>
            <p:cNvGrpSpPr/>
            <p:nvPr/>
          </p:nvGrpSpPr>
          <p:grpSpPr>
            <a:xfrm>
              <a:off x="1002043" y="3090932"/>
              <a:ext cx="4157132" cy="2555374"/>
              <a:chOff x="784982" y="3531765"/>
              <a:chExt cx="3753707" cy="2261498"/>
            </a:xfrm>
          </p:grpSpPr>
          <p:pic>
            <p:nvPicPr>
              <p:cNvPr id="10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63C58371-CD6D-4E73-83A0-A6EB6713F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65" b="32999"/>
              <a:stretch/>
            </p:blipFill>
            <p:spPr bwMode="auto">
              <a:xfrm>
                <a:off x="784982" y="3531765"/>
                <a:ext cx="3753707" cy="2261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Pfeil: gebogen 22">
                <a:extLst>
                  <a:ext uri="{FF2B5EF4-FFF2-40B4-BE49-F238E27FC236}">
                    <a16:creationId xmlns:a16="http://schemas.microsoft.com/office/drawing/2014/main" id="{70635706-1166-43F1-A9C2-BB11F4167247}"/>
                  </a:ext>
                </a:extLst>
              </p:cNvPr>
              <p:cNvSpPr/>
              <p:nvPr/>
            </p:nvSpPr>
            <p:spPr>
              <a:xfrm rot="3453872">
                <a:off x="2224155" y="4763031"/>
                <a:ext cx="603220" cy="429885"/>
              </a:xfrm>
              <a:prstGeom prst="bentArrow">
                <a:avLst>
                  <a:gd name="adj1" fmla="val 12526"/>
                  <a:gd name="adj2" fmla="val 16873"/>
                  <a:gd name="adj3" fmla="val 38834"/>
                  <a:gd name="adj4" fmla="val 8939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72510FD-73E6-426E-AA72-EF89CF247013}"/>
                </a:ext>
              </a:extLst>
            </p:cNvPr>
            <p:cNvSpPr/>
            <p:nvPr/>
          </p:nvSpPr>
          <p:spPr>
            <a:xfrm rot="20607613">
              <a:off x="4215397" y="5289732"/>
              <a:ext cx="1121229" cy="49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7A5D4084-48AF-43E8-9D30-5D34796959D5}"/>
              </a:ext>
            </a:extLst>
          </p:cNvPr>
          <p:cNvGrpSpPr/>
          <p:nvPr/>
        </p:nvGrpSpPr>
        <p:grpSpPr>
          <a:xfrm>
            <a:off x="6806763" y="2903849"/>
            <a:ext cx="4374193" cy="2813276"/>
            <a:chOff x="6939643" y="2903121"/>
            <a:chExt cx="4374193" cy="281327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8763F86-B77A-41CD-B3B2-71A6323FA940}"/>
                </a:ext>
              </a:extLst>
            </p:cNvPr>
            <p:cNvGrpSpPr/>
            <p:nvPr/>
          </p:nvGrpSpPr>
          <p:grpSpPr>
            <a:xfrm>
              <a:off x="6939643" y="2903121"/>
              <a:ext cx="4374193" cy="2813276"/>
              <a:chOff x="7532915" y="3531765"/>
              <a:chExt cx="3753707" cy="2471025"/>
            </a:xfrm>
          </p:grpSpPr>
          <p:pic>
            <p:nvPicPr>
              <p:cNvPr id="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07A9375E-93E2-4ED9-ADAD-17110FBC5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716"/>
              <a:stretch/>
            </p:blipFill>
            <p:spPr bwMode="auto">
              <a:xfrm>
                <a:off x="7532915" y="3758292"/>
                <a:ext cx="3753707" cy="2244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D8D1988-33BA-4366-8092-27A1D799315F}"/>
                  </a:ext>
                </a:extLst>
              </p:cNvPr>
              <p:cNvSpPr/>
              <p:nvPr/>
            </p:nvSpPr>
            <p:spPr>
              <a:xfrm>
                <a:off x="10602686" y="3531765"/>
                <a:ext cx="555172" cy="397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F019AB8B-6A53-40A6-A849-95AF469077B7}"/>
                </a:ext>
              </a:extLst>
            </p:cNvPr>
            <p:cNvSpPr/>
            <p:nvPr/>
          </p:nvSpPr>
          <p:spPr>
            <a:xfrm rot="20009878">
              <a:off x="10582904" y="4644628"/>
              <a:ext cx="729343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3992335" y="1041893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</p:cNvCxnSpPr>
          <p:nvPr/>
        </p:nvCxnSpPr>
        <p:spPr>
          <a:xfrm>
            <a:off x="3992335" y="1794262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</p:cNvCxnSpPr>
          <p:nvPr/>
        </p:nvCxnSpPr>
        <p:spPr>
          <a:xfrm>
            <a:off x="3987780" y="2467163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763" y="2938166"/>
            <a:ext cx="219170" cy="937807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8342" y="2282830"/>
            <a:ext cx="243753" cy="2250972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00972" y="3222601"/>
            <a:ext cx="225589" cy="375358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36495" y="2564053"/>
            <a:ext cx="247951" cy="168852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43457" y="3878478"/>
            <a:ext cx="225589" cy="539670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5084" y="3801534"/>
            <a:ext cx="212751" cy="690749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cxnSpLocks/>
          </p:cNvCxnSpPr>
          <p:nvPr/>
        </p:nvCxnSpPr>
        <p:spPr>
          <a:xfrm rot="5400000">
            <a:off x="1925099" y="3873284"/>
            <a:ext cx="203098" cy="572546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308943" y="1365257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448662" y="137174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106901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09419" y="1541012"/>
            <a:ext cx="671307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9419" y="2351586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Erdbebencluster: </a:t>
            </a:r>
            <a:r>
              <a:rPr lang="de-DE" sz="2000" dirty="0"/>
              <a:t>Erbebenserie die in regionalem, zeitlichem Zusammenhang steht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61507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1264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E5D59-5290-4B00-A717-02E455B574F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99" name="Titel 26">
            <a:extLst>
              <a:ext uri="{FF2B5EF4-FFF2-40B4-BE49-F238E27FC236}">
                <a16:creationId xmlns:a16="http://schemas.microsoft.com/office/drawing/2014/main" id="{EBDE4D20-C6B5-4358-A4F9-DAEEE6091CB2}"/>
              </a:ext>
            </a:extLst>
          </p:cNvPr>
          <p:cNvSpPr txBox="1">
            <a:spLocks/>
          </p:cNvSpPr>
          <p:nvPr/>
        </p:nvSpPr>
        <p:spPr>
          <a:xfrm>
            <a:off x="838200" y="21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Fachbegriffe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7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7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2. 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279497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965</a:t>
                          </a:r>
                          <a14:m>
                            <m:oMath xmlns:m="http://schemas.openxmlformats.org/officeDocument/2006/math"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279497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85" t="-314286" r="-57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8200" y="264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Datensätze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77576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rgbClr val="FF6600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Getriggerte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Erdbeben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:   9737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77576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rgbClr val="FF6600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2" t="-210256" r="-570" b="-29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1310742" y="494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8200" y="349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9B9526-203F-400B-ADFF-D0ABBE00F6EF}"/>
              </a:ext>
            </a:extLst>
          </p:cNvPr>
          <p:cNvSpPr txBox="1"/>
          <p:nvPr/>
        </p:nvSpPr>
        <p:spPr>
          <a:xfrm>
            <a:off x="638797" y="1343964"/>
            <a:ext cx="8294914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Geophysikalische Variablen</a:t>
            </a:r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CC6C6708-C888-40A6-A88A-8737DC02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41645"/>
              </p:ext>
            </p:extLst>
          </p:nvPr>
        </p:nvGraphicFramePr>
        <p:xfrm>
          <a:off x="676666" y="2037405"/>
          <a:ext cx="112493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79">
                  <a:extLst>
                    <a:ext uri="{9D8B030D-6E8A-4147-A177-3AD203B41FA5}">
                      <a16:colId xmlns:a16="http://schemas.microsoft.com/office/drawing/2014/main" val="986655831"/>
                    </a:ext>
                  </a:extLst>
                </a:gridCol>
                <a:gridCol w="6855124">
                  <a:extLst>
                    <a:ext uri="{9D8B030D-6E8A-4147-A177-3AD203B41FA5}">
                      <a16:colId xmlns:a16="http://schemas.microsoft.com/office/drawing/2014/main" val="2711631056"/>
                    </a:ext>
                  </a:extLst>
                </a:gridCol>
                <a:gridCol w="2564921">
                  <a:extLst>
                    <a:ext uri="{9D8B030D-6E8A-4147-A177-3AD203B41FA5}">
                      <a16:colId xmlns:a16="http://schemas.microsoft.com/office/drawing/2014/main" val="378936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Einheit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3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Stärke eines Erdbebens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]2.0 – 10.0[  Richterskala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strike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der Himmelsrichtung in der die Platten zueinander stehen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Winkel (0° - 360°)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wie steil die Platten zueinander stehen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Winkel (0° - 90°)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in dem sich die Platten relativ zueinander auf- und abschieben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Winkel (-180° - 180°)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strain 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Deformationsrate durch Plattenbewegung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Relatives Maß – keine Einheit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heat Flow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Wärmefluss aus dem Erdinneren an die Oberfläche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W/km²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crustal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der Erdkruste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1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mantle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des Erdmantels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elevation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Höhe der Erdoberfläche über dem Meeresspiegel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5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depth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Tiefe unter Oberfläche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4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Breitbild</PresentationFormat>
  <Paragraphs>202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Aufmerksamkeit, Ihre Ideen und Anregungen</vt:lpstr>
      <vt:lpstr>PowerPoint-Präsentation</vt:lpstr>
      <vt:lpstr>Anhang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139</cp:revision>
  <dcterms:created xsi:type="dcterms:W3CDTF">2021-03-06T21:10:08Z</dcterms:created>
  <dcterms:modified xsi:type="dcterms:W3CDTF">2021-04-24T10:58:01Z</dcterms:modified>
</cp:coreProperties>
</file>