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35" r:id="rId4"/>
    <p:sldId id="319" r:id="rId5"/>
    <p:sldId id="320" r:id="rId6"/>
    <p:sldId id="262" r:id="rId7"/>
    <p:sldId id="279" r:id="rId8"/>
    <p:sldId id="336" r:id="rId9"/>
    <p:sldId id="260" r:id="rId10"/>
    <p:sldId id="337" r:id="rId11"/>
    <p:sldId id="274" r:id="rId12"/>
    <p:sldId id="317" r:id="rId13"/>
    <p:sldId id="321" r:id="rId14"/>
    <p:sldId id="338" r:id="rId15"/>
    <p:sldId id="310" r:id="rId16"/>
    <p:sldId id="339" r:id="rId17"/>
    <p:sldId id="323" r:id="rId18"/>
    <p:sldId id="324" r:id="rId19"/>
    <p:sldId id="312" r:id="rId20"/>
    <p:sldId id="348" r:id="rId21"/>
    <p:sldId id="340" r:id="rId22"/>
    <p:sldId id="313" r:id="rId23"/>
    <p:sldId id="329" r:id="rId24"/>
    <p:sldId id="349" r:id="rId25"/>
    <p:sldId id="343" r:id="rId26"/>
    <p:sldId id="352" r:id="rId27"/>
    <p:sldId id="350" r:id="rId28"/>
    <p:sldId id="346" r:id="rId29"/>
    <p:sldId id="330" r:id="rId30"/>
    <p:sldId id="314" r:id="rId31"/>
    <p:sldId id="331" r:id="rId32"/>
    <p:sldId id="328" r:id="rId33"/>
    <p:sldId id="355" r:id="rId34"/>
    <p:sldId id="351" r:id="rId35"/>
    <p:sldId id="341" r:id="rId36"/>
    <p:sldId id="316" r:id="rId37"/>
    <p:sldId id="353" r:id="rId38"/>
    <p:sldId id="354" r:id="rId39"/>
    <p:sldId id="267" r:id="rId40"/>
    <p:sldId id="318" r:id="rId41"/>
    <p:sldId id="296" r:id="rId42"/>
    <p:sldId id="322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A00"/>
    <a:srgbClr val="5F9EA0"/>
    <a:srgbClr val="000000"/>
    <a:srgbClr val="379299"/>
    <a:srgbClr val="2F7B81"/>
    <a:srgbClr val="348990"/>
    <a:srgbClr val="EE1A38"/>
    <a:srgbClr val="F31564"/>
    <a:srgbClr val="E7E7E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62" y="336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13AA-AE80-47E1-8D93-DC6D6F91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30FD5-4A77-4542-9888-A662DE5E8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9F916-83EC-4EFB-9E9D-82087427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1A42E-231D-4947-A58F-94F984DE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D4053-4A4D-421D-B9B4-CD70911F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6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0A49B-D4B6-4A99-AE0D-19FD856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419AE0-5B25-4721-BEC5-30FAEA8E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28FD1-64CD-4842-879D-BF16DBF9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20010-6472-4813-8678-90CE16D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92EFA-1B35-438D-8184-9609E973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6A67BA-E845-452E-9397-691B7DD1E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B7CD6E-71CB-47B0-90BC-BA7C7A44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057AF-19A1-42FE-9013-EBC760C3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45231C-5138-4589-9CA8-780BBB0A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B32BF-2D70-462F-AE67-0F9291AE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55126-1D12-4391-A9C4-1FDAF7E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14CA5F-6A2B-4476-821E-DEDEC67E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48EA3-620F-4DDF-BEE8-C58094D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0BFD3-A56B-470E-8167-AB26C556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F1C76-0607-47F6-8B63-13E585C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9B58-959B-4DA9-ADF9-B6C1B03B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3F28F-8318-49B1-8F0E-AC33E672F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85BFB-EC63-4298-8477-F7CDF68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F524EC-126A-4699-89A0-65D1C8F7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BF15F-3C8F-445D-B5B8-B9A429FE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7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3EF30-4A26-4DB9-8846-A9F9E599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F2F69-9C89-452C-BE82-220326E06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D1750B-8C50-4D90-A9F3-752585DA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3888E-117E-4C0A-9670-50792BE2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4D63BB-B11E-4A54-8EC9-7A6D64CD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8916A2-4C2C-4E38-BD43-FAA480EC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4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19DC7-28A5-422D-A19F-B8189A86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E63BF-05B0-49D3-89BB-DF053070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CB9F1E-27FE-4346-9F24-8AAA1245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368D2B-91AC-488D-A2DB-E299CB24E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C0CD3-85D7-4252-B0FA-07B3DC043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0E672-58D6-4068-819B-6FBA5402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E4BBC0-6BB9-4830-A14E-D758D7CF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18665-ACAD-49AA-827F-E1D549BE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57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ADAAD-B6AF-40A8-9AB0-6E46696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9B8C3-F552-48A3-A9D1-7A42A18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89F76-2B0E-4368-B80E-AF16575D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3C83-FA97-4AB9-BD16-3E16EA5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3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DFFEBD-6A5D-4D25-9A07-22E8C15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01BF1-3912-472D-AE69-7C03F227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E0C533-DC1C-416A-9DBC-A72F7F6C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99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15010-AA04-4E34-A6F2-5DD1DDB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C9660-66CD-468C-A6D2-C9ACC33EF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6DAE12-A259-4E24-9261-4FB761B39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3D16F-A333-483B-AF72-74C2C93B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98EB2-CEE2-44D7-83B7-04C8D53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834BA-0A81-4CD1-9967-4261E145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32CE-ECD9-406F-9827-BCC9C9C6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E71758-A2CD-4BED-B169-EA16914B5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7A2BE5-3D01-489E-A59B-95F9C07FE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4DCD77-2F75-4B5A-8DC2-ED40FB3E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C5301-B2B4-49AA-9CB4-4ADCE7D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90895-A356-447D-9743-9D53850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5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2BA803-2C18-4532-B5AB-D110C3A4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2AB5F-5EAF-4D34-9A60-11F2D1F4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10AD1-2288-464D-A0E5-1AA096F70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2AED0-8AA7-4156-AC4D-3923CE798F0C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C589E-4BF6-44AB-920A-2B2F7B39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64DA5-B142-4EF7-9160-809A53E3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1621-4661-4944-B005-E9102E2A3FD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23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h3.googleusercontent.com/proxy/PX1bj7YIQeQUeiGYxNZS8Ih1U0a6NhtjbItjwmdsHqDzS6XkP7VM-QQP47Scu_-CHvTKIJnvk0GbQSLTfMywB66k-Ks_IAx1SDpH0M32mvk00Q" TargetMode="External"/><Relationship Id="rId2" Type="http://schemas.openxmlformats.org/officeDocument/2006/relationships/hyperlink" Target="http://www.das-erdbeben.de/wp-content/uploads/2014/06/512px-Okhotsk_Plate_map_-_de.pn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BC71A-CF80-4A20-82F8-DE57116A7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770" y="1735354"/>
            <a:ext cx="11006459" cy="1580186"/>
          </a:xfrm>
        </p:spPr>
        <p:txBody>
          <a:bodyPr>
            <a:normAutofit/>
          </a:bodyPr>
          <a:lstStyle/>
          <a:p>
            <a:r>
              <a:rPr lang="es-ES" sz="50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getriggerter Erdbeben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6211C-5273-4078-BE1A-86D4D51F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856" y="5032794"/>
            <a:ext cx="6920642" cy="661168"/>
          </a:xfrm>
        </p:spPr>
        <p:txBody>
          <a:bodyPr>
            <a:noAutofit/>
          </a:bodyPr>
          <a:lstStyle/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dirty="0">
                <a:cs typeface="Arial" panose="020B0604020202020204" pitchFamily="34" charset="0"/>
              </a:rPr>
              <a:t>Projektpartner: Christian Grimm</a:t>
            </a:r>
            <a:r>
              <a:rPr lang="de-DE" dirty="0"/>
              <a:t>, </a:t>
            </a:r>
            <a:r>
              <a:rPr lang="de-DE" dirty="0" err="1">
                <a:cs typeface="Arial" panose="020B0604020202020204" pitchFamily="34" charset="0"/>
              </a:rPr>
              <a:t>StaBLab</a:t>
            </a:r>
            <a:r>
              <a:rPr lang="de-DE" dirty="0">
                <a:cs typeface="Arial" panose="020B0604020202020204" pitchFamily="34" charset="0"/>
              </a:rPr>
              <a:t>, Munich 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0D874B-D507-4AD5-8B8B-620B76213CD7}"/>
              </a:ext>
            </a:extLst>
          </p:cNvPr>
          <p:cNvSpPr txBox="1"/>
          <p:nvPr/>
        </p:nvSpPr>
        <p:spPr>
          <a:xfrm>
            <a:off x="2355028" y="5791228"/>
            <a:ext cx="9470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Bearbeitet von Anna Orzelek, Franziska Reichmeier, Katharina Riedlberger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2465EF-9D61-415B-8B0F-A302A695C906}"/>
              </a:ext>
            </a:extLst>
          </p:cNvPr>
          <p:cNvSpPr txBox="1"/>
          <p:nvPr/>
        </p:nvSpPr>
        <p:spPr>
          <a:xfrm>
            <a:off x="516102" y="460004"/>
            <a:ext cx="265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München, 25.06.2021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EB9C3-A74C-4495-8DFB-438B93C0C6FE}"/>
              </a:ext>
            </a:extLst>
          </p:cNvPr>
          <p:cNvSpPr txBox="1"/>
          <p:nvPr/>
        </p:nvSpPr>
        <p:spPr>
          <a:xfrm>
            <a:off x="1842823" y="6143500"/>
            <a:ext cx="983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>
                <a:cs typeface="Arial" panose="020B0604020202020204" pitchFamily="34" charset="0"/>
              </a:rPr>
              <a:t>Betreut von Dr. André Klima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DFAB44-C36D-465B-8C6F-B39E55A14354}"/>
              </a:ext>
            </a:extLst>
          </p:cNvPr>
          <p:cNvSpPr txBox="1"/>
          <p:nvPr/>
        </p:nvSpPr>
        <p:spPr>
          <a:xfrm>
            <a:off x="8257650" y="483667"/>
            <a:ext cx="35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Statistisches Praktikum WS20/21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BDE546F-EA1D-451A-B84C-8B1D50502CAF}"/>
              </a:ext>
            </a:extLst>
          </p:cNvPr>
          <p:cNvSpPr txBox="1"/>
          <p:nvPr/>
        </p:nvSpPr>
        <p:spPr>
          <a:xfrm>
            <a:off x="4717856" y="3650947"/>
            <a:ext cx="282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Abschlussvortrag</a:t>
            </a:r>
          </a:p>
        </p:txBody>
      </p:sp>
    </p:spTree>
    <p:extLst>
      <p:ext uri="{BB962C8B-B14F-4D97-AF65-F5344CB8AC3E}">
        <p14:creationId xmlns:p14="http://schemas.microsoft.com/office/powerpoint/2010/main" val="34968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46668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</a:t>
                          </a:r>
                          <a:r>
                            <a:rPr lang="es-ES" baseline="0" dirty="0"/>
                            <a:t> </a:t>
                          </a:r>
                          <a:r>
                            <a:rPr lang="es-ES" dirty="0"/>
                            <a:t>965</a:t>
                          </a:r>
                          <a14:m>
                            <m:oMath xmlns:m="http://schemas.openxmlformats.org/officeDocument/2006/math">
                              <m:r>
                                <a:rPr lang="es-E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4">
                <a:extLst>
                  <a:ext uri="{FF2B5EF4-FFF2-40B4-BE49-F238E27FC236}">
                    <a16:creationId xmlns:a16="http://schemas.microsoft.com/office/drawing/2014/main" id="{D697AE9A-4BA3-4243-86B8-4EC2980D8A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246668"/>
                  </p:ext>
                </p:extLst>
              </p:nvPr>
            </p:nvGraphicFramePr>
            <p:xfrm>
              <a:off x="1176625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353995413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Japan</a:t>
                          </a:r>
                        </a:p>
                      </a:txBody>
                      <a:tcPr>
                        <a:solidFill>
                          <a:srgbClr val="5F9E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75281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Anzahl Erdbeben:                       13711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5243913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dirty="0"/>
                            <a:t>Getriggerte Erdbeben:               7772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7492580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85" t="-314286" r="-570" b="-2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27027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[ 4.0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8.7 ]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347024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5939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069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4756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Datensätze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938532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Getriggerte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Erdbeben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:   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dirty="0" smtClean="0"/>
                                  <m:t>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es-ES" dirty="0" smtClean="0"/>
                                  <m:t>9737</m:t>
                                </m:r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80431E7F-4826-4F47-9909-CEDF5ADD48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938532"/>
                  </p:ext>
                </p:extLst>
              </p:nvPr>
            </p:nvGraphicFramePr>
            <p:xfrm>
              <a:off x="6798128" y="2023257"/>
              <a:ext cx="4273674" cy="2830585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4273674">
                      <a:extLst>
                        <a:ext uri="{9D8B030D-6E8A-4147-A177-3AD203B41FA5}">
                          <a16:colId xmlns:a16="http://schemas.microsoft.com/office/drawing/2014/main" val="178507953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2600" dirty="0">
                              <a:solidFill>
                                <a:schemeClr val="tx1"/>
                              </a:solidFill>
                            </a:rPr>
                            <a:t>Kalifornien</a:t>
                          </a:r>
                        </a:p>
                      </a:txBody>
                      <a:tcPr>
                        <a:solidFill>
                          <a:srgbClr val="EE9A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747749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Erdbeben:                        14540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79881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42" t="-210256" r="-570" b="-29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72058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Cluster:                              719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96155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[ 2.8   ≤   </a:t>
                          </a:r>
                          <a:r>
                            <a:rPr lang="es-ES" dirty="0"/>
                            <a:t>Magnitude</a:t>
                          </a:r>
                          <a:r>
                            <a:rPr lang="de-DE" sz="1800" dirty="0"/>
                            <a:t>   ≤   7.3 ]</a:t>
                          </a:r>
                          <a:endParaRPr lang="es-ES" dirty="0"/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80212"/>
                      </a:ext>
                    </a:extLst>
                  </a:tr>
                  <a:tr h="468581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Anzahl Einzelbeben:                    4803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  <a:alpha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5599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39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CC6C6708-C888-40A6-A88A-8737DC02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04159"/>
              </p:ext>
            </p:extLst>
          </p:nvPr>
        </p:nvGraphicFramePr>
        <p:xfrm>
          <a:off x="209176" y="1390333"/>
          <a:ext cx="11816569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986655831"/>
                    </a:ext>
                  </a:extLst>
                </a:gridCol>
                <a:gridCol w="5677647">
                  <a:extLst>
                    <a:ext uri="{9D8B030D-6E8A-4147-A177-3AD203B41FA5}">
                      <a16:colId xmlns:a16="http://schemas.microsoft.com/office/drawing/2014/main" val="2711631056"/>
                    </a:ext>
                  </a:extLst>
                </a:gridCol>
                <a:gridCol w="2384612">
                  <a:extLst>
                    <a:ext uri="{9D8B030D-6E8A-4147-A177-3AD203B41FA5}">
                      <a16:colId xmlns:a16="http://schemas.microsoft.com/office/drawing/2014/main" val="3789361892"/>
                    </a:ext>
                  </a:extLst>
                </a:gridCol>
                <a:gridCol w="1608757">
                  <a:extLst>
                    <a:ext uri="{9D8B030D-6E8A-4147-A177-3AD203B41FA5}">
                      <a16:colId xmlns:a16="http://schemas.microsoft.com/office/drawing/2014/main" val="864163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  <a:p>
                      <a:endParaRPr lang="es-ES" b="1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Einheit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3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Stärke eines Erdbebens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[4.0 – 8.7] 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[2.8 – 7.3]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Richterskala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wie steil die Platten zueinander stehen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(2 - 90)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Grad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6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Winkel in dem sich die Platten relativ zueinander auf- und abschieben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(-90 - 90)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Grad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2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heat Flow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Wärmefluss aus dem Erdinneren an die Oberfläche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(0.05 – 0.11)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W/km²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depth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Tiefe unter Oberfläche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(-99  – 0)</a:t>
                      </a:r>
                    </a:p>
                    <a:p>
                      <a:pPr algn="l"/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(-24  – 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47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mantle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des Erdmantels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(30186 – 137969)</a:t>
                      </a:r>
                    </a:p>
                    <a:p>
                      <a:r>
                        <a:rPr lang="es-ES" sz="1200" dirty="0">
                          <a:solidFill>
                            <a:srgbClr val="EE9A00"/>
                          </a:solidFill>
                        </a:rPr>
                        <a:t>Im Modell nicht enthalten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Meter</a:t>
                      </a:r>
                      <a:endParaRPr lang="es-E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4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crustal thickness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Dicke der Erdkruste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5F9EA0"/>
                          </a:solidFill>
                        </a:rPr>
                        <a:t>(6895 – 32668)</a:t>
                      </a:r>
                    </a:p>
                    <a:p>
                      <a:r>
                        <a:rPr lang="es-ES" sz="1800" dirty="0">
                          <a:solidFill>
                            <a:srgbClr val="EE9A00"/>
                          </a:solidFill>
                        </a:rPr>
                        <a:t>(24199 – 35683)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000000"/>
                          </a:solidFill>
                        </a:rPr>
                        <a:t>Meter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9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strain 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Deformationsrate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rgbClr val="5F9EA0"/>
                          </a:solidFill>
                        </a:rPr>
                        <a:t>(1 – 1523)</a:t>
                      </a:r>
                    </a:p>
                    <a:p>
                      <a:r>
                        <a:rPr lang="es-ES" sz="1800" dirty="0">
                          <a:solidFill>
                            <a:srgbClr val="EE9A00"/>
                          </a:solidFill>
                        </a:rPr>
                        <a:t>(16 – 1122)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29684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400000"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1310742" y="494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4756" y="172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9B9526-203F-400B-ADFF-D0ABBE00F6EF}"/>
              </a:ext>
            </a:extLst>
          </p:cNvPr>
          <p:cNvSpPr txBox="1"/>
          <p:nvPr/>
        </p:nvSpPr>
        <p:spPr>
          <a:xfrm>
            <a:off x="205732" y="796405"/>
            <a:ext cx="8294914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Geophysikalische Variablen</a:t>
            </a:r>
          </a:p>
          <a:p>
            <a:pPr>
              <a:lnSpc>
                <a:spcPct val="150000"/>
              </a:lnSpc>
            </a:pPr>
            <a:endParaRPr lang="es-ES" sz="20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5E4A43-D85A-4E6A-A3DC-0B69998D2077}"/>
              </a:ext>
            </a:extLst>
          </p:cNvPr>
          <p:cNvCxnSpPr/>
          <p:nvPr/>
        </p:nvCxnSpPr>
        <p:spPr>
          <a:xfrm>
            <a:off x="10626165" y="6107953"/>
            <a:ext cx="2988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4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D5E5E50-A0E5-4BEB-A31C-EBEA88D2CA8F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3. Datengrundlage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0AD7A8B8-C932-488C-9037-3A4476FB8089}"/>
              </a:ext>
            </a:extLst>
          </p:cNvPr>
          <p:cNvSpPr txBox="1">
            <a:spLocks/>
          </p:cNvSpPr>
          <p:nvPr/>
        </p:nvSpPr>
        <p:spPr>
          <a:xfrm>
            <a:off x="838200" y="-29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AFECC2CE-A239-4F8F-A14D-0A9FB4D36877}"/>
              </a:ext>
            </a:extLst>
          </p:cNvPr>
          <p:cNvSpPr txBox="1">
            <a:spLocks/>
          </p:cNvSpPr>
          <p:nvPr/>
        </p:nvSpPr>
        <p:spPr>
          <a:xfrm>
            <a:off x="838200" y="1614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Erklärung der Variablen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6A124E-4990-4686-B15C-0D645EB8C19E}"/>
              </a:ext>
            </a:extLst>
          </p:cNvPr>
          <p:cNvSpPr txBox="1"/>
          <p:nvPr/>
        </p:nvSpPr>
        <p:spPr>
          <a:xfrm>
            <a:off x="667931" y="1695304"/>
            <a:ext cx="981521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Weitere Variablen:</a:t>
            </a:r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84EDE21-3307-4F14-A33A-14372456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8599"/>
              </p:ext>
            </p:extLst>
          </p:nvPr>
        </p:nvGraphicFramePr>
        <p:xfrm>
          <a:off x="726977" y="2361841"/>
          <a:ext cx="11298768" cy="302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50">
                  <a:extLst>
                    <a:ext uri="{9D8B030D-6E8A-4147-A177-3AD203B41FA5}">
                      <a16:colId xmlns:a16="http://schemas.microsoft.com/office/drawing/2014/main" val="1486060274"/>
                    </a:ext>
                  </a:extLst>
                </a:gridCol>
                <a:gridCol w="6978136">
                  <a:extLst>
                    <a:ext uri="{9D8B030D-6E8A-4147-A177-3AD203B41FA5}">
                      <a16:colId xmlns:a16="http://schemas.microsoft.com/office/drawing/2014/main" val="52045378"/>
                    </a:ext>
                  </a:extLst>
                </a:gridCol>
                <a:gridCol w="2032482">
                  <a:extLst>
                    <a:ext uri="{9D8B030D-6E8A-4147-A177-3AD203B41FA5}">
                      <a16:colId xmlns:a16="http://schemas.microsoft.com/office/drawing/2014/main" val="2439724638"/>
                    </a:ext>
                  </a:extLst>
                </a:gridCol>
              </a:tblGrid>
              <a:tr h="42087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Erklärung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Einheit u. Range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75824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Triggerndes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Falls Beben getriggert wurde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710937"/>
                  </a:ext>
                </a:extLst>
              </a:tr>
              <a:tr h="835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/>
                        <a:t>Completeness Magnitude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Welche ist die aktuell niedrigste messbare Magnitude?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5F9EA0"/>
                          </a:solidFill>
                        </a:rPr>
                        <a:t>(4.0 - 5.5)</a:t>
                      </a:r>
                    </a:p>
                    <a:p>
                      <a:r>
                        <a:rPr lang="es-ES" dirty="0">
                          <a:solidFill>
                            <a:srgbClr val="EE9A00"/>
                          </a:solidFill>
                        </a:rPr>
                        <a:t>(2.8 – 4.2)</a:t>
                      </a:r>
                    </a:p>
                    <a:p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12751"/>
                  </a:ext>
                </a:extLst>
              </a:tr>
              <a:tr h="585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Blindheitsphase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Ergibt sich aus der Completeness Magnitude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Hat Beben während einer Blindheitsphase statt gefunden?</a:t>
                      </a:r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(Ja ; Nein)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69889"/>
                  </a:ext>
                </a:extLst>
              </a:tr>
              <a:tr h="334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Zeitdifferenz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Zeitlicher Abstand zwischen triggerndem und getriggertem Beben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(0 - 10) 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28652"/>
                  </a:ext>
                </a:extLst>
              </a:tr>
            </a:tbl>
          </a:graphicData>
        </a:graphic>
      </p:graphicFrame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F8E8D7A-7D03-43D4-AA59-07AE8663FA8C}"/>
              </a:ext>
            </a:extLst>
          </p:cNvPr>
          <p:cNvSpPr/>
          <p:nvPr/>
        </p:nvSpPr>
        <p:spPr>
          <a:xfrm>
            <a:off x="306659" y="3681413"/>
            <a:ext cx="361272" cy="846826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5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6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82EDF7-BF96-4360-A57B-D84399CE27E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4. Deskriptive Auswertung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24EB9754-C23C-41F3-A451-DF0B200E5932}"/>
              </a:ext>
            </a:extLst>
          </p:cNvPr>
          <p:cNvSpPr txBox="1">
            <a:spLocks/>
          </p:cNvSpPr>
          <p:nvPr/>
        </p:nvSpPr>
        <p:spPr>
          <a:xfrm>
            <a:off x="834756" y="524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Magnitude von triggernden und getriggerten Beben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BF6E4CE-EF6B-48E2-A040-EA72B2D4576E}"/>
              </a:ext>
            </a:extLst>
          </p:cNvPr>
          <p:cNvGrpSpPr/>
          <p:nvPr/>
        </p:nvGrpSpPr>
        <p:grpSpPr>
          <a:xfrm>
            <a:off x="6322170" y="1745925"/>
            <a:ext cx="5825794" cy="4610385"/>
            <a:chOff x="6271403" y="1512156"/>
            <a:chExt cx="5923519" cy="463475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137A1E2-85B3-4692-983F-7D66CB026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5" r="906" b="7635"/>
            <a:stretch/>
          </p:blipFill>
          <p:spPr>
            <a:xfrm>
              <a:off x="6288105" y="1852450"/>
              <a:ext cx="5906817" cy="4046857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B3B0530-6C45-48EF-9BA8-09DAF686D78B}"/>
                </a:ext>
              </a:extLst>
            </p:cNvPr>
            <p:cNvSpPr txBox="1"/>
            <p:nvPr/>
          </p:nvSpPr>
          <p:spPr>
            <a:xfrm>
              <a:off x="6271403" y="1512156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1AB97F1-99C0-445F-A594-0E0CD74909A7}"/>
                </a:ext>
              </a:extLst>
            </p:cNvPr>
            <p:cNvSpPr txBox="1"/>
            <p:nvPr/>
          </p:nvSpPr>
          <p:spPr>
            <a:xfrm>
              <a:off x="7046402" y="5852977"/>
              <a:ext cx="4598515" cy="29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Triggernde Magnitude 	 	Getriggerte Magnitude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E3BCBA-7EC4-4BE5-8AD6-F7C263AD2BFA}"/>
              </a:ext>
            </a:extLst>
          </p:cNvPr>
          <p:cNvGrpSpPr/>
          <p:nvPr/>
        </p:nvGrpSpPr>
        <p:grpSpPr>
          <a:xfrm>
            <a:off x="67039" y="1739908"/>
            <a:ext cx="6302216" cy="4616402"/>
            <a:chOff x="67039" y="1739908"/>
            <a:chExt cx="6302216" cy="461640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A96BA94D-F83C-468E-8EDD-47F5AE2AC7B2}"/>
                </a:ext>
              </a:extLst>
            </p:cNvPr>
            <p:cNvGrpSpPr/>
            <p:nvPr/>
          </p:nvGrpSpPr>
          <p:grpSpPr>
            <a:xfrm>
              <a:off x="500373" y="1739908"/>
              <a:ext cx="5868882" cy="4616402"/>
              <a:chOff x="283672" y="1468992"/>
              <a:chExt cx="6023237" cy="4675893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0A72E741-5BE9-4B2D-8994-F5D4E7BD8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1" b="8395"/>
              <a:stretch/>
            </p:blipFill>
            <p:spPr>
              <a:xfrm>
                <a:off x="283672" y="1827982"/>
                <a:ext cx="6023237" cy="4040016"/>
              </a:xfrm>
              <a:prstGeom prst="rect">
                <a:avLst/>
              </a:prstGeom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994696C5-C023-472E-B291-BB211EAD6784}"/>
                  </a:ext>
                </a:extLst>
              </p:cNvPr>
              <p:cNvSpPr txBox="1"/>
              <p:nvPr/>
            </p:nvSpPr>
            <p:spPr>
              <a:xfrm>
                <a:off x="283672" y="1468992"/>
                <a:ext cx="1012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Japan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0E54B7C-D691-42F1-AEEE-BEF743B8DFE2}"/>
                  </a:ext>
                </a:extLst>
              </p:cNvPr>
              <p:cNvSpPr txBox="1"/>
              <p:nvPr/>
            </p:nvSpPr>
            <p:spPr>
              <a:xfrm>
                <a:off x="1025798" y="5850507"/>
                <a:ext cx="4612020" cy="294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300" dirty="0"/>
                  <a:t>Triggernde Magnitude 	 	Getriggerte Magnitude</a:t>
                </a:r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E1BA802-D3C1-4E1E-BDB8-BEA812406C69}"/>
                </a:ext>
              </a:extLst>
            </p:cNvPr>
            <p:cNvSpPr txBox="1"/>
            <p:nvPr/>
          </p:nvSpPr>
          <p:spPr>
            <a:xfrm rot="16200000">
              <a:off x="-1447410" y="3677403"/>
              <a:ext cx="352134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300" dirty="0"/>
                <a:t>Magnitude</a:t>
              </a:r>
            </a:p>
            <a:p>
              <a:r>
                <a:rPr lang="es-ES" sz="1300" dirty="0"/>
                <a:t>3           4            5            6             7           8            9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9D9ACC-740E-452A-8F3F-F7C4872E4C8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5F3EFFC-3151-47F0-9B8C-6014F1BA85C7}"/>
                  </a:ext>
                </a:extLst>
              </p:cNvPr>
              <p:cNvSpPr txBox="1"/>
              <p:nvPr/>
            </p:nvSpPr>
            <p:spPr>
              <a:xfrm>
                <a:off x="569008" y="2198831"/>
                <a:ext cx="11053984" cy="3636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Semiparametrische Regression: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Nicht parametrisch: nicht zwingend parametrische </a:t>
                </a:r>
                <a:r>
                  <a:rPr lang="de-DE" sz="2000" dirty="0" err="1"/>
                  <a:t>Smoothingfunktion</a:t>
                </a:r>
                <a:r>
                  <a:rPr lang="de-DE" sz="2000" dirty="0"/>
                  <a:t> der erklärenden Variablen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Parametrisch: braucht parametrische Verteilungsannahme für die Zielvariable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Modellierung von Lage-, Skalen- und Formparameter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variiert je nach Verteilungsannahme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/>
                  <a:t>Flexible Modellierung der Zielvariable</a:t>
                </a:r>
              </a:p>
              <a:p>
                <a:pPr marL="342900" indent="-342900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/>
                  <a:t>Unabhängige Y</a:t>
                </a:r>
                <a:r>
                  <a:rPr lang="de-DE" sz="2000" baseline="-25000" dirty="0"/>
                  <a:t>i</a:t>
                </a:r>
                <a:r>
                  <a:rPr lang="de-DE" sz="2000" dirty="0"/>
                  <a:t> mit bedingter Dichte </a:t>
                </a:r>
                <a:r>
                  <a:rPr lang="de-DE" sz="2000" dirty="0" err="1"/>
                  <a:t>f</a:t>
                </a:r>
                <a:r>
                  <a:rPr lang="de-DE" sz="2000" baseline="-25000" dirty="0" err="1"/>
                  <a:t>y</a:t>
                </a:r>
                <a:r>
                  <a:rPr lang="de-DE" sz="2000" dirty="0"/>
                  <a:t>(</a:t>
                </a:r>
                <a:r>
                  <a:rPr lang="de-DE" sz="2000" dirty="0" err="1"/>
                  <a:t>y</a:t>
                </a:r>
                <a:r>
                  <a:rPr lang="de-DE" sz="2000" baseline="-25000" dirty="0" err="1"/>
                  <a:t>i</a:t>
                </a:r>
                <a:r>
                  <a:rPr lang="de-DE" sz="2000" dirty="0"/>
                  <a:t> ǀ </a:t>
                </a:r>
                <a:r>
                  <a:rPr lang="el-GR" sz="2000" dirty="0"/>
                  <a:t>μ</a:t>
                </a:r>
                <a:r>
                  <a:rPr lang="de-DE" sz="2000" baseline="-25000" dirty="0"/>
                  <a:t>i ,</a:t>
                </a:r>
                <a:r>
                  <a:rPr lang="de-DE" sz="2000" dirty="0"/>
                  <a:t> </a:t>
                </a:r>
                <a:r>
                  <a:rPr lang="el-GR" sz="2000" dirty="0"/>
                  <a:t>σ</a:t>
                </a:r>
                <a:r>
                  <a:rPr lang="de-DE" sz="2000" baseline="-25000" dirty="0"/>
                  <a:t>i , </a:t>
                </a:r>
                <a:r>
                  <a:rPr lang="el-GR" sz="2000" dirty="0"/>
                  <a:t>ν</a:t>
                </a:r>
                <a:r>
                  <a:rPr lang="de-DE" sz="2000" baseline="-25000" dirty="0"/>
                  <a:t>i , </a:t>
                </a:r>
                <a:r>
                  <a:rPr lang="el-GR" sz="2000" dirty="0"/>
                  <a:t>τ</a:t>
                </a:r>
                <a:r>
                  <a:rPr lang="de-DE" sz="2000" baseline="-25000" dirty="0"/>
                  <a:t>i </a:t>
                </a:r>
                <a:r>
                  <a:rPr lang="de-DE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Theoretische Modellgleichung:          </a:t>
                </a:r>
                <a:r>
                  <a:rPr lang="el-GR" sz="2000" dirty="0"/>
                  <a:t>μ</a:t>
                </a:r>
                <a:r>
                  <a:rPr lang="de-DE" sz="2000" baseline="-25000" dirty="0"/>
                  <a:t>i</a:t>
                </a:r>
                <a:r>
                  <a:rPr lang="de-DE" sz="2000" dirty="0"/>
                  <a:t> = </a:t>
                </a:r>
                <a:r>
                  <a:rPr lang="el-GR" sz="2000" dirty="0"/>
                  <a:t>β</a:t>
                </a:r>
                <a:r>
                  <a:rPr lang="de-DE" sz="2000" baseline="-25000" dirty="0"/>
                  <a:t>0</a:t>
                </a:r>
                <a:r>
                  <a:rPr lang="de-DE" sz="2000" dirty="0"/>
                  <a:t>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𝑥𝑘</m:t>
                        </m:r>
                        <m:r>
                          <a:rPr lang="de-DE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de-DE" sz="2000" dirty="0"/>
                  <a:t>      für i = 1, ... , n     Beobachtungen</a:t>
                </a:r>
              </a:p>
              <a:p>
                <a:pPr marL="0" indent="0">
                  <a:buNone/>
                </a:pPr>
                <a:r>
                  <a:rPr lang="de-DE" sz="2000" dirty="0"/>
                  <a:t>						                     für k = 1, … , p     Einflussvariablen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5F3EFFC-3151-47F0-9B8C-6014F1BA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08" y="2198831"/>
                <a:ext cx="11053984" cy="3636188"/>
              </a:xfrm>
              <a:prstGeom prst="rect">
                <a:avLst/>
              </a:prstGeom>
              <a:blipFill>
                <a:blip r:embed="rId2"/>
                <a:stretch>
                  <a:fillRect l="-496" b="-144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el 26">
            <a:extLst>
              <a:ext uri="{FF2B5EF4-FFF2-40B4-BE49-F238E27FC236}">
                <a16:creationId xmlns:a16="http://schemas.microsoft.com/office/drawing/2014/main" id="{CCC65FD0-89E7-4FE8-959B-3607977A8976}"/>
              </a:ext>
            </a:extLst>
          </p:cNvPr>
          <p:cNvSpPr txBox="1">
            <a:spLocks/>
          </p:cNvSpPr>
          <p:nvPr/>
        </p:nvSpPr>
        <p:spPr>
          <a:xfrm>
            <a:off x="834756" y="542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Generalisierte additive Modelle für Lage-, Skalen- und Formparameter (GAMLSS)</a:t>
            </a:r>
          </a:p>
        </p:txBody>
      </p:sp>
    </p:spTree>
    <p:extLst>
      <p:ext uri="{BB962C8B-B14F-4D97-AF65-F5344CB8AC3E}">
        <p14:creationId xmlns:p14="http://schemas.microsoft.com/office/powerpoint/2010/main" val="151185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7" y="145914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5. Modelltheorie</a:t>
            </a: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F176A1C-97DD-4F92-9C8A-5A513A2C0C30}"/>
              </a:ext>
            </a:extLst>
          </p:cNvPr>
          <p:cNvSpPr txBox="1">
            <a:spLocks/>
          </p:cNvSpPr>
          <p:nvPr/>
        </p:nvSpPr>
        <p:spPr>
          <a:xfrm>
            <a:off x="834756" y="166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Verteilung der Zielvariablen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5B25C94-A250-4024-B5D3-EEAD15AC373C}"/>
              </a:ext>
            </a:extLst>
          </p:cNvPr>
          <p:cNvGrpSpPr/>
          <p:nvPr/>
        </p:nvGrpSpPr>
        <p:grpSpPr>
          <a:xfrm>
            <a:off x="16887" y="1387533"/>
            <a:ext cx="7333248" cy="4755245"/>
            <a:chOff x="28389" y="1490971"/>
            <a:chExt cx="7333248" cy="475524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2FF5D1C-8874-41B1-8A36-10DB3578AF08}"/>
                </a:ext>
              </a:extLst>
            </p:cNvPr>
            <p:cNvSpPr txBox="1"/>
            <p:nvPr/>
          </p:nvSpPr>
          <p:spPr>
            <a:xfrm>
              <a:off x="520833" y="1490971"/>
              <a:ext cx="1012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Japan</a:t>
              </a:r>
              <a:r>
                <a:rPr lang="es-ES" dirty="0"/>
                <a:t> 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21DEED8-7876-4665-87A6-F838F1F239BB}"/>
                </a:ext>
              </a:extLst>
            </p:cNvPr>
            <p:cNvSpPr txBox="1"/>
            <p:nvPr/>
          </p:nvSpPr>
          <p:spPr>
            <a:xfrm>
              <a:off x="633506" y="5584753"/>
              <a:ext cx="5310094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  4 	      5	          6 	              7	                  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26A8C52-F308-4990-9E7F-B86845F6AED3}"/>
                </a:ext>
              </a:extLst>
            </p:cNvPr>
            <p:cNvSpPr txBox="1"/>
            <p:nvPr/>
          </p:nvSpPr>
          <p:spPr>
            <a:xfrm rot="16200000">
              <a:off x="-1775318" y="3493405"/>
              <a:ext cx="40998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300" dirty="0"/>
                <a:t>	                Dichte</a:t>
              </a:r>
            </a:p>
            <a:p>
              <a:r>
                <a:rPr lang="es-ES" sz="1300" dirty="0"/>
                <a:t>0.0           0.5 	          1.0 	   1.5            2.0            2.5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F317FDA1-C3F8-4D2F-8450-1290B3FDA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" b="8119"/>
            <a:stretch/>
          </p:blipFill>
          <p:spPr>
            <a:xfrm>
              <a:off x="467643" y="1850520"/>
              <a:ext cx="5737228" cy="3862494"/>
            </a:xfrm>
            <a:prstGeom prst="rect">
              <a:avLst/>
            </a:prstGeom>
          </p:spPr>
        </p:pic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7BAF8E1-98E9-4B60-9394-D3122C3FBE8F}"/>
                </a:ext>
              </a:extLst>
            </p:cNvPr>
            <p:cNvGrpSpPr/>
            <p:nvPr/>
          </p:nvGrpSpPr>
          <p:grpSpPr>
            <a:xfrm>
              <a:off x="3645992" y="2203519"/>
              <a:ext cx="3715645" cy="369332"/>
              <a:chOff x="3174778" y="1329678"/>
              <a:chExt cx="3715645" cy="369332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E4DB2026-A4C4-4701-9721-FFF2C832DA12}"/>
                  </a:ext>
                </a:extLst>
              </p:cNvPr>
              <p:cNvSpPr txBox="1"/>
              <p:nvPr/>
            </p:nvSpPr>
            <p:spPr>
              <a:xfrm>
                <a:off x="3221321" y="1329678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9FAB26CC-FC65-4146-8789-564AF18B8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4778" y="153214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5A718DE-68FF-417A-A4E5-C290C4F8EA72}"/>
              </a:ext>
            </a:extLst>
          </p:cNvPr>
          <p:cNvGrpSpPr/>
          <p:nvPr/>
        </p:nvGrpSpPr>
        <p:grpSpPr>
          <a:xfrm>
            <a:off x="6193369" y="1387533"/>
            <a:ext cx="5721034" cy="4755245"/>
            <a:chOff x="6176116" y="1387533"/>
            <a:chExt cx="5721034" cy="475524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44DAE55-131C-48C4-8AE5-F1054321458D}"/>
                </a:ext>
              </a:extLst>
            </p:cNvPr>
            <p:cNvSpPr txBox="1"/>
            <p:nvPr/>
          </p:nvSpPr>
          <p:spPr>
            <a:xfrm>
              <a:off x="6176116" y="1387533"/>
              <a:ext cx="1446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/>
                <a:t>Kalifornien</a:t>
              </a:r>
              <a:r>
                <a:rPr lang="es-ES" dirty="0"/>
                <a:t> 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9365031-68EA-4497-B7ED-3E2AA4485C94}"/>
                </a:ext>
              </a:extLst>
            </p:cNvPr>
            <p:cNvSpPr txBox="1"/>
            <p:nvPr/>
          </p:nvSpPr>
          <p:spPr>
            <a:xfrm>
              <a:off x="6339135" y="5481315"/>
              <a:ext cx="5411112" cy="661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sz="1300" dirty="0"/>
                <a:t>2.8	     3.8	          4.8 	               5.8                        6.8</a:t>
              </a:r>
            </a:p>
            <a:p>
              <a:pPr algn="ctr">
                <a:lnSpc>
                  <a:spcPct val="150000"/>
                </a:lnSpc>
              </a:pPr>
              <a:r>
                <a:rPr lang="es-ES" sz="1300" dirty="0"/>
                <a:t>Magnitude des getriggerten Erdbebens 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8167C0EB-3E2E-4321-896F-7672A683F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8" b="8572"/>
            <a:stretch/>
          </p:blipFill>
          <p:spPr>
            <a:xfrm>
              <a:off x="6204871" y="1752754"/>
              <a:ext cx="5692279" cy="3841269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BAEA95D4-F4C6-4928-998D-C4B80225FCE4}"/>
                </a:ext>
              </a:extLst>
            </p:cNvPr>
            <p:cNvGrpSpPr/>
            <p:nvPr/>
          </p:nvGrpSpPr>
          <p:grpSpPr>
            <a:xfrm>
              <a:off x="9376574" y="2123558"/>
              <a:ext cx="2453268" cy="369332"/>
              <a:chOff x="9658020" y="2157923"/>
              <a:chExt cx="3707343" cy="369332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064A0F80-3C57-44B4-9B92-D7794296D467}"/>
                  </a:ext>
                </a:extLst>
              </p:cNvPr>
              <p:cNvSpPr txBox="1"/>
              <p:nvPr/>
            </p:nvSpPr>
            <p:spPr>
              <a:xfrm>
                <a:off x="9696261" y="2157923"/>
                <a:ext cx="3669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   </a:t>
                </a:r>
                <a:r>
                  <a:rPr lang="es-ES" sz="1200" dirty="0"/>
                  <a:t>Dichte der Exponentialverteilung</a:t>
                </a:r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AFD5C30D-81A4-4C87-9133-0F378BFFE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020" y="2375439"/>
                <a:ext cx="19604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32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19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5. Modelltheorie</a:t>
            </a:r>
            <a:endParaRPr lang="es-E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47311BC-CCBF-49EC-B3A5-89D9E35F0E5D}"/>
              </a:ext>
            </a:extLst>
          </p:cNvPr>
          <p:cNvSpPr txBox="1"/>
          <p:nvPr/>
        </p:nvSpPr>
        <p:spPr>
          <a:xfrm>
            <a:off x="307749" y="1206936"/>
            <a:ext cx="116701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Verteilungsannahme für die Zielvariable: Gammaverteilung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Exponentialverteilung ist Spezialfall der Gammaverteilung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Verwendung von log-Link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Modellierung der Verteilungsparameter </a:t>
            </a:r>
            <a:r>
              <a:rPr lang="el-GR" sz="2000" dirty="0"/>
              <a:t>μ</a:t>
            </a:r>
            <a:r>
              <a:rPr lang="de-DE" sz="2000" dirty="0"/>
              <a:t> und </a:t>
            </a:r>
            <a:r>
              <a:rPr lang="el-GR" sz="2000" dirty="0"/>
              <a:t>σ</a:t>
            </a:r>
            <a:endParaRPr lang="de-DE" sz="2000" dirty="0"/>
          </a:p>
          <a:p>
            <a:pPr lvl="1">
              <a:spcAft>
                <a:spcPts val="600"/>
              </a:spcAft>
            </a:pPr>
            <a:r>
              <a:rPr lang="de-DE" sz="2000" dirty="0">
                <a:sym typeface="Wingdings" panose="05000000000000000000" pitchFamily="2" charset="2"/>
              </a:rPr>
              <a:t>	   Berechnung der Effekte für den Erwartungswert und die Varianz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B70792B-1CB2-4775-AD04-B97E0EE69D08}"/>
              </a:ext>
            </a:extLst>
          </p:cNvPr>
          <p:cNvSpPr/>
          <p:nvPr/>
        </p:nvSpPr>
        <p:spPr>
          <a:xfrm>
            <a:off x="780455" y="3661479"/>
            <a:ext cx="10609288" cy="111721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s-ES" b="1" dirty="0"/>
          </a:p>
          <a:p>
            <a:pPr algn="ctr">
              <a:spcAft>
                <a:spcPts val="600"/>
              </a:spcAft>
            </a:pPr>
            <a:r>
              <a:rPr lang="es-ES" sz="1800" b="1" dirty="0">
                <a:solidFill>
                  <a:schemeClr val="tx1"/>
                </a:solidFill>
              </a:rPr>
              <a:t>Getriggerte Magnitude  ~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triggernde Magnitude</a:t>
            </a:r>
            <a:r>
              <a:rPr lang="es-ES" sz="1800" dirty="0">
                <a:solidFill>
                  <a:schemeClr val="tx1"/>
                </a:solidFill>
              </a:rPr>
              <a:t>) +  pb(</a:t>
            </a:r>
            <a:r>
              <a:rPr lang="es-ES" sz="1800" b="1" dirty="0">
                <a:solidFill>
                  <a:schemeClr val="tx1"/>
                </a:solidFill>
              </a:rPr>
              <a:t>heat Flow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strain Rate</a:t>
            </a:r>
            <a:r>
              <a:rPr lang="es-ES" sz="1800" dirty="0">
                <a:solidFill>
                  <a:schemeClr val="tx1"/>
                </a:solidFill>
              </a:rPr>
              <a:t>) +  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	                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dip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depth</a:t>
            </a:r>
            <a:r>
              <a:rPr lang="es-ES" sz="1800" dirty="0">
                <a:solidFill>
                  <a:schemeClr val="tx1"/>
                </a:solidFill>
              </a:rPr>
              <a:t>) + cy(</a:t>
            </a:r>
            <a:r>
              <a:rPr lang="es-ES" sz="1800" b="1" dirty="0">
                <a:solidFill>
                  <a:schemeClr val="tx1"/>
                </a:solidFill>
              </a:rPr>
              <a:t>rake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mantle Thickness</a:t>
            </a:r>
            <a:r>
              <a:rPr lang="es-ES" sz="1800" dirty="0">
                <a:solidFill>
                  <a:schemeClr val="tx1"/>
                </a:solidFill>
              </a:rPr>
              <a:t>) + </a:t>
            </a:r>
          </a:p>
          <a:p>
            <a:pPr algn="ctr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			             </a:t>
            </a:r>
            <a:r>
              <a:rPr lang="es-ES" sz="1800" dirty="0">
                <a:solidFill>
                  <a:schemeClr val="tx1"/>
                </a:solidFill>
              </a:rPr>
              <a:t>pb(</a:t>
            </a:r>
            <a:r>
              <a:rPr lang="es-ES" sz="1800" b="1" dirty="0">
                <a:solidFill>
                  <a:schemeClr val="tx1"/>
                </a:solidFill>
              </a:rPr>
              <a:t>crustal Thickness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completeness Magnitude</a:t>
            </a:r>
            <a:r>
              <a:rPr lang="es-ES" sz="1800" dirty="0">
                <a:solidFill>
                  <a:schemeClr val="tx1"/>
                </a:solidFill>
              </a:rPr>
              <a:t>) + pb(</a:t>
            </a:r>
            <a:r>
              <a:rPr lang="es-ES" sz="1800" b="1" dirty="0">
                <a:solidFill>
                  <a:schemeClr val="tx1"/>
                </a:solidFill>
              </a:rPr>
              <a:t>Zeitdifferenz</a:t>
            </a:r>
            <a:r>
              <a:rPr lang="es-ES" sz="18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s-ES" dirty="0"/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7E83EFB7-0534-446E-9338-E26E8EEBFEA7}"/>
              </a:ext>
            </a:extLst>
          </p:cNvPr>
          <p:cNvSpPr txBox="1">
            <a:spLocks/>
          </p:cNvSpPr>
          <p:nvPr/>
        </p:nvSpPr>
        <p:spPr>
          <a:xfrm>
            <a:off x="834756" y="22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3C41EF9-561C-44AE-A065-2CADBE4D919E}"/>
              </a:ext>
            </a:extLst>
          </p:cNvPr>
          <p:cNvSpPr txBox="1">
            <a:spLocks/>
          </p:cNvSpPr>
          <p:nvPr/>
        </p:nvSpPr>
        <p:spPr>
          <a:xfrm>
            <a:off x="885044" y="1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Spezifisches GAMLSS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C238ED5-8360-4E92-BBD2-1F183AA104CE}"/>
              </a:ext>
            </a:extLst>
          </p:cNvPr>
          <p:cNvSpPr txBox="1"/>
          <p:nvPr/>
        </p:nvSpPr>
        <p:spPr>
          <a:xfrm>
            <a:off x="307749" y="3276600"/>
            <a:ext cx="1192170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/>
              <a:t>Modellgleichung: </a:t>
            </a:r>
            <a:endParaRPr lang="de-DE" sz="2000" dirty="0">
              <a:solidFill>
                <a:srgbClr val="FF0000"/>
              </a:solidFill>
            </a:endParaRPr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algn="ctr">
              <a:spcAft>
                <a:spcPts val="600"/>
              </a:spcAft>
            </a:pPr>
            <a:endParaRPr lang="es-ES" sz="2000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Modellgleichung für </a:t>
            </a:r>
            <a:r>
              <a:rPr lang="el-GR" sz="2000" dirty="0"/>
              <a:t>μ</a:t>
            </a:r>
            <a:r>
              <a:rPr lang="de-DE" sz="2000" dirty="0"/>
              <a:t> und </a:t>
            </a:r>
            <a:r>
              <a:rPr lang="el-GR" sz="2000" dirty="0"/>
              <a:t>σ</a:t>
            </a:r>
            <a:r>
              <a:rPr lang="de-DE" sz="2000" dirty="0"/>
              <a:t> identisch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Modelle die die Shortterm Incompleteness berücksichtigen, werden ohne Completeness Magnitude gerechnet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Mantle </a:t>
            </a:r>
            <a:r>
              <a:rPr lang="de-DE" sz="2000" dirty="0" err="1"/>
              <a:t>Thickness</a:t>
            </a:r>
            <a:r>
              <a:rPr lang="de-DE" sz="2000" dirty="0"/>
              <a:t> bei Kalifornien-Modellen nicht enthalten</a:t>
            </a:r>
          </a:p>
        </p:txBody>
      </p:sp>
    </p:spTree>
    <p:extLst>
      <p:ext uri="{BB962C8B-B14F-4D97-AF65-F5344CB8AC3E}">
        <p14:creationId xmlns:p14="http://schemas.microsoft.com/office/powerpoint/2010/main" val="13124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B2091C4-2CE4-4637-BC7D-1CF8E111BD5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/>
              <a:t>5. Modelltheorie</a:t>
            </a:r>
            <a:endParaRPr lang="es-ES" dirty="0"/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7E83EFB7-0534-446E-9338-E26E8EEBFEA7}"/>
              </a:ext>
            </a:extLst>
          </p:cNvPr>
          <p:cNvSpPr txBox="1">
            <a:spLocks/>
          </p:cNvSpPr>
          <p:nvPr/>
        </p:nvSpPr>
        <p:spPr>
          <a:xfrm>
            <a:off x="834756" y="223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D3C41EF9-561C-44AE-A065-2CADBE4D919E}"/>
              </a:ext>
            </a:extLst>
          </p:cNvPr>
          <p:cNvSpPr txBox="1">
            <a:spLocks/>
          </p:cNvSpPr>
          <p:nvPr/>
        </p:nvSpPr>
        <p:spPr>
          <a:xfrm>
            <a:off x="885044" y="1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Graphische Interpretation der Modelle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D2BDF5B-D31D-4790-88DF-673C1B6F9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t="3536" r="3753" b="3943"/>
          <a:stretch/>
        </p:blipFill>
        <p:spPr>
          <a:xfrm>
            <a:off x="2039061" y="1551248"/>
            <a:ext cx="8009626" cy="427019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4A5D1BA-CC62-4907-9ABE-8686F6162F49}"/>
              </a:ext>
            </a:extLst>
          </p:cNvPr>
          <p:cNvSpPr txBox="1"/>
          <p:nvPr/>
        </p:nvSpPr>
        <p:spPr>
          <a:xfrm rot="16200000">
            <a:off x="-180666" y="3369170"/>
            <a:ext cx="35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Multiplikativer Effekt auf den geschätzten </a:t>
            </a:r>
          </a:p>
          <a:p>
            <a:pPr algn="ctr"/>
            <a:r>
              <a:rPr lang="es-ES" sz="1400" dirty="0"/>
              <a:t>Verteilungsparameter der Zielgröße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803177C-601C-4D88-9F5B-C8B6F9F3E9BF}"/>
              </a:ext>
            </a:extLst>
          </p:cNvPr>
          <p:cNvGrpSpPr/>
          <p:nvPr/>
        </p:nvGrpSpPr>
        <p:grpSpPr>
          <a:xfrm>
            <a:off x="9201511" y="4249271"/>
            <a:ext cx="2616678" cy="501008"/>
            <a:chOff x="9161254" y="4600079"/>
            <a:chExt cx="2616678" cy="50100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F4EAC8D-33BE-4F06-9B3E-18B11DD031ED}"/>
                </a:ext>
              </a:extLst>
            </p:cNvPr>
            <p:cNvSpPr/>
            <p:nvPr/>
          </p:nvSpPr>
          <p:spPr>
            <a:xfrm>
              <a:off x="10253932" y="4600079"/>
              <a:ext cx="1524000" cy="501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Datenpunkte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72C00E2-5016-4449-80D9-51E3FD99437F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9161254" y="4850583"/>
              <a:ext cx="1092678" cy="250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E4685D-2498-42F2-B842-54CA2D48947A}"/>
              </a:ext>
            </a:extLst>
          </p:cNvPr>
          <p:cNvGrpSpPr/>
          <p:nvPr/>
        </p:nvGrpSpPr>
        <p:grpSpPr>
          <a:xfrm>
            <a:off x="3638912" y="2374102"/>
            <a:ext cx="3821500" cy="661945"/>
            <a:chOff x="8978663" y="4105543"/>
            <a:chExt cx="3821500" cy="661945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9D774D4-49F2-4486-97EC-18FBED5159F9}"/>
                </a:ext>
              </a:extLst>
            </p:cNvPr>
            <p:cNvSpPr/>
            <p:nvPr/>
          </p:nvSpPr>
          <p:spPr>
            <a:xfrm>
              <a:off x="10071339" y="4105543"/>
              <a:ext cx="2728824" cy="6619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95% Konfidenzintervall des geschätzten Effekts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A76961-BE4C-4490-8CED-6DBB364CE17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978663" y="4436516"/>
              <a:ext cx="1092676" cy="272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59917CD-54DA-4C65-A5D8-461533A91C42}"/>
              </a:ext>
            </a:extLst>
          </p:cNvPr>
          <p:cNvSpPr txBox="1"/>
          <p:nvPr/>
        </p:nvSpPr>
        <p:spPr>
          <a:xfrm>
            <a:off x="9903012" y="1398494"/>
            <a:ext cx="109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Evtl anderes Beispiel</a:t>
            </a:r>
          </a:p>
        </p:txBody>
      </p:sp>
    </p:spTree>
    <p:extLst>
      <p:ext uri="{BB962C8B-B14F-4D97-AF65-F5344CB8AC3E}">
        <p14:creationId xmlns:p14="http://schemas.microsoft.com/office/powerpoint/2010/main" val="245514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3" y="1665287"/>
            <a:ext cx="10114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DD948E-B829-4B0F-874F-1D6622DF8C4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F685976-D726-4F57-A5C2-0136B9F361B5}"/>
              </a:ext>
            </a:extLst>
          </p:cNvPr>
          <p:cNvSpPr/>
          <p:nvPr/>
        </p:nvSpPr>
        <p:spPr>
          <a:xfrm>
            <a:off x="684046" y="2980303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1167090" y="523653"/>
            <a:ext cx="9850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den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Erwartungswert für Japan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288911B-5288-4F31-9ED8-A443F176F03B}"/>
              </a:ext>
            </a:extLst>
          </p:cNvPr>
          <p:cNvGrpSpPr/>
          <p:nvPr/>
        </p:nvGrpSpPr>
        <p:grpSpPr>
          <a:xfrm>
            <a:off x="329866" y="1849216"/>
            <a:ext cx="7643026" cy="4285939"/>
            <a:chOff x="1881339" y="1997173"/>
            <a:chExt cx="7262661" cy="402484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F389476-9A75-4C1C-9461-5BB818163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" t="13605" r="4680" b="11779"/>
            <a:stretch/>
          </p:blipFill>
          <p:spPr>
            <a:xfrm>
              <a:off x="2513162" y="2133600"/>
              <a:ext cx="6630838" cy="355408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12AE558-6B90-4AA8-90DA-DC24636E38FF}"/>
                </a:ext>
              </a:extLst>
            </p:cNvPr>
            <p:cNvSpPr txBox="1"/>
            <p:nvPr/>
          </p:nvSpPr>
          <p:spPr>
            <a:xfrm>
              <a:off x="5210355" y="5714239"/>
              <a:ext cx="1846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457B68-B41F-40A1-A245-5885BFBC0203}"/>
                </a:ext>
              </a:extLst>
            </p:cNvPr>
            <p:cNvSpPr txBox="1"/>
            <p:nvPr/>
          </p:nvSpPr>
          <p:spPr>
            <a:xfrm rot="16200000">
              <a:off x="229481" y="3649031"/>
              <a:ext cx="3826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den Erwartungswert </a:t>
              </a:r>
            </a:p>
            <a:p>
              <a:pPr algn="ctr"/>
              <a:r>
                <a:rPr lang="es-ES" sz="1400" dirty="0"/>
                <a:t>der getriggerten Magnitude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73CF452B-B5BB-4D72-A100-C2B9074DB22F}"/>
              </a:ext>
            </a:extLst>
          </p:cNvPr>
          <p:cNvSpPr txBox="1"/>
          <p:nvPr/>
        </p:nvSpPr>
        <p:spPr>
          <a:xfrm>
            <a:off x="8202283" y="2471041"/>
            <a:ext cx="35598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Konstant ansteigender Effekt, flacht ab einer Magnitude von 6.5 ab</a:t>
            </a:r>
          </a:p>
          <a:p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Geringer Effekt</a:t>
            </a:r>
          </a:p>
          <a:p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 einer Magnitude von 7.5 größer werdende Unsicherheit aufgrund weniger Daten</a:t>
            </a:r>
          </a:p>
        </p:txBody>
      </p:sp>
    </p:spTree>
    <p:extLst>
      <p:ext uri="{BB962C8B-B14F-4D97-AF65-F5344CB8AC3E}">
        <p14:creationId xmlns:p14="http://schemas.microsoft.com/office/powerpoint/2010/main" val="56549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den Erwartungwert für Japan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844C535-AADB-44FF-A9CE-C675561205E4}"/>
              </a:ext>
            </a:extLst>
          </p:cNvPr>
          <p:cNvGrpSpPr/>
          <p:nvPr/>
        </p:nvGrpSpPr>
        <p:grpSpPr>
          <a:xfrm>
            <a:off x="241173" y="2061708"/>
            <a:ext cx="8011640" cy="4239698"/>
            <a:chOff x="241173" y="2061708"/>
            <a:chExt cx="8011640" cy="423969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A86014C-EFC0-441C-A7BD-B8649FD2DB8C}"/>
                </a:ext>
              </a:extLst>
            </p:cNvPr>
            <p:cNvGrpSpPr/>
            <p:nvPr/>
          </p:nvGrpSpPr>
          <p:grpSpPr>
            <a:xfrm>
              <a:off x="241173" y="2061708"/>
              <a:ext cx="8011640" cy="4239698"/>
              <a:chOff x="223244" y="2025748"/>
              <a:chExt cx="8011640" cy="4239698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DFC526A0-26E7-43CA-AE77-1F748BE95F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9" t="14578" r="4192" b="10848"/>
              <a:stretch/>
            </p:blipFill>
            <p:spPr>
              <a:xfrm>
                <a:off x="838200" y="2025748"/>
                <a:ext cx="7396684" cy="3931921"/>
              </a:xfrm>
              <a:prstGeom prst="rect">
                <a:avLst/>
              </a:prstGeom>
            </p:spPr>
          </p:pic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8E99406-8638-4E36-AC75-2A36753BC3BD}"/>
                  </a:ext>
                </a:extLst>
              </p:cNvPr>
              <p:cNvSpPr txBox="1"/>
              <p:nvPr/>
            </p:nvSpPr>
            <p:spPr>
              <a:xfrm>
                <a:off x="4168093" y="5957669"/>
                <a:ext cx="1519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Magnitude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3C33EAF-CD58-4348-854B-688975809BE9}"/>
                  </a:ext>
                </a:extLst>
              </p:cNvPr>
              <p:cNvSpPr txBox="1"/>
              <p:nvPr/>
            </p:nvSpPr>
            <p:spPr>
              <a:xfrm rot="16200000">
                <a:off x="-1222719" y="3730097"/>
                <a:ext cx="34151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Multiplikativen Effekt auf den Erwartungswert der getriggerten Magnitude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0CB401F-9C5C-4344-BEE6-278E8C40D09C}"/>
                </a:ext>
              </a:extLst>
            </p:cNvPr>
            <p:cNvSpPr txBox="1"/>
            <p:nvPr/>
          </p:nvSpPr>
          <p:spPr>
            <a:xfrm>
              <a:off x="3675528" y="2673530"/>
              <a:ext cx="2196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C746045-38C7-44C7-B0C6-91F8904A8572}"/>
                </a:ext>
              </a:extLst>
            </p:cNvPr>
            <p:cNvSpPr txBox="1"/>
            <p:nvPr/>
          </p:nvSpPr>
          <p:spPr>
            <a:xfrm>
              <a:off x="6173694" y="4906534"/>
              <a:ext cx="1978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D543779-0E56-4317-ABC3-93BD74B56590}"/>
              </a:ext>
            </a:extLst>
          </p:cNvPr>
          <p:cNvSpPr txBox="1"/>
          <p:nvPr/>
        </p:nvSpPr>
        <p:spPr>
          <a:xfrm>
            <a:off x="8610600" y="2486212"/>
            <a:ext cx="31690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bei der triggernden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Achtung: Completeness Magnitude keine physikalische Größe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r>
              <a:rPr lang="es-ES" sz="2000" dirty="0">
                <a:sym typeface="Wingdings" panose="05000000000000000000" pitchFamily="2" charset="2"/>
              </a:rPr>
              <a:t> _______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3881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2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die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Japan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F6E1C13-1438-4EDF-B00D-EABE64DB3136}"/>
              </a:ext>
            </a:extLst>
          </p:cNvPr>
          <p:cNvGrpSpPr/>
          <p:nvPr/>
        </p:nvGrpSpPr>
        <p:grpSpPr>
          <a:xfrm>
            <a:off x="460190" y="1943788"/>
            <a:ext cx="7474677" cy="4323929"/>
            <a:chOff x="720024" y="1823778"/>
            <a:chExt cx="7474677" cy="4323929"/>
          </a:xfrm>
        </p:grpSpPr>
        <p:pic>
          <p:nvPicPr>
            <p:cNvPr id="16" name="Grafik 15" descr="Ein Bild, das Text, Messstab enthält.&#10;&#10;Automatisch generierte Beschreibung">
              <a:extLst>
                <a:ext uri="{FF2B5EF4-FFF2-40B4-BE49-F238E27FC236}">
                  <a16:creationId xmlns:a16="http://schemas.microsoft.com/office/drawing/2014/main" id="{91341E33-C5B4-4D8E-BF23-1080CAE9E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2" t="15087" r="5317" b="12176"/>
            <a:stretch/>
          </p:blipFill>
          <p:spPr>
            <a:xfrm>
              <a:off x="1412758" y="1823778"/>
              <a:ext cx="6781943" cy="397684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BBA6EC-0780-48C3-88CA-5175F7290CB6}"/>
                </a:ext>
              </a:extLst>
            </p:cNvPr>
            <p:cNvSpPr txBox="1"/>
            <p:nvPr/>
          </p:nvSpPr>
          <p:spPr>
            <a:xfrm>
              <a:off x="4046043" y="5839930"/>
              <a:ext cx="2339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1328489-C8F7-42FF-9189-BA1960677B43}"/>
                </a:ext>
              </a:extLst>
            </p:cNvPr>
            <p:cNvSpPr txBox="1"/>
            <p:nvPr/>
          </p:nvSpPr>
          <p:spPr>
            <a:xfrm rot="16200000">
              <a:off x="-803837" y="3347639"/>
              <a:ext cx="3570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die </a:t>
              </a:r>
            </a:p>
            <a:p>
              <a:pPr algn="ctr"/>
              <a:r>
                <a:rPr lang="es-ES" sz="1400" dirty="0"/>
                <a:t>Varianz der getriggerten Magnitude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98A09E9-BBB9-40BF-9086-1F386E426A05}"/>
              </a:ext>
            </a:extLst>
          </p:cNvPr>
          <p:cNvSpPr txBox="1"/>
          <p:nvPr/>
        </p:nvSpPr>
        <p:spPr>
          <a:xfrm>
            <a:off x="8323728" y="2796555"/>
            <a:ext cx="356944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Linear steigender Effekt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Ab einer Magnitude von 7.5 schwierig zu interpretieren, da wenig Daten</a:t>
            </a:r>
          </a:p>
        </p:txBody>
      </p:sp>
    </p:spTree>
    <p:extLst>
      <p:ext uri="{BB962C8B-B14F-4D97-AF65-F5344CB8AC3E}">
        <p14:creationId xmlns:p14="http://schemas.microsoft.com/office/powerpoint/2010/main" val="152783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295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 von triggernder und Completeness Magnitude auf die Varianz für Japan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98A09E9-BBB9-40BF-9086-1F386E426A05}"/>
              </a:ext>
            </a:extLst>
          </p:cNvPr>
          <p:cNvSpPr txBox="1"/>
          <p:nvPr/>
        </p:nvSpPr>
        <p:spPr>
          <a:xfrm>
            <a:off x="8287869" y="2877364"/>
            <a:ext cx="35694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Triggernde Magnitude hat einen größeren Einfluss als die Completeness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Completeness Magnitude hat negativen Effekt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9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4092989-931C-4A5D-9327-A71AE6CC24EA}"/>
              </a:ext>
            </a:extLst>
          </p:cNvPr>
          <p:cNvGrpSpPr/>
          <p:nvPr/>
        </p:nvGrpSpPr>
        <p:grpSpPr>
          <a:xfrm>
            <a:off x="741084" y="1982782"/>
            <a:ext cx="7159808" cy="4245941"/>
            <a:chOff x="460190" y="1943788"/>
            <a:chExt cx="7159808" cy="4245941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45F74E9E-F0D1-4AE9-894D-EAF7994F757E}"/>
                </a:ext>
              </a:extLst>
            </p:cNvPr>
            <p:cNvGrpSpPr/>
            <p:nvPr/>
          </p:nvGrpSpPr>
          <p:grpSpPr>
            <a:xfrm>
              <a:off x="460190" y="1943788"/>
              <a:ext cx="7159808" cy="4245941"/>
              <a:chOff x="460190" y="1943788"/>
              <a:chExt cx="7159808" cy="4245941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F6AE6425-B773-417F-8908-EC6034B669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9" t="15092" r="5136" b="12430"/>
              <a:stretch/>
            </p:blipFill>
            <p:spPr>
              <a:xfrm>
                <a:off x="1039409" y="1943788"/>
                <a:ext cx="6580589" cy="3853062"/>
              </a:xfrm>
              <a:prstGeom prst="rect">
                <a:avLst/>
              </a:prstGeom>
            </p:spPr>
          </p:pic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ED1AB33-2DF7-4D07-9556-6881FE212FBB}"/>
                  </a:ext>
                </a:extLst>
              </p:cNvPr>
              <p:cNvSpPr txBox="1"/>
              <p:nvPr/>
            </p:nvSpPr>
            <p:spPr>
              <a:xfrm>
                <a:off x="3899761" y="5881952"/>
                <a:ext cx="1204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Magnitude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85EEF9EF-A16D-47F4-81A0-72F2A81FC137}"/>
                  </a:ext>
                </a:extLst>
              </p:cNvPr>
              <p:cNvSpPr txBox="1"/>
              <p:nvPr/>
            </p:nvSpPr>
            <p:spPr>
              <a:xfrm rot="16200000">
                <a:off x="-1063671" y="3467649"/>
                <a:ext cx="3570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Multiplikativer Effekt auf die </a:t>
                </a:r>
              </a:p>
              <a:p>
                <a:pPr algn="ctr"/>
                <a:r>
                  <a:rPr lang="es-ES" sz="1400" dirty="0"/>
                  <a:t>Varianz der getriggerten Magnitude</a:t>
                </a:r>
              </a:p>
            </p:txBody>
          </p:sp>
        </p:grp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9D6386B-4722-46A1-BD68-8974100E5056}"/>
                </a:ext>
              </a:extLst>
            </p:cNvPr>
            <p:cNvSpPr txBox="1"/>
            <p:nvPr/>
          </p:nvSpPr>
          <p:spPr>
            <a:xfrm>
              <a:off x="5520766" y="2093882"/>
              <a:ext cx="1812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AB84973-32AE-4D14-8713-4AC0F16AED43}"/>
                </a:ext>
              </a:extLst>
            </p:cNvPr>
            <p:cNvSpPr txBox="1"/>
            <p:nvPr/>
          </p:nvSpPr>
          <p:spPr>
            <a:xfrm>
              <a:off x="3575426" y="4999477"/>
              <a:ext cx="2072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83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585267" y="52934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den Erwartungswert für Kalifornien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D323EFB-B59E-40BD-A240-E191130B2BCD}"/>
              </a:ext>
            </a:extLst>
          </p:cNvPr>
          <p:cNvGrpSpPr/>
          <p:nvPr/>
        </p:nvGrpSpPr>
        <p:grpSpPr>
          <a:xfrm>
            <a:off x="412376" y="2086400"/>
            <a:ext cx="7292291" cy="4190314"/>
            <a:chOff x="419427" y="2121647"/>
            <a:chExt cx="7292291" cy="4190314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C611860-2AB7-4C0F-9694-206ACB415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" t="14753" r="5507" b="12332"/>
            <a:stretch/>
          </p:blipFill>
          <p:spPr>
            <a:xfrm>
              <a:off x="1065883" y="2121647"/>
              <a:ext cx="6605544" cy="3891025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4BFC314-2811-4041-BBDA-CA8EFC55819D}"/>
                </a:ext>
              </a:extLst>
            </p:cNvPr>
            <p:cNvSpPr txBox="1"/>
            <p:nvPr/>
          </p:nvSpPr>
          <p:spPr>
            <a:xfrm rot="16200000">
              <a:off x="-1026536" y="3645109"/>
              <a:ext cx="3415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Multiplikativen Effekt auf den Erwartungswert der getriggerten Magnitude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E29D09E-252F-4E1F-BD61-12D8D7A26AAA}"/>
                </a:ext>
              </a:extLst>
            </p:cNvPr>
            <p:cNvSpPr txBox="1"/>
            <p:nvPr/>
          </p:nvSpPr>
          <p:spPr>
            <a:xfrm>
              <a:off x="4077761" y="6004184"/>
              <a:ext cx="1519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Magnitude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BC61C90-135A-4C95-9487-8F874BAD2C58}"/>
                </a:ext>
              </a:extLst>
            </p:cNvPr>
            <p:cNvSpPr txBox="1"/>
            <p:nvPr/>
          </p:nvSpPr>
          <p:spPr>
            <a:xfrm>
              <a:off x="3538069" y="2909058"/>
              <a:ext cx="21963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Completeness Magnitude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3E89325-3F6D-4E94-8D24-58F26CBFAC03}"/>
                </a:ext>
              </a:extLst>
            </p:cNvPr>
            <p:cNvSpPr txBox="1"/>
            <p:nvPr/>
          </p:nvSpPr>
          <p:spPr>
            <a:xfrm>
              <a:off x="5733506" y="5009979"/>
              <a:ext cx="1978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B0808E2C-34EC-417E-ACAC-CBB401C23D97}"/>
              </a:ext>
            </a:extLst>
          </p:cNvPr>
          <p:cNvSpPr txBox="1"/>
          <p:nvPr/>
        </p:nvSpPr>
        <p:spPr>
          <a:xfrm>
            <a:off x="8349129" y="2372659"/>
            <a:ext cx="3430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bei der triggernden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9671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8" name="Titel 26">
            <a:extLst>
              <a:ext uri="{FF2B5EF4-FFF2-40B4-BE49-F238E27FC236}">
                <a16:creationId xmlns:a16="http://schemas.microsoft.com/office/drawing/2014/main" id="{ECCA45DB-3960-4197-837A-F2C3AE294A7E}"/>
              </a:ext>
            </a:extLst>
          </p:cNvPr>
          <p:cNvSpPr txBox="1">
            <a:spLocks/>
          </p:cNvSpPr>
          <p:nvPr/>
        </p:nvSpPr>
        <p:spPr>
          <a:xfrm>
            <a:off x="834756" y="53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Effekt der triggernden Magnitude auf die </a:t>
            </a:r>
          </a:p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Varianz für Kalifornien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A0DE99-1AC6-489A-9FFC-323DED42CA13}"/>
              </a:ext>
            </a:extLst>
          </p:cNvPr>
          <p:cNvGrpSpPr/>
          <p:nvPr/>
        </p:nvGrpSpPr>
        <p:grpSpPr>
          <a:xfrm>
            <a:off x="522457" y="1771443"/>
            <a:ext cx="7282814" cy="4421687"/>
            <a:chOff x="522457" y="1771443"/>
            <a:chExt cx="7282814" cy="442168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1F22291-D473-443E-BC3D-03A28E1CF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9" t="14785" r="5600" b="12153"/>
            <a:stretch/>
          </p:blipFill>
          <p:spPr>
            <a:xfrm>
              <a:off x="1237129" y="1969169"/>
              <a:ext cx="6568142" cy="3897238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5FF9972-AB7C-450B-911E-796C5F0F5B86}"/>
                </a:ext>
              </a:extLst>
            </p:cNvPr>
            <p:cNvSpPr txBox="1"/>
            <p:nvPr/>
          </p:nvSpPr>
          <p:spPr>
            <a:xfrm flipH="1">
              <a:off x="3739178" y="5885353"/>
              <a:ext cx="18488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FBC3189-DFEA-407B-9D91-8BC8D73F04A5}"/>
                </a:ext>
              </a:extLst>
            </p:cNvPr>
            <p:cNvSpPr txBox="1"/>
            <p:nvPr/>
          </p:nvSpPr>
          <p:spPr>
            <a:xfrm rot="16200000">
              <a:off x="-1253530" y="3547430"/>
              <a:ext cx="40751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Multiplikativer Effekt auf die Varianz </a:t>
              </a:r>
            </a:p>
            <a:p>
              <a:pPr algn="ctr"/>
              <a:r>
                <a:rPr lang="es-ES" sz="1400" dirty="0"/>
                <a:t>der getriggerten Magnitude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240D8143-146E-4218-975A-305ADE27EC1E}"/>
              </a:ext>
            </a:extLst>
          </p:cNvPr>
          <p:cNvSpPr txBox="1"/>
          <p:nvPr/>
        </p:nvSpPr>
        <p:spPr>
          <a:xfrm>
            <a:off x="8621544" y="2631323"/>
            <a:ext cx="30480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steigt bis Magnitude von 4.5 an und nimmt wieder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gering</a:t>
            </a:r>
          </a:p>
        </p:txBody>
      </p:sp>
    </p:spTree>
    <p:extLst>
      <p:ext uri="{BB962C8B-B14F-4D97-AF65-F5344CB8AC3E}">
        <p14:creationId xmlns:p14="http://schemas.microsoft.com/office/powerpoint/2010/main" val="2698426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29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2" name="Titel 26">
            <a:extLst>
              <a:ext uri="{FF2B5EF4-FFF2-40B4-BE49-F238E27FC236}">
                <a16:creationId xmlns:a16="http://schemas.microsoft.com/office/drawing/2014/main" id="{E09D98CC-4B97-4C89-B2F6-BC162AC1A86C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von triggernder und Completeness Magnitude auf die Varianz für Kalifornien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91A6AFA-63A3-41E1-830A-923BC6ED5AD0}"/>
              </a:ext>
            </a:extLst>
          </p:cNvPr>
          <p:cNvGrpSpPr/>
          <p:nvPr/>
        </p:nvGrpSpPr>
        <p:grpSpPr>
          <a:xfrm>
            <a:off x="360703" y="1984221"/>
            <a:ext cx="7202027" cy="4101417"/>
            <a:chOff x="450349" y="2019724"/>
            <a:chExt cx="7202027" cy="410141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3A130A85-C864-4BCD-B504-634A6A39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5287" r="5321" b="11715"/>
            <a:stretch/>
          </p:blipFill>
          <p:spPr>
            <a:xfrm>
              <a:off x="1102163" y="2019724"/>
              <a:ext cx="6550213" cy="3879053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0B262B0-6B95-43CE-B430-6C6AD1E426CB}"/>
                </a:ext>
              </a:extLst>
            </p:cNvPr>
            <p:cNvSpPr txBox="1"/>
            <p:nvPr/>
          </p:nvSpPr>
          <p:spPr>
            <a:xfrm>
              <a:off x="4028140" y="5813364"/>
              <a:ext cx="12670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Magnitude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104C8DF-BA48-4D6F-BD4A-0FA693180187}"/>
                </a:ext>
              </a:extLst>
            </p:cNvPr>
            <p:cNvSpPr txBox="1"/>
            <p:nvPr/>
          </p:nvSpPr>
          <p:spPr>
            <a:xfrm rot="16200000">
              <a:off x="-995614" y="3465687"/>
              <a:ext cx="3415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Multiplikativen Effekt auf die Varianz der getriggerten Magnitude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8B60355C-0501-4709-844F-7B261E01AB20}"/>
              </a:ext>
            </a:extLst>
          </p:cNvPr>
          <p:cNvSpPr txBox="1"/>
          <p:nvPr/>
        </p:nvSpPr>
        <p:spPr>
          <a:xfrm>
            <a:off x="8065218" y="3045045"/>
            <a:ext cx="3766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Effekt der Completeness Magnitude deutlich größer als der Effekt der triggernden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900" dirty="0"/>
          </a:p>
          <a:p>
            <a:endParaRPr lang="es-ES" sz="9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3806CC9-8FF5-41FD-9BFB-C71330351D24}"/>
              </a:ext>
            </a:extLst>
          </p:cNvPr>
          <p:cNvSpPr txBox="1"/>
          <p:nvPr/>
        </p:nvSpPr>
        <p:spPr>
          <a:xfrm>
            <a:off x="3473824" y="2126169"/>
            <a:ext cx="2196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Completeness Magnitude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6932A7B-A907-4699-BE10-B9D6C18666C7}"/>
              </a:ext>
            </a:extLst>
          </p:cNvPr>
          <p:cNvSpPr txBox="1"/>
          <p:nvPr/>
        </p:nvSpPr>
        <p:spPr>
          <a:xfrm>
            <a:off x="5627268" y="4701131"/>
            <a:ext cx="180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Triggernde Magnitude</a:t>
            </a:r>
          </a:p>
        </p:txBody>
      </p:sp>
    </p:spTree>
    <p:extLst>
      <p:ext uri="{BB962C8B-B14F-4D97-AF65-F5344CB8AC3E}">
        <p14:creationId xmlns:p14="http://schemas.microsoft.com/office/powerpoint/2010/main" val="19054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CDA44-80CE-40EF-A50E-CCD444EACED1}"/>
              </a:ext>
            </a:extLst>
          </p:cNvPr>
          <p:cNvSpPr/>
          <p:nvPr/>
        </p:nvSpPr>
        <p:spPr>
          <a:xfrm>
            <a:off x="684046" y="2994018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31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93D921-DAE0-4B02-9BC4-35498EDA601A}"/>
              </a:ext>
            </a:extLst>
          </p:cNvPr>
          <p:cNvSpPr txBox="1"/>
          <p:nvPr/>
        </p:nvSpPr>
        <p:spPr>
          <a:xfrm>
            <a:off x="1818341" y="2120216"/>
            <a:ext cx="8860118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u="sng" dirty="0"/>
              <a:t>Effekt auf den Erwartungswert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Kein Unterschied zwischen Japan und Kalifornien</a:t>
            </a:r>
          </a:p>
          <a:p>
            <a:pPr>
              <a:lnSpc>
                <a:spcPct val="150000"/>
              </a:lnSpc>
            </a:pPr>
            <a:r>
              <a:rPr lang="es-ES" sz="2000" u="sng" dirty="0"/>
              <a:t>Effekt auf die Varianz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Abknicken des Effekts der triggernden Magnitude in Kalifornien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Stärkerer Effekt der Completeness Magnitude bei Kalifornien als bei Japan</a:t>
            </a:r>
          </a:p>
          <a:p>
            <a:r>
              <a:rPr lang="es-ES" sz="2000" u="sng" dirty="0"/>
              <a:t>Allgemein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Umkehrung der Effekte mancher Kovariablen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06DADC20-1B9C-4303-B65E-12A3B542CBD8}"/>
              </a:ext>
            </a:extLst>
          </p:cNvPr>
          <p:cNvSpPr txBox="1">
            <a:spLocks/>
          </p:cNvSpPr>
          <p:nvPr/>
        </p:nvSpPr>
        <p:spPr>
          <a:xfrm>
            <a:off x="581823" y="527312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Ergebnisse zwischen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Japan und Kalifornien</a:t>
            </a:r>
          </a:p>
        </p:txBody>
      </p:sp>
    </p:spTree>
    <p:extLst>
      <p:ext uri="{BB962C8B-B14F-4D97-AF65-F5344CB8AC3E}">
        <p14:creationId xmlns:p14="http://schemas.microsoft.com/office/powerpoint/2010/main" val="936861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32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B33300-B07B-41DD-B2FF-4223819E7CBE}"/>
              </a:ext>
            </a:extLst>
          </p:cNvPr>
          <p:cNvSpPr/>
          <p:nvPr/>
        </p:nvSpPr>
        <p:spPr>
          <a:xfrm>
            <a:off x="680602" y="3042537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33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-575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7432560-A5D5-434D-B70D-4D9C9FC88E01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0" name="Titel 26">
            <a:extLst>
              <a:ext uri="{FF2B5EF4-FFF2-40B4-BE49-F238E27FC236}">
                <a16:creationId xmlns:a16="http://schemas.microsoft.com/office/drawing/2014/main" id="{4F1F3D0D-69B6-441A-A3E6-BD4A079AC473}"/>
              </a:ext>
            </a:extLst>
          </p:cNvPr>
          <p:cNvSpPr txBox="1">
            <a:spLocks/>
          </p:cNvSpPr>
          <p:nvPr/>
        </p:nvSpPr>
        <p:spPr>
          <a:xfrm>
            <a:off x="834756" y="5372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Magnitudenverteilung der Erdbeben während der Shortterm-Incompleteness Phase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FAF2C0E-2AE9-4164-AA8F-684C10D839FE}"/>
              </a:ext>
            </a:extLst>
          </p:cNvPr>
          <p:cNvGrpSpPr/>
          <p:nvPr/>
        </p:nvGrpSpPr>
        <p:grpSpPr>
          <a:xfrm>
            <a:off x="0" y="1722491"/>
            <a:ext cx="12461968" cy="4590898"/>
            <a:chOff x="0" y="1722491"/>
            <a:chExt cx="12461968" cy="4590898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523F6623-0C61-4EEC-B5FE-FE219CB80892}"/>
                </a:ext>
              </a:extLst>
            </p:cNvPr>
            <p:cNvGrpSpPr/>
            <p:nvPr/>
          </p:nvGrpSpPr>
          <p:grpSpPr>
            <a:xfrm>
              <a:off x="0" y="1722491"/>
              <a:ext cx="12097683" cy="4297689"/>
              <a:chOff x="0" y="1722491"/>
              <a:chExt cx="12097683" cy="4297689"/>
            </a:xfrm>
          </p:grpSpPr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3558DCCC-1C5C-4A82-A16F-07AFF6BCF765}"/>
                  </a:ext>
                </a:extLst>
              </p:cNvPr>
              <p:cNvGrpSpPr/>
              <p:nvPr/>
            </p:nvGrpSpPr>
            <p:grpSpPr>
              <a:xfrm>
                <a:off x="0" y="2022578"/>
                <a:ext cx="12097683" cy="3997602"/>
                <a:chOff x="293595" y="1813401"/>
                <a:chExt cx="12097683" cy="3997602"/>
              </a:xfrm>
            </p:grpSpPr>
            <p:pic>
              <p:nvPicPr>
                <p:cNvPr id="12" name="Grafik 11">
                  <a:extLst>
                    <a:ext uri="{FF2B5EF4-FFF2-40B4-BE49-F238E27FC236}">
                      <a16:creationId xmlns:a16="http://schemas.microsoft.com/office/drawing/2014/main" id="{24CF27CE-F842-498C-A0D6-012CB782A1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51" r="37" b="8333"/>
                <a:stretch/>
              </p:blipFill>
              <p:spPr>
                <a:xfrm>
                  <a:off x="764988" y="1813402"/>
                  <a:ext cx="5813145" cy="3997601"/>
                </a:xfrm>
                <a:prstGeom prst="rect">
                  <a:avLst/>
                </a:prstGeom>
              </p:spPr>
            </p:pic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FC3079F1-8F08-4794-9546-E068F9DAB7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75" b="8317"/>
                <a:stretch/>
              </p:blipFill>
              <p:spPr>
                <a:xfrm>
                  <a:off x="6578133" y="1813401"/>
                  <a:ext cx="5813145" cy="3997602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0D85AC65-438A-4055-9674-0CD0F2DABFFC}"/>
                    </a:ext>
                  </a:extLst>
                </p:cNvPr>
                <p:cNvSpPr txBox="1"/>
                <p:nvPr/>
              </p:nvSpPr>
              <p:spPr>
                <a:xfrm rot="16200000">
                  <a:off x="-1240581" y="3404810"/>
                  <a:ext cx="35915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400" dirty="0"/>
                    <a:t>Magnitude</a:t>
                  </a:r>
                </a:p>
                <a:p>
                  <a:r>
                    <a:rPr lang="es-ES" sz="1400" dirty="0"/>
                    <a:t>3           4            5           6            7           8            9</a:t>
                  </a:r>
                </a:p>
              </p:txBody>
            </p:sp>
          </p:grp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1CB6C5D-0BE1-4DA3-8023-FCD9D2ECA3F8}"/>
                  </a:ext>
                </a:extLst>
              </p:cNvPr>
              <p:cNvSpPr txBox="1"/>
              <p:nvPr/>
            </p:nvSpPr>
            <p:spPr>
              <a:xfrm>
                <a:off x="467949" y="1722491"/>
                <a:ext cx="986228" cy="395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Japan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A9B6FC3-D097-43B2-94C4-A93A59A5E02A}"/>
                  </a:ext>
                </a:extLst>
              </p:cNvPr>
              <p:cNvSpPr txBox="1"/>
              <p:nvPr/>
            </p:nvSpPr>
            <p:spPr>
              <a:xfrm>
                <a:off x="6287981" y="1745164"/>
                <a:ext cx="15710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dirty="0"/>
                  <a:t>Kalifornien</a:t>
                </a:r>
                <a:r>
                  <a:rPr lang="es-ES" dirty="0"/>
                  <a:t> </a:t>
                </a:r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1A5F71A-DF28-4EA4-824C-1E05911067F8}"/>
                </a:ext>
              </a:extLst>
            </p:cNvPr>
            <p:cNvSpPr txBox="1"/>
            <p:nvPr/>
          </p:nvSpPr>
          <p:spPr>
            <a:xfrm>
              <a:off x="5543176" y="5669442"/>
              <a:ext cx="110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 = 176 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783E53-8FF3-409D-8BC8-F280329FDE72}"/>
                </a:ext>
              </a:extLst>
            </p:cNvPr>
            <p:cNvSpPr txBox="1"/>
            <p:nvPr/>
          </p:nvSpPr>
          <p:spPr>
            <a:xfrm>
              <a:off x="11356321" y="5669442"/>
              <a:ext cx="110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n = 768 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DB645C0-6197-41CA-8937-7B075F4AD660}"/>
                </a:ext>
              </a:extLst>
            </p:cNvPr>
            <p:cNvSpPr txBox="1"/>
            <p:nvPr/>
          </p:nvSpPr>
          <p:spPr>
            <a:xfrm>
              <a:off x="1223481" y="6005612"/>
              <a:ext cx="44938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 	                    Getriggerte Magnitude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85783F-FD61-4BB0-B01C-A67FAADF7601}"/>
                </a:ext>
              </a:extLst>
            </p:cNvPr>
            <p:cNvSpPr txBox="1"/>
            <p:nvPr/>
          </p:nvSpPr>
          <p:spPr>
            <a:xfrm>
              <a:off x="7036626" y="6005611"/>
              <a:ext cx="4576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 	                    Getriggerte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864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E08CE-ED8B-43B1-AF47-A96DEAA58F4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Ergebnisse</a:t>
            </a:r>
          </a:p>
        </p:txBody>
      </p:sp>
      <p:sp>
        <p:nvSpPr>
          <p:cNvPr id="11" name="Titel 26">
            <a:extLst>
              <a:ext uri="{FF2B5EF4-FFF2-40B4-BE49-F238E27FC236}">
                <a16:creationId xmlns:a16="http://schemas.microsoft.com/office/drawing/2014/main" id="{06DADC20-1B9C-4303-B65E-12A3B542CBD8}"/>
              </a:ext>
            </a:extLst>
          </p:cNvPr>
          <p:cNvSpPr txBox="1">
            <a:spLocks/>
          </p:cNvSpPr>
          <p:nvPr/>
        </p:nvSpPr>
        <p:spPr>
          <a:xfrm>
            <a:off x="581823" y="539498"/>
            <a:ext cx="11021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Vergleich der Effekte der triggernden Magnitude auf den Erwartungswert für Japan </a:t>
            </a:r>
          </a:p>
          <a:p>
            <a:pPr algn="ctr"/>
            <a:r>
              <a:rPr lang="es-ES" sz="3600" u="sng" dirty="0">
                <a:latin typeface="Arial" panose="020B0604020202020204" pitchFamily="34" charset="0"/>
                <a:cs typeface="Arial" panose="020B0604020202020204" pitchFamily="34" charset="0"/>
              </a:rPr>
              <a:t>mit und ohne Shortterm-Incompleteness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507DA3F-72AC-40A2-9D3D-C9E2E12FC5B5}"/>
              </a:ext>
            </a:extLst>
          </p:cNvPr>
          <p:cNvGrpSpPr/>
          <p:nvPr/>
        </p:nvGrpSpPr>
        <p:grpSpPr>
          <a:xfrm>
            <a:off x="88582" y="2175636"/>
            <a:ext cx="6283830" cy="4013226"/>
            <a:chOff x="154268" y="1906695"/>
            <a:chExt cx="6283830" cy="4013226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9A4402E-B04D-4ABA-B44E-385AACC19816}"/>
                </a:ext>
              </a:extLst>
            </p:cNvPr>
            <p:cNvGrpSpPr/>
            <p:nvPr/>
          </p:nvGrpSpPr>
          <p:grpSpPr>
            <a:xfrm>
              <a:off x="154268" y="1906695"/>
              <a:ext cx="6283830" cy="3989398"/>
              <a:chOff x="1746532" y="1535531"/>
              <a:chExt cx="7710919" cy="4490626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E68A93AA-AE1B-4832-AA9D-6DAB698B0C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41" t="13605" r="4680" b="11779"/>
              <a:stretch/>
            </p:blipFill>
            <p:spPr>
              <a:xfrm>
                <a:off x="2448715" y="1931050"/>
                <a:ext cx="7008736" cy="3756634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5D96E2E-D514-4822-BEA1-B1B9BD864299}"/>
                  </a:ext>
                </a:extLst>
              </p:cNvPr>
              <p:cNvSpPr txBox="1"/>
              <p:nvPr/>
            </p:nvSpPr>
            <p:spPr>
              <a:xfrm rot="16200000">
                <a:off x="-177758" y="3459821"/>
                <a:ext cx="4490626" cy="642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400" dirty="0"/>
                  <a:t>Multiplikativer Effekt auf den Erwartungswert </a:t>
                </a:r>
              </a:p>
              <a:p>
                <a:pPr algn="ctr"/>
                <a:r>
                  <a:rPr lang="es-ES" sz="1400" dirty="0"/>
                  <a:t>der getriggerten Magnitude</a:t>
                </a:r>
              </a:p>
            </p:txBody>
          </p:sp>
        </p:grp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2BB3F03-5D1F-416F-9732-F18C0CD28077}"/>
                </a:ext>
              </a:extLst>
            </p:cNvPr>
            <p:cNvSpPr txBox="1"/>
            <p:nvPr/>
          </p:nvSpPr>
          <p:spPr>
            <a:xfrm>
              <a:off x="2967324" y="5612144"/>
              <a:ext cx="21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59C5BFD-7E1A-4DA8-A3EE-487B6D3655E8}"/>
              </a:ext>
            </a:extLst>
          </p:cNvPr>
          <p:cNvSpPr txBox="1"/>
          <p:nvPr/>
        </p:nvSpPr>
        <p:spPr>
          <a:xfrm>
            <a:off x="5943600" y="61338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X Achse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D55CD-9C6B-4174-8B8D-88470F9F44DC}"/>
              </a:ext>
            </a:extLst>
          </p:cNvPr>
          <p:cNvSpPr txBox="1"/>
          <p:nvPr/>
        </p:nvSpPr>
        <p:spPr>
          <a:xfrm>
            <a:off x="949719" y="2246685"/>
            <a:ext cx="37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Mit Shorterm-Incompleteness Phasen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EB259A6-FCA6-4571-B723-97D585DB6841}"/>
              </a:ext>
            </a:extLst>
          </p:cNvPr>
          <p:cNvGrpSpPr/>
          <p:nvPr/>
        </p:nvGrpSpPr>
        <p:grpSpPr>
          <a:xfrm>
            <a:off x="6372412" y="2246685"/>
            <a:ext cx="5452373" cy="3942177"/>
            <a:chOff x="6372412" y="2246685"/>
            <a:chExt cx="5452373" cy="3942177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F568BBA-3320-4637-9B3C-9FFA88A3ECCD}"/>
                </a:ext>
              </a:extLst>
            </p:cNvPr>
            <p:cNvSpPr txBox="1"/>
            <p:nvPr/>
          </p:nvSpPr>
          <p:spPr>
            <a:xfrm>
              <a:off x="6421419" y="2246685"/>
              <a:ext cx="39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Ohne Shorterm-Incompleteness Phasen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FFDD1D0-63B7-4615-BA03-6991DEE76F58}"/>
                </a:ext>
              </a:extLst>
            </p:cNvPr>
            <p:cNvSpPr txBox="1"/>
            <p:nvPr/>
          </p:nvSpPr>
          <p:spPr>
            <a:xfrm>
              <a:off x="8389919" y="5881085"/>
              <a:ext cx="2102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Triggernde Magnitude</a:t>
              </a:r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904CC3C-90B7-4C94-87E7-95D0A8C9A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8" t="15940" r="4526" b="11378"/>
            <a:stretch/>
          </p:blipFill>
          <p:spPr>
            <a:xfrm>
              <a:off x="6372412" y="2597199"/>
              <a:ext cx="5452373" cy="3337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301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  <a:p>
            <a:pPr marL="0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89284D-A2C0-4A7B-837B-6090A1DCF83A}"/>
              </a:ext>
            </a:extLst>
          </p:cNvPr>
          <p:cNvSpPr/>
          <p:nvPr/>
        </p:nvSpPr>
        <p:spPr>
          <a:xfrm>
            <a:off x="684046" y="1530532"/>
            <a:ext cx="10823907" cy="1200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AB3585-854D-4258-B073-622B466E5A2E}"/>
              </a:ext>
            </a:extLst>
          </p:cNvPr>
          <p:cNvSpPr txBox="1"/>
          <p:nvPr/>
        </p:nvSpPr>
        <p:spPr>
          <a:xfrm>
            <a:off x="769925" y="3003772"/>
            <a:ext cx="10652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Triggernde Magnitude hat bei Japan positven Einfluss auf die Varianz der getriggerten Erdbeben</a:t>
            </a:r>
          </a:p>
          <a:p>
            <a:r>
              <a:rPr lang="es-ES" sz="2000" dirty="0">
                <a:sym typeface="Wingdings" panose="05000000000000000000" pitchFamily="2" charset="2"/>
              </a:rPr>
              <a:t>	  Starke Erdbeben erhöhen die Wahrscheinlichkeit starker Nachbeben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Ansonsten hat die Completeness Magnitude die größte Erklärungskraft</a:t>
            </a:r>
          </a:p>
          <a:p>
            <a:r>
              <a:rPr lang="es-ES" sz="2000" dirty="0">
                <a:sym typeface="Wingdings" panose="05000000000000000000" pitchFamily="2" charset="2"/>
              </a:rPr>
              <a:t>	  Veränderung der Verteilung der getriggerten Erdbeben wird größtenteils durch die 	   	      Shortterm-Incompleteness und die dadurch nicht gemessenen Erdbeben erklärt </a:t>
            </a:r>
          </a:p>
          <a:p>
            <a:r>
              <a:rPr lang="es-ES" sz="2000" dirty="0">
                <a:sym typeface="Wingdings" panose="05000000000000000000" pitchFamily="2" charset="2"/>
              </a:rPr>
              <a:t>	  Ausnahme:  bei Japan hat die triggernde Magnitude den größten Effekt auf die Varianz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22229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37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6CC924-5A66-466F-9FBF-78D11C46F52B}"/>
              </a:ext>
            </a:extLst>
          </p:cNvPr>
          <p:cNvSpPr/>
          <p:nvPr/>
        </p:nvSpPr>
        <p:spPr>
          <a:xfrm>
            <a:off x="684046" y="1462011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DE4B60-0DE9-4146-9506-AC8E4372C9A0}"/>
              </a:ext>
            </a:extLst>
          </p:cNvPr>
          <p:cNvSpPr txBox="1"/>
          <p:nvPr/>
        </p:nvSpPr>
        <p:spPr>
          <a:xfrm>
            <a:off x="1191266" y="3148743"/>
            <a:ext cx="9809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Kaum Unterschiede beim Effekt auf den Erwartungswert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Bei Kalifornien hat die Completeness Magnitude einen stärkeren Effekt auf die Varianz als bei Japan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198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4756" y="221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DA713C-9E8F-467E-A088-46FECD7633C3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6. Fazit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ABAED40-2599-4AB4-A624-2E00979A19B0}"/>
              </a:ext>
            </a:extLst>
          </p:cNvPr>
          <p:cNvSpPr/>
          <p:nvPr/>
        </p:nvSpPr>
        <p:spPr>
          <a:xfrm>
            <a:off x="684046" y="1547235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9916FE-A213-425F-BC10-C04A53DA7A98}"/>
              </a:ext>
            </a:extLst>
          </p:cNvPr>
          <p:cNvSpPr txBox="1"/>
          <p:nvPr/>
        </p:nvSpPr>
        <p:spPr>
          <a:xfrm>
            <a:off x="1270974" y="3173581"/>
            <a:ext cx="9650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Effekte nach Berücksichtigung der Shortterm-Incompleteness annähernd unverändert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307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830"/>
            <a:ext cx="10515600" cy="1594583"/>
          </a:xfrm>
        </p:spPr>
        <p:txBody>
          <a:bodyPr>
            <a:normAutofit/>
          </a:bodyPr>
          <a:lstStyle/>
          <a:p>
            <a:pPr algn="ctr"/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  <a:b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400" dirty="0">
                <a:latin typeface="Arial" panose="020B0604020202020204" pitchFamily="34" charset="0"/>
                <a:cs typeface="Arial" panose="020B0604020202020204" pitchFamily="34" charset="0"/>
              </a:rPr>
              <a:t> Ihre Fragen und Anregungen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39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248329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77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Projektrahmen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C4AF057-036A-42C1-A1D4-F3D830C4EDC5}"/>
              </a:ext>
            </a:extLst>
          </p:cNvPr>
          <p:cNvSpPr txBox="1"/>
          <p:nvPr/>
        </p:nvSpPr>
        <p:spPr>
          <a:xfrm>
            <a:off x="1923327" y="1951456"/>
            <a:ext cx="833845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Datenauswertung für Doktorarbeit von Christian Grimm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Untersucht </a:t>
            </a:r>
            <a:r>
              <a:rPr lang="de-DE" sz="2000" dirty="0" err="1"/>
              <a:t>u.a</a:t>
            </a:r>
            <a:r>
              <a:rPr lang="de-DE" sz="2000" dirty="0"/>
              <a:t> wie oft Erdbeben ähnlich starke Nachbeben triggern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„Erdbeben-</a:t>
            </a:r>
            <a:r>
              <a:rPr lang="de-DE" sz="2000" dirty="0" err="1"/>
              <a:t>doublets</a:t>
            </a:r>
            <a:r>
              <a:rPr lang="de-DE" sz="2000" dirty="0"/>
              <a:t>“ wichtig zur Schadensabschätzung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Interessant für (Rück)Versicherungen </a:t>
            </a:r>
          </a:p>
          <a:p>
            <a:endParaRPr lang="es-E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E3F3B7-948D-45D1-93D0-D54D712EEC9D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</p:spTree>
    <p:extLst>
      <p:ext uri="{BB962C8B-B14F-4D97-AF65-F5344CB8AC3E}">
        <p14:creationId xmlns:p14="http://schemas.microsoft.com/office/powerpoint/2010/main" val="3659282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57"/>
            <a:ext cx="10515600" cy="4701994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https://media.diercke.net/omeda/800/6276E_1_Erde_Plattentektoni.jpg</a:t>
            </a:r>
          </a:p>
          <a:p>
            <a:r>
              <a:rPr lang="de-DE" dirty="0">
                <a:hlinkClick r:id="rId3"/>
              </a:rPr>
              <a:t>https://lh3.googleusercontent.com/proxy/PX1bj7YIQeQUeiGYxNZS8Ih1U0a6NhtjbItjwmdsHqDzS6XkP7VM-QQP47Scu_-CHvTKIJnvk0GbQSLTfMywB66k-Ks_IAx1SDpH0M32mvk00Q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40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Bildquellen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75530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8DB802E-A859-4E59-A5B1-AEA2DD50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353"/>
            <a:ext cx="10515600" cy="1303908"/>
          </a:xfrm>
        </p:spPr>
        <p:txBody>
          <a:bodyPr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Anhang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41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1406681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B57F1-19EE-42C8-ADFF-9A10CBE8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42</a:t>
            </a:fld>
            <a:endParaRPr lang="es-ES" b="1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2BB6AB-4477-4547-A17E-6370F0F6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3BC155-91B8-461D-A798-0462BF446837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Anhang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4C716C-08C2-4C41-97FF-F469D6B7E38A}"/>
              </a:ext>
            </a:extLst>
          </p:cNvPr>
          <p:cNvSpPr/>
          <p:nvPr/>
        </p:nvSpPr>
        <p:spPr>
          <a:xfrm>
            <a:off x="2235200" y="1233714"/>
            <a:ext cx="1168400" cy="740229"/>
          </a:xfrm>
          <a:prstGeom prst="rect">
            <a:avLst/>
          </a:prstGeom>
          <a:solidFill>
            <a:srgbClr val="5F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86A9B11-437C-4A50-8326-0E8B423798BA}"/>
              </a:ext>
            </a:extLst>
          </p:cNvPr>
          <p:cNvSpPr/>
          <p:nvPr/>
        </p:nvSpPr>
        <p:spPr>
          <a:xfrm>
            <a:off x="3708400" y="1233714"/>
            <a:ext cx="1168400" cy="740229"/>
          </a:xfrm>
          <a:prstGeom prst="rect">
            <a:avLst/>
          </a:prstGeom>
          <a:solidFill>
            <a:srgbClr val="EE9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5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04F40D0-4F97-433F-B230-40C12EF2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077" y="1932586"/>
            <a:ext cx="6670923" cy="349765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5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Wie entsteht ein Erdbeben?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22FA64-C407-4193-B25F-C1B010051636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177CF12-5AD3-48FF-AD98-FFAEB69E2C6F}"/>
              </a:ext>
            </a:extLst>
          </p:cNvPr>
          <p:cNvSpPr txBox="1"/>
          <p:nvPr/>
        </p:nvSpPr>
        <p:spPr>
          <a:xfrm>
            <a:off x="117806" y="2275098"/>
            <a:ext cx="5437909" cy="281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Erdbeben entstehen aufgrund der Plattentektonik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Platten bewegen sich wenige  mm - cm pro Jahr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Aufbauender Druck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 Energie entlädt sich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ym typeface="Wingdings" panose="05000000000000000000" pitchFamily="2" charset="2"/>
              </a:rPr>
              <a:t>	</a:t>
            </a:r>
            <a:r>
              <a:rPr lang="es-ES" sz="2000" dirty="0"/>
              <a:t> die Erde bebt</a:t>
            </a:r>
          </a:p>
        </p:txBody>
      </p:sp>
    </p:spTree>
    <p:extLst>
      <p:ext uri="{BB962C8B-B14F-4D97-AF65-F5344CB8AC3E}">
        <p14:creationId xmlns:p14="http://schemas.microsoft.com/office/powerpoint/2010/main" val="264322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6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2392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0D96A0B-DFF8-4590-A342-4EE02B81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10D96AA-BFA1-41DF-94A8-D4E814B2C4D4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22" name="Titel 26">
            <a:extLst>
              <a:ext uri="{FF2B5EF4-FFF2-40B4-BE49-F238E27FC236}">
                <a16:creationId xmlns:a16="http://schemas.microsoft.com/office/drawing/2014/main" id="{A9B007B9-0399-4C22-9786-08924B00AF79}"/>
              </a:ext>
            </a:extLst>
          </p:cNvPr>
          <p:cNvSpPr txBox="1">
            <a:spLocks/>
          </p:cNvSpPr>
          <p:nvPr/>
        </p:nvSpPr>
        <p:spPr>
          <a:xfrm>
            <a:off x="838200" y="168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Betrachtete Regionen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9E595E-35AB-492A-A22A-36769C297D4F}"/>
              </a:ext>
            </a:extLst>
          </p:cNvPr>
          <p:cNvSpPr txBox="1"/>
          <p:nvPr/>
        </p:nvSpPr>
        <p:spPr>
          <a:xfrm>
            <a:off x="1044540" y="1803096"/>
            <a:ext cx="4577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Japan</a:t>
            </a:r>
            <a:r>
              <a:rPr lang="es-ES" sz="2000" dirty="0"/>
              <a:t>: </a:t>
            </a:r>
          </a:p>
          <a:p>
            <a:r>
              <a:rPr lang="es-ES" sz="2000" dirty="0"/>
              <a:t>Konvergente Plattenbewegung, Subduktion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36FEB8-4FA3-4F86-930A-4AAA1A8E9302}"/>
              </a:ext>
            </a:extLst>
          </p:cNvPr>
          <p:cNvSpPr txBox="1"/>
          <p:nvPr/>
        </p:nvSpPr>
        <p:spPr>
          <a:xfrm>
            <a:off x="7271657" y="1826378"/>
            <a:ext cx="4082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/>
              <a:t>Kalifornien:</a:t>
            </a:r>
          </a:p>
          <a:p>
            <a:r>
              <a:rPr lang="es-ES" sz="2000" dirty="0"/>
              <a:t>Transforme Plattenbewegung </a:t>
            </a:r>
          </a:p>
        </p:txBody>
      </p:sp>
      <p:grpSp>
        <p:nvGrpSpPr>
          <p:cNvPr id="1024" name="Gruppieren 1023">
            <a:extLst>
              <a:ext uri="{FF2B5EF4-FFF2-40B4-BE49-F238E27FC236}">
                <a16:creationId xmlns:a16="http://schemas.microsoft.com/office/drawing/2014/main" id="{D149D82E-00EB-445D-A7CF-DB4C2C50FEAB}"/>
              </a:ext>
            </a:extLst>
          </p:cNvPr>
          <p:cNvGrpSpPr/>
          <p:nvPr/>
        </p:nvGrpSpPr>
        <p:grpSpPr>
          <a:xfrm>
            <a:off x="1105457" y="3091660"/>
            <a:ext cx="4334583" cy="2694100"/>
            <a:chOff x="1002043" y="3090932"/>
            <a:chExt cx="4334583" cy="2694100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FD405602-327A-482F-8D05-13C5BF47964A}"/>
                </a:ext>
              </a:extLst>
            </p:cNvPr>
            <p:cNvGrpSpPr/>
            <p:nvPr/>
          </p:nvGrpSpPr>
          <p:grpSpPr>
            <a:xfrm>
              <a:off x="1002043" y="3090932"/>
              <a:ext cx="4157132" cy="2555374"/>
              <a:chOff x="784982" y="3531765"/>
              <a:chExt cx="3753707" cy="2261498"/>
            </a:xfrm>
          </p:grpSpPr>
          <p:pic>
            <p:nvPicPr>
              <p:cNvPr id="10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63C58371-CD6D-4E73-83A0-A6EB6713F3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465" b="32999"/>
              <a:stretch/>
            </p:blipFill>
            <p:spPr bwMode="auto">
              <a:xfrm>
                <a:off x="784982" y="3531765"/>
                <a:ext cx="3753707" cy="2261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Pfeil: gebogen 22">
                <a:extLst>
                  <a:ext uri="{FF2B5EF4-FFF2-40B4-BE49-F238E27FC236}">
                    <a16:creationId xmlns:a16="http://schemas.microsoft.com/office/drawing/2014/main" id="{70635706-1166-43F1-A9C2-BB11F4167247}"/>
                  </a:ext>
                </a:extLst>
              </p:cNvPr>
              <p:cNvSpPr/>
              <p:nvPr/>
            </p:nvSpPr>
            <p:spPr>
              <a:xfrm rot="3453872">
                <a:off x="2224155" y="4763031"/>
                <a:ext cx="603220" cy="429885"/>
              </a:xfrm>
              <a:prstGeom prst="bentArrow">
                <a:avLst>
                  <a:gd name="adj1" fmla="val 12526"/>
                  <a:gd name="adj2" fmla="val 16873"/>
                  <a:gd name="adj3" fmla="val 38834"/>
                  <a:gd name="adj4" fmla="val 89390"/>
                </a:avLst>
              </a:pr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72510FD-73E6-426E-AA72-EF89CF247013}"/>
                </a:ext>
              </a:extLst>
            </p:cNvPr>
            <p:cNvSpPr/>
            <p:nvPr/>
          </p:nvSpPr>
          <p:spPr>
            <a:xfrm rot="20607613">
              <a:off x="4215397" y="5289732"/>
              <a:ext cx="1121229" cy="495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7A5D4084-48AF-43E8-9D30-5D34796959D5}"/>
              </a:ext>
            </a:extLst>
          </p:cNvPr>
          <p:cNvGrpSpPr/>
          <p:nvPr/>
        </p:nvGrpSpPr>
        <p:grpSpPr>
          <a:xfrm>
            <a:off x="6806763" y="2903849"/>
            <a:ext cx="4374193" cy="2813276"/>
            <a:chOff x="6939643" y="2903121"/>
            <a:chExt cx="4374193" cy="2813276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8763F86-B77A-41CD-B3B2-71A6323FA940}"/>
                </a:ext>
              </a:extLst>
            </p:cNvPr>
            <p:cNvGrpSpPr/>
            <p:nvPr/>
          </p:nvGrpSpPr>
          <p:grpSpPr>
            <a:xfrm>
              <a:off x="6939643" y="2903121"/>
              <a:ext cx="4374193" cy="2813276"/>
              <a:chOff x="7532915" y="3531765"/>
              <a:chExt cx="3753707" cy="2471025"/>
            </a:xfrm>
          </p:grpSpPr>
          <p:pic>
            <p:nvPicPr>
              <p:cNvPr id="26" name="Picture 2" descr="Plattentektonik - Die Lehre von der Kontinentaldrift">
                <a:extLst>
                  <a:ext uri="{FF2B5EF4-FFF2-40B4-BE49-F238E27FC236}">
                    <a16:creationId xmlns:a16="http://schemas.microsoft.com/office/drawing/2014/main" id="{07A9375E-93E2-4ED9-ADAD-17110FBC5F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716"/>
              <a:stretch/>
            </p:blipFill>
            <p:spPr bwMode="auto">
              <a:xfrm>
                <a:off x="7532915" y="3758292"/>
                <a:ext cx="3753707" cy="2244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DD8D1988-33BA-4366-8092-27A1D799315F}"/>
                  </a:ext>
                </a:extLst>
              </p:cNvPr>
              <p:cNvSpPr/>
              <p:nvPr/>
            </p:nvSpPr>
            <p:spPr>
              <a:xfrm>
                <a:off x="10602686" y="3531765"/>
                <a:ext cx="555172" cy="397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F019AB8B-6A53-40A6-A849-95AF469077B7}"/>
                </a:ext>
              </a:extLst>
            </p:cNvPr>
            <p:cNvSpPr/>
            <p:nvPr/>
          </p:nvSpPr>
          <p:spPr>
            <a:xfrm rot="20009878">
              <a:off x="10582904" y="4644628"/>
              <a:ext cx="729343" cy="3651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4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3BA6792-790F-48E5-A873-086A582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40" y="6373153"/>
            <a:ext cx="4114800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7</a:t>
            </a:fld>
            <a:endParaRPr lang="es-ES" b="1" dirty="0"/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Gerade Verbindung mit Pfeil 1024">
            <a:extLst>
              <a:ext uri="{FF2B5EF4-FFF2-40B4-BE49-F238E27FC236}">
                <a16:creationId xmlns:a16="http://schemas.microsoft.com/office/drawing/2014/main" id="{3F33A6BD-E1AE-4CCE-AE82-F531B8C6918E}"/>
              </a:ext>
            </a:extLst>
          </p:cNvPr>
          <p:cNvCxnSpPr/>
          <p:nvPr/>
        </p:nvCxnSpPr>
        <p:spPr>
          <a:xfrm>
            <a:off x="6248399" y="-786936"/>
            <a:ext cx="41367" cy="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0329" y="3323655"/>
            <a:ext cx="302623" cy="3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7AAA95F-E84B-450C-8977-3AC041D205D1}"/>
              </a:ext>
            </a:extLst>
          </p:cNvPr>
          <p:cNvCxnSpPr>
            <a:cxnSpLocks/>
          </p:cNvCxnSpPr>
          <p:nvPr/>
        </p:nvCxnSpPr>
        <p:spPr>
          <a:xfrm>
            <a:off x="3999204" y="1068658"/>
            <a:ext cx="0" cy="25690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6C0EC595-94A5-4EEB-A6F0-316C9CDB789A}"/>
              </a:ext>
            </a:extLst>
          </p:cNvPr>
          <p:cNvGrpSpPr/>
          <p:nvPr/>
        </p:nvGrpSpPr>
        <p:grpSpPr>
          <a:xfrm>
            <a:off x="3544938" y="1370442"/>
            <a:ext cx="931229" cy="512444"/>
            <a:chOff x="5630385" y="1325563"/>
            <a:chExt cx="931229" cy="512444"/>
          </a:xfrm>
        </p:grpSpPr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7E4D95E2-F5EF-4098-944E-854956B706E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79F60DF-EDDC-4A0B-8AF0-B93AAAD89426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9BFFBFE-EC45-42B9-9587-6863B40769F5}"/>
              </a:ext>
            </a:extLst>
          </p:cNvPr>
          <p:cNvGrpSpPr/>
          <p:nvPr/>
        </p:nvGrpSpPr>
        <p:grpSpPr>
          <a:xfrm>
            <a:off x="3544938" y="2084761"/>
            <a:ext cx="931229" cy="512444"/>
            <a:chOff x="5630385" y="1325563"/>
            <a:chExt cx="931229" cy="512444"/>
          </a:xfrm>
        </p:grpSpPr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67DFEE13-C999-414E-9C49-DE30F314EC0A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97D8E4F1-6585-4444-8D06-CC8B22C377D4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F176C605-11A5-4EEC-8620-3AC687471215}"/>
              </a:ext>
            </a:extLst>
          </p:cNvPr>
          <p:cNvGrpSpPr/>
          <p:nvPr/>
        </p:nvGrpSpPr>
        <p:grpSpPr>
          <a:xfrm>
            <a:off x="3544938" y="2802850"/>
            <a:ext cx="931229" cy="512444"/>
            <a:chOff x="5630385" y="1325563"/>
            <a:chExt cx="931229" cy="512444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BCCE9262-8637-43BC-A34C-400448A1DDE2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9C359C30-3785-4B49-89B3-99997A67C29A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908888B9-21C4-4152-90D4-C4774E4D2E20}"/>
              </a:ext>
            </a:extLst>
          </p:cNvPr>
          <p:cNvGrpSpPr/>
          <p:nvPr/>
        </p:nvGrpSpPr>
        <p:grpSpPr>
          <a:xfrm>
            <a:off x="1856415" y="3563374"/>
            <a:ext cx="931229" cy="512444"/>
            <a:chOff x="5630385" y="1325563"/>
            <a:chExt cx="931229" cy="512444"/>
          </a:xfrm>
        </p:grpSpPr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4F64A74-D87A-4A5E-9D43-1A7BD982A0DE}"/>
                </a:ext>
              </a:extLst>
            </p:cNvPr>
            <p:cNvSpPr txBox="1"/>
            <p:nvPr/>
          </p:nvSpPr>
          <p:spPr>
            <a:xfrm>
              <a:off x="5731990" y="1391678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Mag:8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55D1C96-9802-4407-A2E8-85B3DE40AB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757388AF-B2ED-4471-A1DC-40D76A978CF2}"/>
              </a:ext>
            </a:extLst>
          </p:cNvPr>
          <p:cNvGrpSpPr/>
          <p:nvPr/>
        </p:nvGrpSpPr>
        <p:grpSpPr>
          <a:xfrm>
            <a:off x="3169580" y="3540883"/>
            <a:ext cx="931229" cy="512444"/>
            <a:chOff x="5630385" y="1325563"/>
            <a:chExt cx="931229" cy="51244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852D650-FD94-45B1-8109-48732A109763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8474334A-FB09-4ABE-8ACA-274A724A79C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906C4F9C-8EEE-4BE0-9BF4-76CA595E8D6D}"/>
              </a:ext>
            </a:extLst>
          </p:cNvPr>
          <p:cNvGrpSpPr/>
          <p:nvPr/>
        </p:nvGrpSpPr>
        <p:grpSpPr>
          <a:xfrm>
            <a:off x="4482745" y="3534464"/>
            <a:ext cx="931229" cy="512444"/>
            <a:chOff x="5630385" y="1325563"/>
            <a:chExt cx="931229" cy="512444"/>
          </a:xfrm>
        </p:grpSpPr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C1B2B1F1-9989-4AB3-BC6D-88686B19C7B5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78" name="Rechteck: abgerundete Ecken 77">
              <a:extLst>
                <a:ext uri="{FF2B5EF4-FFF2-40B4-BE49-F238E27FC236}">
                  <a16:creationId xmlns:a16="http://schemas.microsoft.com/office/drawing/2014/main" id="{809F88BF-E9B0-442A-8CBF-A53B43A22439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3983DA20-86F0-4DBE-AC87-4715029BD1ED}"/>
              </a:ext>
            </a:extLst>
          </p:cNvPr>
          <p:cNvGrpSpPr/>
          <p:nvPr/>
        </p:nvGrpSpPr>
        <p:grpSpPr>
          <a:xfrm>
            <a:off x="5795910" y="3559047"/>
            <a:ext cx="931229" cy="512444"/>
            <a:chOff x="5630385" y="1325563"/>
            <a:chExt cx="931229" cy="512444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7EF45EF3-BB22-4827-BF22-66AE42A28698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Mag:4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102C854C-E835-4B87-8372-C1D3716DE6E0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A5B4B3B-75D0-46EC-A449-3C24759E29E3}"/>
              </a:ext>
            </a:extLst>
          </p:cNvPr>
          <p:cNvGrpSpPr/>
          <p:nvPr/>
        </p:nvGrpSpPr>
        <p:grpSpPr>
          <a:xfrm>
            <a:off x="2629910" y="4278916"/>
            <a:ext cx="931229" cy="512444"/>
            <a:chOff x="5630385" y="1325563"/>
            <a:chExt cx="931229" cy="512444"/>
          </a:xfrm>
        </p:grpSpPr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32709C37-1508-4E09-A3D4-B5377FDB2516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3D49EC52-DC12-4625-9635-E6E73CD071BF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B1B4B24A-F923-4D0E-9BE4-92F4FC0E0202}"/>
              </a:ext>
            </a:extLst>
          </p:cNvPr>
          <p:cNvGrpSpPr/>
          <p:nvPr/>
        </p:nvGrpSpPr>
        <p:grpSpPr>
          <a:xfrm>
            <a:off x="3860329" y="4266078"/>
            <a:ext cx="931229" cy="512444"/>
            <a:chOff x="5630385" y="1325563"/>
            <a:chExt cx="931229" cy="512444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65863DDA-81C6-4802-B851-C221D49E6FF9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Mag:6</a:t>
              </a:r>
            </a:p>
          </p:txBody>
        </p:sp>
        <p:sp>
          <p:nvSpPr>
            <p:cNvPr id="87" name="Rechteck: abgerundete Ecken 86">
              <a:extLst>
                <a:ext uri="{FF2B5EF4-FFF2-40B4-BE49-F238E27FC236}">
                  <a16:creationId xmlns:a16="http://schemas.microsoft.com/office/drawing/2014/main" id="{33E4A21E-4A07-4D21-A7AB-8027D0DA76F3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BCC06188-4591-4ECB-84E9-B96BB2C92F77}"/>
              </a:ext>
            </a:extLst>
          </p:cNvPr>
          <p:cNvGrpSpPr/>
          <p:nvPr/>
        </p:nvGrpSpPr>
        <p:grpSpPr>
          <a:xfrm>
            <a:off x="1283869" y="5706749"/>
            <a:ext cx="931229" cy="512444"/>
            <a:chOff x="5630385" y="1325563"/>
            <a:chExt cx="931229" cy="512444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FD368E6D-38E0-4A47-BC9D-666762FD3DDB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E5D5003-DB1D-4879-B063-424C557B6412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789EBF4-2044-4353-94CF-2F8B7DCD1F93}"/>
              </a:ext>
            </a:extLst>
          </p:cNvPr>
          <p:cNvGrpSpPr/>
          <p:nvPr/>
        </p:nvGrpSpPr>
        <p:grpSpPr>
          <a:xfrm>
            <a:off x="1283869" y="4994587"/>
            <a:ext cx="931229" cy="512444"/>
            <a:chOff x="5630385" y="1325563"/>
            <a:chExt cx="931229" cy="512444"/>
          </a:xfrm>
        </p:grpSpPr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9BCD5488-3DC6-49CE-A191-49F57BF5F6BE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953C37D1-E2C6-4333-9378-6652DD8F241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5092A157-DBD5-4A82-BC84-23D81A4E4889}"/>
              </a:ext>
            </a:extLst>
          </p:cNvPr>
          <p:cNvGrpSpPr/>
          <p:nvPr/>
        </p:nvGrpSpPr>
        <p:grpSpPr>
          <a:xfrm>
            <a:off x="1283869" y="4278916"/>
            <a:ext cx="931229" cy="512444"/>
            <a:chOff x="5630385" y="1325563"/>
            <a:chExt cx="931229" cy="512444"/>
          </a:xfrm>
        </p:grpSpPr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4C96452-5B9D-46F6-9D09-896378318BAC}"/>
                </a:ext>
              </a:extLst>
            </p:cNvPr>
            <p:cNvSpPr txBox="1"/>
            <p:nvPr/>
          </p:nvSpPr>
          <p:spPr>
            <a:xfrm>
              <a:off x="5731990" y="1391675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Mag:3</a:t>
              </a:r>
            </a:p>
          </p:txBody>
        </p: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84DC59F5-6265-46D5-90C5-92B4FB04B4F5}"/>
                </a:ext>
              </a:extLst>
            </p:cNvPr>
            <p:cNvSpPr/>
            <p:nvPr/>
          </p:nvSpPr>
          <p:spPr>
            <a:xfrm>
              <a:off x="5630385" y="1325563"/>
              <a:ext cx="931229" cy="512444"/>
            </a:xfrm>
            <a:prstGeom prst="round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95D1EAD-B872-4229-A89D-F2ADC5C1A3BE}"/>
              </a:ext>
            </a:extLst>
          </p:cNvPr>
          <p:cNvCxnSpPr>
            <a:cxnSpLocks/>
            <a:stCxn id="1042" idx="2"/>
          </p:cNvCxnSpPr>
          <p:nvPr/>
        </p:nvCxnSpPr>
        <p:spPr>
          <a:xfrm>
            <a:off x="4010553" y="1775108"/>
            <a:ext cx="0" cy="24651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3AAFF57-62CB-4A54-87CB-F32458DCF3F7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010553" y="2489427"/>
            <a:ext cx="0" cy="25134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D80BFF9-2EEF-4F74-B53F-5E5E4471B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0763" y="2938166"/>
            <a:ext cx="219170" cy="937807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80B21A76-E1BD-4422-A1F1-F985A8190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8342" y="2282830"/>
            <a:ext cx="243753" cy="2250972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AECC81C7-C460-4769-899E-9765691E6BA6}"/>
              </a:ext>
            </a:extLst>
          </p:cNvPr>
          <p:cNvCxnSpPr>
            <a:cxnSpLocks/>
          </p:cNvCxnSpPr>
          <p:nvPr/>
        </p:nvCxnSpPr>
        <p:spPr>
          <a:xfrm rot="5400000">
            <a:off x="3700972" y="3222601"/>
            <a:ext cx="225589" cy="375358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E7498CCE-4246-4E9D-B1CB-02BFFC9DD2C7}"/>
              </a:ext>
            </a:extLst>
          </p:cNvPr>
          <p:cNvCxnSpPr>
            <a:cxnSpLocks/>
          </p:cNvCxnSpPr>
          <p:nvPr/>
        </p:nvCxnSpPr>
        <p:spPr>
          <a:xfrm rot="5400000">
            <a:off x="3036495" y="2564053"/>
            <a:ext cx="247951" cy="1688523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A6BAB85-4C1C-4418-A79E-25E06F2F977D}"/>
              </a:ext>
            </a:extLst>
          </p:cNvPr>
          <p:cNvCxnSpPr>
            <a:cxnSpLocks/>
          </p:cNvCxnSpPr>
          <p:nvPr/>
        </p:nvCxnSpPr>
        <p:spPr>
          <a:xfrm rot="5400000">
            <a:off x="3243457" y="3878478"/>
            <a:ext cx="225589" cy="539670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E607790-09B0-477C-A0C5-07D2970B8A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5084" y="3801534"/>
            <a:ext cx="212751" cy="690749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970AD023-C987-4C9F-9E49-80839D0BFFB9}"/>
              </a:ext>
            </a:extLst>
          </p:cNvPr>
          <p:cNvCxnSpPr>
            <a:cxnSpLocks/>
          </p:cNvCxnSpPr>
          <p:nvPr/>
        </p:nvCxnSpPr>
        <p:spPr>
          <a:xfrm rot="5400000">
            <a:off x="1925099" y="3873284"/>
            <a:ext cx="203098" cy="572546"/>
          </a:xfrm>
          <a:prstGeom prst="bentConnector3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DB21A5D-E047-4C75-A04B-1BA2B298B2D4}"/>
              </a:ext>
            </a:extLst>
          </p:cNvPr>
          <p:cNvCxnSpPr>
            <a:cxnSpLocks/>
          </p:cNvCxnSpPr>
          <p:nvPr/>
        </p:nvCxnSpPr>
        <p:spPr>
          <a:xfrm>
            <a:off x="1740374" y="4720405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2F2C1A-2995-4561-84AD-19EA6255C105}"/>
              </a:ext>
            </a:extLst>
          </p:cNvPr>
          <p:cNvCxnSpPr>
            <a:cxnSpLocks/>
          </p:cNvCxnSpPr>
          <p:nvPr/>
        </p:nvCxnSpPr>
        <p:spPr>
          <a:xfrm>
            <a:off x="1731265" y="5399109"/>
            <a:ext cx="9109" cy="2659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5CBCD82-181E-4AC9-A1C7-2C6C449DA890}"/>
              </a:ext>
            </a:extLst>
          </p:cNvPr>
          <p:cNvGrpSpPr/>
          <p:nvPr/>
        </p:nvGrpSpPr>
        <p:grpSpPr>
          <a:xfrm>
            <a:off x="308943" y="1365257"/>
            <a:ext cx="931229" cy="512444"/>
            <a:chOff x="6429381" y="1153349"/>
            <a:chExt cx="931229" cy="512444"/>
          </a:xfrm>
        </p:grpSpPr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F51BF73A-226A-4B96-9DAF-4107891E6EEA}"/>
                </a:ext>
              </a:extLst>
            </p:cNvPr>
            <p:cNvSpPr txBox="1"/>
            <p:nvPr/>
          </p:nvSpPr>
          <p:spPr>
            <a:xfrm>
              <a:off x="6512134" y="1240581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Mag:7</a:t>
              </a:r>
            </a:p>
          </p:txBody>
        </p:sp>
        <p:sp>
          <p:nvSpPr>
            <p:cNvPr id="108" name="Rechteck: abgerundete Ecken 107">
              <a:extLst>
                <a:ext uri="{FF2B5EF4-FFF2-40B4-BE49-F238E27FC236}">
                  <a16:creationId xmlns:a16="http://schemas.microsoft.com/office/drawing/2014/main" id="{0D2B9113-803F-44D0-ACE9-0580380B4D9B}"/>
                </a:ext>
              </a:extLst>
            </p:cNvPr>
            <p:cNvSpPr/>
            <p:nvPr/>
          </p:nvSpPr>
          <p:spPr>
            <a:xfrm>
              <a:off x="6429381" y="1153349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EA22A653-0A2B-4A9D-A5FF-E2AE28F06086}"/>
              </a:ext>
            </a:extLst>
          </p:cNvPr>
          <p:cNvGrpSpPr/>
          <p:nvPr/>
        </p:nvGrpSpPr>
        <p:grpSpPr>
          <a:xfrm>
            <a:off x="1448662" y="1371748"/>
            <a:ext cx="931229" cy="512444"/>
            <a:chOff x="6497178" y="1135166"/>
            <a:chExt cx="931229" cy="512444"/>
          </a:xfrm>
        </p:grpSpPr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02098043-D8EC-44D2-B880-8D76008C2BC9}"/>
                </a:ext>
              </a:extLst>
            </p:cNvPr>
            <p:cNvSpPr txBox="1"/>
            <p:nvPr/>
          </p:nvSpPr>
          <p:spPr>
            <a:xfrm>
              <a:off x="6591771" y="1215620"/>
              <a:ext cx="728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/>
                <a:t>Mag:5</a:t>
              </a:r>
            </a:p>
          </p:txBody>
        </p:sp>
        <p:sp>
          <p:nvSpPr>
            <p:cNvPr id="114" name="Rechteck: abgerundete Ecken 113">
              <a:extLst>
                <a:ext uri="{FF2B5EF4-FFF2-40B4-BE49-F238E27FC236}">
                  <a16:creationId xmlns:a16="http://schemas.microsoft.com/office/drawing/2014/main" id="{27DE390A-8314-4C45-9E93-6C2273C97DEB}"/>
                </a:ext>
              </a:extLst>
            </p:cNvPr>
            <p:cNvSpPr/>
            <p:nvPr/>
          </p:nvSpPr>
          <p:spPr>
            <a:xfrm>
              <a:off x="6497178" y="1135166"/>
              <a:ext cx="931229" cy="512444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47" name="Ellipse 46">
            <a:extLst>
              <a:ext uri="{FF2B5EF4-FFF2-40B4-BE49-F238E27FC236}">
                <a16:creationId xmlns:a16="http://schemas.microsoft.com/office/drawing/2014/main" id="{CD1B768C-0727-4B11-81AC-938F7FB3FA40}"/>
              </a:ext>
            </a:extLst>
          </p:cNvPr>
          <p:cNvSpPr/>
          <p:nvPr/>
        </p:nvSpPr>
        <p:spPr>
          <a:xfrm>
            <a:off x="1025678" y="4106901"/>
            <a:ext cx="1411174" cy="2223926"/>
          </a:xfrm>
          <a:prstGeom prst="ellipse">
            <a:avLst/>
          </a:prstGeom>
          <a:solidFill>
            <a:schemeClr val="tx2">
              <a:lumMod val="40000"/>
              <a:lumOff val="60000"/>
              <a:alpha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D9A1C0A-F363-4700-A756-DA4CD12D6515}"/>
              </a:ext>
            </a:extLst>
          </p:cNvPr>
          <p:cNvSpPr txBox="1"/>
          <p:nvPr/>
        </p:nvSpPr>
        <p:spPr>
          <a:xfrm>
            <a:off x="5409419" y="1541012"/>
            <a:ext cx="6713078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202124"/>
                </a:solidFill>
              </a:rPr>
              <a:t>Magnitude</a:t>
            </a:r>
            <a:r>
              <a:rPr lang="de-DE" sz="2000" dirty="0">
                <a:solidFill>
                  <a:srgbClr val="202124"/>
                </a:solidFill>
              </a:rPr>
              <a:t>: Maß für freigesetzte Energie die bei Erdbeben entsteht (Richterscala ]2.0 – 10.0[)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solidFill>
                  <a:srgbClr val="202124"/>
                </a:solidFill>
              </a:rPr>
              <a:t>	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A37BFF6-0162-4AD8-A874-072C000D1F62}"/>
              </a:ext>
            </a:extLst>
          </p:cNvPr>
          <p:cNvSpPr txBox="1"/>
          <p:nvPr/>
        </p:nvSpPr>
        <p:spPr>
          <a:xfrm>
            <a:off x="5404864" y="239006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Erdbebencluster: </a:t>
            </a:r>
            <a:r>
              <a:rPr lang="de-DE" sz="2000" dirty="0"/>
              <a:t>Erbebenserie die in regionalem, zeitlichem Zusammenhang steht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B992F2-2337-4998-8176-B783E19256A5}"/>
              </a:ext>
            </a:extLst>
          </p:cNvPr>
          <p:cNvSpPr txBox="1"/>
          <p:nvPr/>
        </p:nvSpPr>
        <p:spPr>
          <a:xfrm>
            <a:off x="5409419" y="4615071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Shortterm-</a:t>
            </a:r>
            <a:r>
              <a:rPr lang="de-DE" sz="2000" b="1" dirty="0" err="1"/>
              <a:t>incompleteness</a:t>
            </a:r>
            <a:r>
              <a:rPr lang="de-DE" sz="2000" dirty="0"/>
              <a:t>: nicht vollständig erfasste Erdbeben nach einem starken Erdbeben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1B048E-695F-41A3-BA43-3CDFA840AFD5}"/>
              </a:ext>
            </a:extLst>
          </p:cNvPr>
          <p:cNvSpPr txBox="1"/>
          <p:nvPr/>
        </p:nvSpPr>
        <p:spPr>
          <a:xfrm>
            <a:off x="5409419" y="5471264"/>
            <a:ext cx="6153968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sz="2000" b="1" dirty="0"/>
              <a:t>Single-Events</a:t>
            </a:r>
            <a:r>
              <a:rPr lang="de-DE" sz="2000" dirty="0"/>
              <a:t>: Erdbeben, die kein weiteres Erdbeben triggern und nicht getriggert wurden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E5D59-5290-4B00-A717-02E455B574FA}"/>
              </a:ext>
            </a:extLst>
          </p:cNvPr>
          <p:cNvSpPr txBox="1"/>
          <p:nvPr/>
        </p:nvSpPr>
        <p:spPr>
          <a:xfrm>
            <a:off x="159368" y="160010"/>
            <a:ext cx="1186637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1. Einführung in die Thematik</a:t>
            </a:r>
          </a:p>
        </p:txBody>
      </p:sp>
      <p:sp>
        <p:nvSpPr>
          <p:cNvPr id="99" name="Titel 26">
            <a:extLst>
              <a:ext uri="{FF2B5EF4-FFF2-40B4-BE49-F238E27FC236}">
                <a16:creationId xmlns:a16="http://schemas.microsoft.com/office/drawing/2014/main" id="{EBDE4D20-C6B5-4358-A4F9-DAEEE6091CB2}"/>
              </a:ext>
            </a:extLst>
          </p:cNvPr>
          <p:cNvSpPr txBox="1">
            <a:spLocks/>
          </p:cNvSpPr>
          <p:nvPr/>
        </p:nvSpPr>
        <p:spPr>
          <a:xfrm>
            <a:off x="838200" y="1600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Fachbegriffe</a:t>
            </a:r>
          </a:p>
        </p:txBody>
      </p:sp>
    </p:spTree>
    <p:extLst>
      <p:ext uri="{BB962C8B-B14F-4D97-AF65-F5344CB8AC3E}">
        <p14:creationId xmlns:p14="http://schemas.microsoft.com/office/powerpoint/2010/main" val="12164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4" grpId="0"/>
      <p:bldP spid="67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F12AA-717C-400F-AC63-EA5D78A3C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44" y="1665287"/>
            <a:ext cx="933691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die Thematik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Datengrundlage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Deskriptive Auswertung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Modelltheorie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Ergebnisse und Interpretation bzgl. der Fragestellung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51045-17B2-4CC8-80FB-808D3D23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D808-3489-4ED6-8F45-9C53BCBA6C6D}" type="slidenum">
              <a:rPr lang="es-ES" b="1" smtClean="0"/>
              <a:t>8</a:t>
            </a:fld>
            <a:endParaRPr lang="es-ES" b="1" dirty="0"/>
          </a:p>
        </p:txBody>
      </p:sp>
      <p:sp>
        <p:nvSpPr>
          <p:cNvPr id="6" name="AutoShape 2" descr="Bildergebnis für mexiko  flagge">
            <a:extLst>
              <a:ext uri="{FF2B5EF4-FFF2-40B4-BE49-F238E27FC236}">
                <a16:creationId xmlns:a16="http://schemas.microsoft.com/office/drawing/2014/main" id="{857C175E-0782-4771-83B5-FE30477F5A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FDA741-3237-45CC-A457-FD45161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2EB3946F-2FEF-7647-9117-E92EBCA12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 err="1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  <a:endParaRPr lang="es-ES" sz="33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D1CC6-5366-4CFD-9779-1EB3AE16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5C76D808-3489-4ED6-8F45-9C53BCBA6C6D}" type="slidenum">
              <a:rPr lang="es-ES" b="1"/>
              <a:pPr/>
              <a:t>9</a:t>
            </a:fld>
            <a:endParaRPr lang="es-E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922541-93C1-4661-838A-14D84CECE270}"/>
              </a:ext>
            </a:extLst>
          </p:cNvPr>
          <p:cNvSpPr/>
          <p:nvPr/>
        </p:nvSpPr>
        <p:spPr>
          <a:xfrm>
            <a:off x="684044" y="1614606"/>
            <a:ext cx="10823907" cy="1258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1. Lässt sich ein statistischer Zusammenhang zwischen triggernder und getriggerter Magnitude herstellen?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0176C3-D9CD-420B-8CEA-558854798B2E}"/>
              </a:ext>
            </a:extLst>
          </p:cNvPr>
          <p:cNvSpPr/>
          <p:nvPr/>
        </p:nvSpPr>
        <p:spPr>
          <a:xfrm>
            <a:off x="684042" y="4495933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Wie </a:t>
            </a:r>
            <a:r>
              <a:rPr lang="de-DE" sz="2400" dirty="0">
                <a:solidFill>
                  <a:schemeClr val="tx1"/>
                </a:solidFill>
              </a:rPr>
              <a:t>stark hängt der Zusammenhang davon ab, ob man die sogenannte 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“Shortterm-</a:t>
            </a:r>
            <a:r>
              <a:rPr lang="de-DE" sz="2400" dirty="0" err="1">
                <a:solidFill>
                  <a:schemeClr val="tx1"/>
                </a:solidFill>
              </a:rPr>
              <a:t>Incompleteness</a:t>
            </a:r>
            <a:r>
              <a:rPr lang="de-DE" sz="2400" dirty="0">
                <a:solidFill>
                  <a:schemeClr val="tx1"/>
                </a:solidFill>
              </a:rPr>
              <a:t>” eines Erdbeben-Katalogs nach starken Beben berücksichtigt?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7ADDDA-2AEB-4D21-971B-7545E8E9BD75}"/>
              </a:ext>
            </a:extLst>
          </p:cNvPr>
          <p:cNvSpPr/>
          <p:nvPr/>
        </p:nvSpPr>
        <p:spPr>
          <a:xfrm>
            <a:off x="684043" y="3045776"/>
            <a:ext cx="10823907" cy="127775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2. Unterscheiden sich die Beobachtungen für Erdbeben-Daten in Japan und Süd-Kalifornien? 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26">
            <a:extLst>
              <a:ext uri="{FF2B5EF4-FFF2-40B4-BE49-F238E27FC236}">
                <a16:creationId xmlns:a16="http://schemas.microsoft.com/office/drawing/2014/main" id="{FE9E5937-409D-42E8-A900-1F13510E51B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300" u="sng" dirty="0">
                <a:latin typeface="Arial" panose="020B0604020202020204" pitchFamily="34" charset="0"/>
                <a:cs typeface="Arial" panose="020B0604020202020204" pitchFamily="34" charset="0"/>
              </a:rPr>
              <a:t>2. Fragestellung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5E359D3-88F7-481B-B342-53126BB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806" y="6356350"/>
            <a:ext cx="4050287" cy="365125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Getriggerte Erdbeben – Orzelek, Reichmeier, Riedlberger</a:t>
            </a:r>
          </a:p>
        </p:txBody>
      </p:sp>
    </p:spTree>
    <p:extLst>
      <p:ext uri="{BB962C8B-B14F-4D97-AF65-F5344CB8AC3E}">
        <p14:creationId xmlns:p14="http://schemas.microsoft.com/office/powerpoint/2010/main" val="31183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Microsoft Office PowerPoint</Application>
  <PresentationFormat>Breitbild</PresentationFormat>
  <Paragraphs>462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</vt:lpstr>
      <vt:lpstr>Magnitudenverteilung getriggerter Erdbeben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für Ihre Aufmerksamkeit  Ihre Fragen und Anregungen</vt:lpstr>
      <vt:lpstr>PowerPoint-Präsentation</vt:lpstr>
      <vt:lpstr>Anhang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Magnitudenverteilung getriggerter Erdbeben</dc:title>
  <dc:creator>ru86qex</dc:creator>
  <cp:lastModifiedBy>ru86qex</cp:lastModifiedBy>
  <cp:revision>252</cp:revision>
  <dcterms:created xsi:type="dcterms:W3CDTF">2021-03-06T21:10:08Z</dcterms:created>
  <dcterms:modified xsi:type="dcterms:W3CDTF">2021-06-18T13:21:33Z</dcterms:modified>
</cp:coreProperties>
</file>