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77" r:id="rId5"/>
    <p:sldId id="263" r:id="rId6"/>
    <p:sldId id="279" r:id="rId7"/>
    <p:sldId id="274" r:id="rId8"/>
    <p:sldId id="261" r:id="rId9"/>
    <p:sldId id="260" r:id="rId10"/>
    <p:sldId id="268" r:id="rId11"/>
    <p:sldId id="272" r:id="rId12"/>
    <p:sldId id="276" r:id="rId13"/>
    <p:sldId id="269" r:id="rId14"/>
    <p:sldId id="271" r:id="rId15"/>
    <p:sldId id="270" r:id="rId16"/>
    <p:sldId id="273" r:id="rId17"/>
    <p:sldId id="264" r:id="rId18"/>
    <p:sldId id="267" r:id="rId19"/>
    <p:sldId id="259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28F"/>
    <a:srgbClr val="DFE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9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32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5F13AA-AE80-47E1-8D93-DC6D6F91A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230FD5-4A77-4542-9888-A662DE5E8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F9F916-83EC-4EFB-9E9D-82087427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E1A42E-231D-4947-A58F-94F984DE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D4053-4A4D-421D-B9B4-CD70911F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816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0A49B-D4B6-4A99-AE0D-19FD856B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419AE0-5B25-4721-BEC5-30FAEA8E4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328FD1-64CD-4842-879D-BF16DBF9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A20010-6472-4813-8678-90CE16D7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B92EFA-1B35-438D-8184-9609E973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50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76A67BA-E845-452E-9397-691B7DD1E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B7CD6E-71CB-47B0-90BC-BA7C7A44E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F057AF-19A1-42FE-9013-EBC760C3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45231C-5138-4589-9CA8-780BBB0A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3B32BF-2D70-462F-AE67-0F9291AE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098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A55126-1D12-4391-A9C4-1FDAF7E5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14CA5F-6A2B-4476-821E-DEDEC67EF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948EA3-620F-4DDF-BEE8-C58094D0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40BFD3-A56B-470E-8167-AB26C556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1F1C76-0607-47F6-8B63-13E585C1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859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E9B58-959B-4DA9-ADF9-B6C1B03B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F3F28F-8318-49B1-8F0E-AC33E672F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D85BFB-EC63-4298-8477-F7CDF680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F524EC-126A-4699-89A0-65D1C8F7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4BF15F-3C8F-445D-B5B8-B9A429FE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07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3EF30-4A26-4DB9-8846-A9F9E599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AF2F69-9C89-452C-BE82-220326E06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D1750B-8C50-4D90-A9F3-752585DA8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93888E-117E-4C0A-9670-50792BE2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4D63BB-B11E-4A54-8EC9-7A6D64CD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8916A2-4C2C-4E38-BD43-FAA480EC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444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19DC7-28A5-422D-A19F-B8189A86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AE63BF-05B0-49D3-89BB-DF0530704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CB9F1E-27FE-4346-9F24-8AAA12455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A368D2B-91AC-488D-A2DB-E299CB24E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28C0CD3-85D7-4252-B0FA-07B3DC043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D30E672-58D6-4068-819B-6FBA5402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CE4BBC0-6BB9-4830-A14E-D758D7CF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6418665-ACAD-49AA-827F-E1D549BE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657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ADAAD-B6AF-40A8-9AB0-6E466961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69B8C3-F552-48A3-A9D1-7A42A18C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089F76-2B0E-4368-B80E-AF16575DE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1A3C83-FA97-4AB9-BD16-3E16EA59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836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DFFEBD-6A5D-4D25-9A07-22E8C15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C401BF1-3912-472D-AE69-7C03F227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E0C533-DC1C-416A-9DBC-A72F7F6C5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99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15010-AA04-4E34-A6F2-5DD1DDBB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7C9660-66CD-468C-A6D2-C9ACC33EF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6DAE12-A259-4E24-9261-4FB761B39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43D16F-A333-483B-AF72-74C2C93B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298EB2-CEE2-44D7-83B7-04C8D533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D834BA-0A81-4CD1-9967-4261E145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7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932CE-ECD9-406F-9827-BCC9C9C68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1E71758-A2CD-4BED-B169-EA16914B5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7A2BE5-3D01-489E-A59B-95F9C07FE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4DCD77-2F75-4B5A-8DC2-ED40FB3E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2C5301-B2B4-49AA-9CB4-4ADCE7DE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B90895-A356-447D-9743-9D538508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555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2BA803-2C18-4532-B5AB-D110C3A4B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B2AB5F-5EAF-4D34-9A60-11F2D1F44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010AD1-2288-464D-A0E5-1AA096F70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2AED0-8AA7-4156-AC4D-3923CE798F0C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EC589E-4BF6-44AB-920A-2B2F7B398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664DA5-B142-4EF7-9160-809A53E37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823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BC71A-CF80-4A20-82F8-DE57116A7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770" y="1502526"/>
            <a:ext cx="11006459" cy="1580186"/>
          </a:xfrm>
        </p:spPr>
        <p:txBody>
          <a:bodyPr>
            <a:normAutofit/>
          </a:bodyPr>
          <a:lstStyle/>
          <a:p>
            <a:r>
              <a:rPr lang="es-ES" sz="5000" u="sng" dirty="0">
                <a:latin typeface="Arial" panose="020B0604020202020204" pitchFamily="34" charset="0"/>
                <a:cs typeface="Arial" panose="020B0604020202020204" pitchFamily="34" charset="0"/>
              </a:rPr>
              <a:t>Magnitudenverteilung getriggerter Erdbeben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C6211C-5273-4078-BE1A-86D4D51F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8833" y="5021575"/>
            <a:ext cx="6550396" cy="661168"/>
          </a:xfrm>
        </p:spPr>
        <p:txBody>
          <a:bodyPr>
            <a:noAutofit/>
          </a:bodyPr>
          <a:lstStyle/>
          <a:p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Projektpartner: Christian Grimm</a:t>
            </a:r>
            <a:r>
              <a:rPr lang="de-DE" sz="1600" dirty="0"/>
              <a:t>,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StaBLab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, Munich Re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								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50D874B-D507-4AD5-8B8B-620B76213CD7}"/>
              </a:ext>
            </a:extLst>
          </p:cNvPr>
          <p:cNvSpPr txBox="1"/>
          <p:nvPr/>
        </p:nvSpPr>
        <p:spPr>
          <a:xfrm>
            <a:off x="3063240" y="5791228"/>
            <a:ext cx="8718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Bearbeitet von Anna Orzelek, Franziska Reichmeier, Katharina Riedlberger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2465EF-9D61-415B-8B0F-A302A695C906}"/>
              </a:ext>
            </a:extLst>
          </p:cNvPr>
          <p:cNvSpPr txBox="1"/>
          <p:nvPr/>
        </p:nvSpPr>
        <p:spPr>
          <a:xfrm>
            <a:off x="516102" y="460004"/>
            <a:ext cx="265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München, 23.03.2021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7AEB9C3-A74C-4495-8DFB-438B93C0C6FE}"/>
              </a:ext>
            </a:extLst>
          </p:cNvPr>
          <p:cNvSpPr txBox="1"/>
          <p:nvPr/>
        </p:nvSpPr>
        <p:spPr>
          <a:xfrm>
            <a:off x="8353697" y="6207927"/>
            <a:ext cx="3428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Betreut von Dr. André Klima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DDFAB44-C36D-465B-8C6F-B39E55A14354}"/>
              </a:ext>
            </a:extLst>
          </p:cNvPr>
          <p:cNvSpPr txBox="1"/>
          <p:nvPr/>
        </p:nvSpPr>
        <p:spPr>
          <a:xfrm>
            <a:off x="8257650" y="483667"/>
            <a:ext cx="356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Statistisches Praktikum WS20/21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BDE546F-EA1D-451A-B84C-8B1D50502CAF}"/>
              </a:ext>
            </a:extLst>
          </p:cNvPr>
          <p:cNvSpPr txBox="1"/>
          <p:nvPr/>
        </p:nvSpPr>
        <p:spPr>
          <a:xfrm>
            <a:off x="5132424" y="3332129"/>
            <a:ext cx="1927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Zwischenvortrag</a:t>
            </a:r>
          </a:p>
        </p:txBody>
      </p:sp>
    </p:spTree>
    <p:extLst>
      <p:ext uri="{BB962C8B-B14F-4D97-AF65-F5344CB8AC3E}">
        <p14:creationId xmlns:p14="http://schemas.microsoft.com/office/powerpoint/2010/main" val="3496884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052" y="1844675"/>
            <a:ext cx="11065988" cy="4351338"/>
          </a:xfrm>
        </p:spPr>
        <p:txBody>
          <a:bodyPr>
            <a:norm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Hintergrund und Inhalt des Projektes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Konzept der Methodik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Erste Ergebnisse und Erfahrungen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Fragen und Anregungen = Diskussion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10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1402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CA3F2EDC-1E9F-40FC-ABFA-3C46B88C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1471043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358" y="1871109"/>
            <a:ext cx="7527284" cy="31157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11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1402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Konzept der Methodik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BC09E3C-B24F-44E8-A8FE-9DE4A3E580EC}"/>
              </a:ext>
            </a:extLst>
          </p:cNvPr>
          <p:cNvSpPr txBox="1"/>
          <p:nvPr/>
        </p:nvSpPr>
        <p:spPr>
          <a:xfrm>
            <a:off x="953589" y="1626326"/>
            <a:ext cx="95358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u="sng" dirty="0">
                <a:sym typeface="Wingdings" panose="05000000000000000000" pitchFamily="2" charset="2"/>
              </a:rPr>
              <a:t>Quantilsregression:</a:t>
            </a:r>
          </a:p>
          <a:p>
            <a:r>
              <a:rPr lang="es-ES" sz="2000" dirty="0">
                <a:sym typeface="Wingdings" panose="05000000000000000000" pitchFamily="2" charset="2"/>
              </a:rPr>
              <a:t>Ist eine Erwerterung der linearen Regression</a:t>
            </a:r>
          </a:p>
          <a:p>
            <a:r>
              <a:rPr lang="es-ES" sz="2000" dirty="0">
                <a:sym typeface="Wingdings" panose="05000000000000000000" pitchFamily="2" charset="2"/>
              </a:rPr>
              <a:t>Sie schätz den bedingten Median (oder andere Quantile) der Kovariablen</a:t>
            </a:r>
          </a:p>
          <a:p>
            <a:endParaRPr lang="es-ES" sz="2000" dirty="0">
              <a:sym typeface="Wingdings" panose="05000000000000000000" pitchFamily="2" charset="2"/>
            </a:endParaRPr>
          </a:p>
          <a:p>
            <a:r>
              <a:rPr lang="es-ES" sz="2000" u="sng" dirty="0">
                <a:sym typeface="Wingdings" panose="05000000000000000000" pitchFamily="2" charset="2"/>
              </a:rPr>
              <a:t>Vorteile: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ym typeface="Wingdings" panose="05000000000000000000" pitchFamily="2" charset="2"/>
              </a:rPr>
              <a:t>Robust gegenüber Ausreisern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ym typeface="Wingdings" panose="05000000000000000000" pitchFamily="2" charset="2"/>
              </a:rPr>
              <a:t>Effekte der Kovariablen auf die gesammte Verteilung der Response zu modelieren  vollständigeres Bild als bei Erwartungswert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202122"/>
                </a:solidFill>
                <a:latin typeface="Arial" panose="020B0604020202020204" pitchFamily="34" charset="0"/>
              </a:rPr>
              <a:t>Verteilungsfrei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202122"/>
                </a:solidFill>
                <a:latin typeface="Arial" panose="020B0604020202020204" pitchFamily="34" charset="0"/>
              </a:rPr>
              <a:t>Verzicht auf Bedingung der </a:t>
            </a:r>
            <a:r>
              <a:rPr lang="de-DE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Homoskedaszitiät</a:t>
            </a:r>
            <a:endParaRPr lang="de-DE" sz="20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202122"/>
                </a:solidFill>
                <a:latin typeface="Arial" panose="020B0604020202020204" pitchFamily="34" charset="0"/>
              </a:rPr>
              <a:t>Keine Verteilungsannahme für die Zufallsfehler</a:t>
            </a:r>
          </a:p>
          <a:p>
            <a:pPr marL="342900" indent="-342900">
              <a:buFontTx/>
              <a:buChar char="-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483198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358" y="1871109"/>
            <a:ext cx="7527284" cy="31157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12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990600" y="-560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Konzept der Methodik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BC09E3C-B24F-44E8-A8FE-9DE4A3E580EC}"/>
              </a:ext>
            </a:extLst>
          </p:cNvPr>
          <p:cNvSpPr txBox="1"/>
          <p:nvPr/>
        </p:nvSpPr>
        <p:spPr>
          <a:xfrm>
            <a:off x="953589" y="1626326"/>
            <a:ext cx="95358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u="sng" dirty="0">
                <a:sym typeface="Wingdings" panose="05000000000000000000" pitchFamily="2" charset="2"/>
              </a:rPr>
              <a:t>Unser Vorgehen: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ym typeface="Wingdings" panose="05000000000000000000" pitchFamily="2" charset="2"/>
              </a:rPr>
              <a:t>Datensatz aufbereitet...</a:t>
            </a:r>
          </a:p>
          <a:p>
            <a:endParaRPr lang="es-ES" sz="2000" b="1" u="sng" dirty="0">
              <a:sym typeface="Wingdings" panose="05000000000000000000" pitchFamily="2" charset="2"/>
            </a:endParaRPr>
          </a:p>
          <a:p>
            <a:endParaRPr lang="es-ES" sz="2000" b="1" u="sng" dirty="0">
              <a:sym typeface="Wingdings" panose="05000000000000000000" pitchFamily="2" charset="2"/>
            </a:endParaRPr>
          </a:p>
          <a:p>
            <a:r>
              <a:rPr lang="es-ES" sz="2000" b="1" u="sng" dirty="0">
                <a:sym typeface="Wingdings" panose="05000000000000000000" pitchFamily="2" charset="2"/>
              </a:rPr>
              <a:t>Quantilsregression:</a:t>
            </a:r>
          </a:p>
          <a:p>
            <a:endParaRPr lang="es-ES" sz="2000" b="1" u="sng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Erstellt in R mit dem Paket </a:t>
            </a:r>
            <a:r>
              <a:rPr lang="es-ES" sz="2000" b="1" i="1" dirty="0"/>
              <a:t>quantreg</a:t>
            </a:r>
            <a:r>
              <a:rPr lang="es-ES" sz="2000" dirty="0"/>
              <a:t> und der Funktion </a:t>
            </a:r>
            <a:r>
              <a:rPr lang="es-ES" sz="2000" b="1" i="1" dirty="0"/>
              <a:t>rq</a:t>
            </a:r>
          </a:p>
        </p:txBody>
      </p:sp>
    </p:spTree>
    <p:extLst>
      <p:ext uri="{BB962C8B-B14F-4D97-AF65-F5344CB8AC3E}">
        <p14:creationId xmlns:p14="http://schemas.microsoft.com/office/powerpoint/2010/main" val="323745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052" y="1844675"/>
            <a:ext cx="11065988" cy="4351338"/>
          </a:xfrm>
        </p:spPr>
        <p:txBody>
          <a:bodyPr>
            <a:norm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Hintergrund und Inhalt des Projektes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Konzept der Methodik</a:t>
            </a:r>
          </a:p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Erste Ergebnisse und Erfahrungen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Fragen und Anregungen = Diskussion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13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1402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CA3F2EDC-1E9F-40FC-ABFA-3C46B88C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3640284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358" y="1871109"/>
            <a:ext cx="7527284" cy="31157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14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Erste Ergebnisse und Erfahrungen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234327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052" y="1844675"/>
            <a:ext cx="11065988" cy="4351338"/>
          </a:xfrm>
        </p:spPr>
        <p:txBody>
          <a:bodyPr>
            <a:norm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Hintergrund und Inhalt des Projektes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Konzept der Methodik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Erste Ergebnisse und Erfahrungen</a:t>
            </a:r>
          </a:p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Fragen und Anregungen = Diskussion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15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1402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CA3F2EDC-1E9F-40FC-ABFA-3C46B88C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1763848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358" y="1871109"/>
            <a:ext cx="7527284" cy="31157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16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Fragen und Anregungen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F28F378-2C0F-4B27-B9A9-D0E0DA43BBC5}"/>
              </a:ext>
            </a:extLst>
          </p:cNvPr>
          <p:cNvSpPr txBox="1"/>
          <p:nvPr/>
        </p:nvSpPr>
        <p:spPr>
          <a:xfrm>
            <a:off x="891961" y="1497821"/>
            <a:ext cx="10305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Wie finden Sie unsere Herangehenweise?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4258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BBF429-5D0D-4D24-8F6A-EB726CCA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17</a:t>
            </a:fld>
            <a:endParaRPr lang="es-ES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9408D68-BFE2-481B-A870-C98F97E04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43" r="21756"/>
          <a:stretch/>
        </p:blipFill>
        <p:spPr>
          <a:xfrm>
            <a:off x="4045524" y="853896"/>
            <a:ext cx="4240289" cy="4958618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467E54F3-6625-480B-969F-63214D9D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3472446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8DB802E-A859-4E59-A5B1-AEA2DD50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55102"/>
            <a:ext cx="10515600" cy="2852737"/>
          </a:xfrm>
        </p:spPr>
        <p:txBody>
          <a:bodyPr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Vielen Dank für Ihre Aufmerksamkeit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AB57F1-19EE-42C8-ADFF-9A10CBE8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18</a:t>
            </a:fld>
            <a:endParaRPr lang="es-ES" b="1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8F2BB6AB-4477-4547-A17E-6370F0F6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2483290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7EC47-19F9-4F5F-A0DF-0AC100ECC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Bild Quelle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F678CF-5466-4897-8C93-9EE266D9B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https://geohilfe.de/physische-geographie/geomorphologie/tektonik-und-vulkanismus/erdbeben-definition-entstehung-und-arten/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F170A0BB-D0B6-4FCD-9DE8-A0688B72F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249915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052" y="1844675"/>
            <a:ext cx="11065988" cy="4351338"/>
          </a:xfrm>
        </p:spPr>
        <p:txBody>
          <a:bodyPr>
            <a:norm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Hintergrund und Inhalt des Projektes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Konzept der Methodik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Erste Ergebnisse und Erfahrungen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Fragen und Anregungen = Diskussion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FDA741-3237-45CC-A457-FD451617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04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422" y="1871109"/>
            <a:ext cx="9676680" cy="3115781"/>
          </a:xfrm>
        </p:spPr>
        <p:txBody>
          <a:bodyPr>
            <a:normAutofit/>
          </a:bodyPr>
          <a:lstStyle/>
          <a:p>
            <a:r>
              <a:rPr lang="de-DE" dirty="0"/>
              <a:t>Doktorarbeit untersucht </a:t>
            </a:r>
            <a:r>
              <a:rPr lang="de-DE" dirty="0" err="1"/>
              <a:t>u.A</a:t>
            </a:r>
            <a:r>
              <a:rPr lang="de-DE" dirty="0"/>
              <a:t> wie oft Erdbeben ähnlich starke Nachbeben triggern</a:t>
            </a:r>
          </a:p>
          <a:p>
            <a:r>
              <a:rPr lang="de-DE" dirty="0"/>
              <a:t>„Erdbeben-</a:t>
            </a:r>
            <a:r>
              <a:rPr lang="de-DE" dirty="0" err="1"/>
              <a:t>doublets</a:t>
            </a:r>
            <a:r>
              <a:rPr lang="de-DE" dirty="0"/>
              <a:t>“ wichtig zur Schadensabschätzung da Schadensmultiplikator</a:t>
            </a:r>
          </a:p>
          <a:p>
            <a:r>
              <a:rPr lang="de-DE" dirty="0"/>
              <a:t>Interessant für (Rück)Versicherungen</a:t>
            </a:r>
          </a:p>
          <a:p>
            <a:pPr marL="0" indent="0" algn="ctr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3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Hintergrund und Inhalt des Projektes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1072445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4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5776" y="3278776"/>
            <a:ext cx="302623" cy="30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Hintergrund und Inhalt des Projektes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pic>
        <p:nvPicPr>
          <p:cNvPr id="1026" name="Picture 2" descr="Erdbeben - Definition, Entstehung und Arten - Geographie">
            <a:extLst>
              <a:ext uri="{FF2B5EF4-FFF2-40B4-BE49-F238E27FC236}">
                <a16:creationId xmlns:a16="http://schemas.microsoft.com/office/drawing/2014/main" id="{4143DF21-DF62-49FD-92F0-26D47A637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3" b="38615"/>
          <a:stretch/>
        </p:blipFill>
        <p:spPr bwMode="auto">
          <a:xfrm>
            <a:off x="737485" y="1610916"/>
            <a:ext cx="4807699" cy="376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5" name="Gerade Verbindung mit Pfeil 1024">
            <a:extLst>
              <a:ext uri="{FF2B5EF4-FFF2-40B4-BE49-F238E27FC236}">
                <a16:creationId xmlns:a16="http://schemas.microsoft.com/office/drawing/2014/main" id="{3F33A6BD-E1AE-4CCE-AE82-F531B8C6918E}"/>
              </a:ext>
            </a:extLst>
          </p:cNvPr>
          <p:cNvCxnSpPr/>
          <p:nvPr/>
        </p:nvCxnSpPr>
        <p:spPr>
          <a:xfrm>
            <a:off x="6248399" y="-786936"/>
            <a:ext cx="41367" cy="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2" descr="Erdbeben - Definition, Entstehung und Arten - Geographie">
            <a:extLst>
              <a:ext uri="{FF2B5EF4-FFF2-40B4-BE49-F238E27FC236}">
                <a16:creationId xmlns:a16="http://schemas.microsoft.com/office/drawing/2014/main" id="{6EEF2A51-92C6-419F-8522-5BDFD1C490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4" t="63755" r="344" b="-2926"/>
          <a:stretch/>
        </p:blipFill>
        <p:spPr bwMode="auto">
          <a:xfrm>
            <a:off x="6849547" y="2221706"/>
            <a:ext cx="4682847" cy="241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33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605" y="1405730"/>
            <a:ext cx="11566351" cy="4950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u="sng" dirty="0"/>
              <a:t>Erklärung der Thematik: </a:t>
            </a:r>
          </a:p>
          <a:p>
            <a:pPr marL="0" indent="0">
              <a:buNone/>
            </a:pPr>
            <a:endParaRPr lang="de-DE" sz="2000" u="sng" dirty="0"/>
          </a:p>
          <a:p>
            <a:pPr>
              <a:lnSpc>
                <a:spcPct val="120000"/>
              </a:lnSpc>
            </a:pPr>
            <a:r>
              <a:rPr lang="de-DE" sz="2000" b="1" dirty="0">
                <a:solidFill>
                  <a:srgbClr val="202124"/>
                </a:solidFill>
              </a:rPr>
              <a:t>Magnitude</a:t>
            </a:r>
            <a:r>
              <a:rPr lang="de-DE" sz="2000" dirty="0">
                <a:solidFill>
                  <a:srgbClr val="202124"/>
                </a:solidFill>
              </a:rPr>
              <a:t>: Maß für freigesetzte Energie die bei Erdbeben entsteht </a:t>
            </a:r>
          </a:p>
          <a:p>
            <a:pPr>
              <a:lnSpc>
                <a:spcPct val="120000"/>
              </a:lnSpc>
            </a:pPr>
            <a:r>
              <a:rPr lang="de-DE" sz="2000" dirty="0">
                <a:solidFill>
                  <a:srgbClr val="202124"/>
                </a:solidFill>
              </a:rPr>
              <a:t>Erbeben treten oft in </a:t>
            </a:r>
            <a:r>
              <a:rPr lang="de-DE" sz="2000" b="1" dirty="0">
                <a:solidFill>
                  <a:srgbClr val="202124"/>
                </a:solidFill>
              </a:rPr>
              <a:t>Clustern</a:t>
            </a:r>
            <a:r>
              <a:rPr lang="de-DE" sz="2000" dirty="0">
                <a:solidFill>
                  <a:srgbClr val="202124"/>
                </a:solidFill>
              </a:rPr>
              <a:t> auf</a:t>
            </a:r>
          </a:p>
          <a:p>
            <a:pPr>
              <a:lnSpc>
                <a:spcPct val="120000"/>
              </a:lnSpc>
            </a:pPr>
            <a:r>
              <a:rPr lang="de-DE" sz="2000" b="1" dirty="0"/>
              <a:t>Hauptbeben</a:t>
            </a:r>
            <a:r>
              <a:rPr lang="de-DE" sz="2000" dirty="0"/>
              <a:t> ist das stärkstes Erdbeben eines Erdbebenclusters </a:t>
            </a:r>
          </a:p>
          <a:p>
            <a:pPr>
              <a:lnSpc>
                <a:spcPct val="120000"/>
              </a:lnSpc>
            </a:pPr>
            <a:r>
              <a:rPr lang="de-DE" sz="2000" b="1" dirty="0"/>
              <a:t>Shortterm-</a:t>
            </a:r>
            <a:r>
              <a:rPr lang="de-DE" sz="2000" b="1" dirty="0" err="1"/>
              <a:t>incompleteness</a:t>
            </a:r>
            <a:r>
              <a:rPr lang="de-DE" sz="2000" dirty="0"/>
              <a:t>: nicht vollständig erfasste Erdbeben nach einem starken Erdbeben (n= 616) Japan</a:t>
            </a:r>
          </a:p>
          <a:p>
            <a:pPr>
              <a:lnSpc>
                <a:spcPct val="120000"/>
              </a:lnSpc>
            </a:pPr>
            <a:r>
              <a:rPr lang="de-DE" sz="2000" b="1" dirty="0"/>
              <a:t>Single-Events</a:t>
            </a:r>
            <a:r>
              <a:rPr lang="de-DE" sz="2000" dirty="0"/>
              <a:t>: Erdbeben, die kein weiteres Erdbeben triggern und nicht getriggert wurden (n= 4975) Japan</a:t>
            </a:r>
          </a:p>
          <a:p>
            <a:pPr>
              <a:lnSpc>
                <a:spcPct val="120000"/>
              </a:lnSpc>
            </a:pPr>
            <a:r>
              <a:rPr lang="de-DE" sz="1300" dirty="0"/>
              <a:t>Gutenberg-Richter-Gesetz: Abschätzung der Anzahl an Erdbeben mit einer bestimmten Magnitude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5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5776" y="3278776"/>
            <a:ext cx="302623" cy="30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Hintergrund und Inhalt des Projektes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72194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140" y="6373153"/>
            <a:ext cx="4114800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6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5776" y="3278776"/>
            <a:ext cx="302623" cy="30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Hintergrund und Inhalt des Projektes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97AAA95F-E84B-450C-8977-3AC041D205D1}"/>
              </a:ext>
            </a:extLst>
          </p:cNvPr>
          <p:cNvCxnSpPr>
            <a:cxnSpLocks/>
          </p:cNvCxnSpPr>
          <p:nvPr/>
        </p:nvCxnSpPr>
        <p:spPr>
          <a:xfrm>
            <a:off x="6086891" y="1014824"/>
            <a:ext cx="9109" cy="26597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Gerade Verbindung mit Pfeil 1024">
            <a:extLst>
              <a:ext uri="{FF2B5EF4-FFF2-40B4-BE49-F238E27FC236}">
                <a16:creationId xmlns:a16="http://schemas.microsoft.com/office/drawing/2014/main" id="{3F33A6BD-E1AE-4CCE-AE82-F531B8C6918E}"/>
              </a:ext>
            </a:extLst>
          </p:cNvPr>
          <p:cNvCxnSpPr/>
          <p:nvPr/>
        </p:nvCxnSpPr>
        <p:spPr>
          <a:xfrm>
            <a:off x="6248399" y="-786936"/>
            <a:ext cx="41367" cy="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6C0EC595-94A5-4EEB-A6F0-316C9CDB789A}"/>
              </a:ext>
            </a:extLst>
          </p:cNvPr>
          <p:cNvGrpSpPr/>
          <p:nvPr/>
        </p:nvGrpSpPr>
        <p:grpSpPr>
          <a:xfrm>
            <a:off x="5630385" y="1325563"/>
            <a:ext cx="931229" cy="512444"/>
            <a:chOff x="5630385" y="1325563"/>
            <a:chExt cx="931229" cy="512444"/>
          </a:xfrm>
        </p:grpSpPr>
        <p:sp>
          <p:nvSpPr>
            <p:cNvPr id="1042" name="Textfeld 1041">
              <a:extLst>
                <a:ext uri="{FF2B5EF4-FFF2-40B4-BE49-F238E27FC236}">
                  <a16:creationId xmlns:a16="http://schemas.microsoft.com/office/drawing/2014/main" id="{7E4D95E2-F5EF-4098-944E-854956B706E3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Mag:5</a:t>
              </a:r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579F60DF-EDDC-4A0B-8AF0-B93AAAD89426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D9BFFBFE-EC45-42B9-9587-6863B40769F5}"/>
              </a:ext>
            </a:extLst>
          </p:cNvPr>
          <p:cNvGrpSpPr/>
          <p:nvPr/>
        </p:nvGrpSpPr>
        <p:grpSpPr>
          <a:xfrm>
            <a:off x="5630385" y="2039882"/>
            <a:ext cx="931229" cy="512444"/>
            <a:chOff x="5630385" y="1325563"/>
            <a:chExt cx="931229" cy="512444"/>
          </a:xfrm>
        </p:grpSpPr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67DFEE13-C999-414E-9C49-DE30F314EC0A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Mag:4</a:t>
              </a:r>
            </a:p>
          </p:txBody>
        </p:sp>
        <p:sp>
          <p:nvSpPr>
            <p:cNvPr id="57" name="Rechteck: abgerundete Ecken 56">
              <a:extLst>
                <a:ext uri="{FF2B5EF4-FFF2-40B4-BE49-F238E27FC236}">
                  <a16:creationId xmlns:a16="http://schemas.microsoft.com/office/drawing/2014/main" id="{97D8E4F1-6585-4444-8D06-CC8B22C377D4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F176C605-11A5-4EEC-8620-3AC687471215}"/>
              </a:ext>
            </a:extLst>
          </p:cNvPr>
          <p:cNvGrpSpPr/>
          <p:nvPr/>
        </p:nvGrpSpPr>
        <p:grpSpPr>
          <a:xfrm>
            <a:off x="5630385" y="2757971"/>
            <a:ext cx="931229" cy="512444"/>
            <a:chOff x="5630385" y="1325563"/>
            <a:chExt cx="931229" cy="512444"/>
          </a:xfrm>
        </p:grpSpPr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BCCE9262-8637-43BC-A34C-400448A1DDE2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Mag:4</a:t>
              </a:r>
            </a:p>
          </p:txBody>
        </p:sp>
        <p:sp>
          <p:nvSpPr>
            <p:cNvPr id="63" name="Rechteck: abgerundete Ecken 62">
              <a:extLst>
                <a:ext uri="{FF2B5EF4-FFF2-40B4-BE49-F238E27FC236}">
                  <a16:creationId xmlns:a16="http://schemas.microsoft.com/office/drawing/2014/main" id="{9C359C30-3785-4B49-89B3-99997A67C29A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908888B9-21C4-4152-90D4-C4774E4D2E20}"/>
              </a:ext>
            </a:extLst>
          </p:cNvPr>
          <p:cNvGrpSpPr/>
          <p:nvPr/>
        </p:nvGrpSpPr>
        <p:grpSpPr>
          <a:xfrm>
            <a:off x="3941862" y="3518366"/>
            <a:ext cx="931229" cy="512444"/>
            <a:chOff x="5630385" y="1325563"/>
            <a:chExt cx="931229" cy="512444"/>
          </a:xfrm>
        </p:grpSpPr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44F64A74-D87A-4A5E-9D43-1A7BD982A0DE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Mag:8</a:t>
              </a:r>
            </a:p>
          </p:txBody>
        </p:sp>
        <p:sp>
          <p:nvSpPr>
            <p:cNvPr id="70" name="Rechteck: abgerundete Ecken 69">
              <a:extLst>
                <a:ext uri="{FF2B5EF4-FFF2-40B4-BE49-F238E27FC236}">
                  <a16:creationId xmlns:a16="http://schemas.microsoft.com/office/drawing/2014/main" id="{355D1C96-9802-4407-A2E8-85B3DE40AB12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757388AF-B2ED-4471-A1DC-40D76A978CF2}"/>
              </a:ext>
            </a:extLst>
          </p:cNvPr>
          <p:cNvGrpSpPr/>
          <p:nvPr/>
        </p:nvGrpSpPr>
        <p:grpSpPr>
          <a:xfrm>
            <a:off x="5255027" y="3496004"/>
            <a:ext cx="931229" cy="512444"/>
            <a:chOff x="5630385" y="1325563"/>
            <a:chExt cx="931229" cy="512444"/>
          </a:xfrm>
        </p:grpSpPr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3852D650-FD94-45B1-8109-48732A109763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Mag:6</a:t>
              </a:r>
            </a:p>
          </p:txBody>
        </p:sp>
        <p:sp>
          <p:nvSpPr>
            <p:cNvPr id="75" name="Rechteck: abgerundete Ecken 74">
              <a:extLst>
                <a:ext uri="{FF2B5EF4-FFF2-40B4-BE49-F238E27FC236}">
                  <a16:creationId xmlns:a16="http://schemas.microsoft.com/office/drawing/2014/main" id="{8474334A-FB09-4ABE-8ACA-274A724A79C9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906C4F9C-8EEE-4BE0-9BF4-76CA595E8D6D}"/>
              </a:ext>
            </a:extLst>
          </p:cNvPr>
          <p:cNvGrpSpPr/>
          <p:nvPr/>
        </p:nvGrpSpPr>
        <p:grpSpPr>
          <a:xfrm>
            <a:off x="6568192" y="3489585"/>
            <a:ext cx="931229" cy="512444"/>
            <a:chOff x="5630385" y="1325563"/>
            <a:chExt cx="931229" cy="512444"/>
          </a:xfrm>
        </p:grpSpPr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C1B2B1F1-9989-4AB3-BC6D-88686B19C7B5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Mag:3</a:t>
              </a:r>
            </a:p>
          </p:txBody>
        </p:sp>
        <p:sp>
          <p:nvSpPr>
            <p:cNvPr id="78" name="Rechteck: abgerundete Ecken 77">
              <a:extLst>
                <a:ext uri="{FF2B5EF4-FFF2-40B4-BE49-F238E27FC236}">
                  <a16:creationId xmlns:a16="http://schemas.microsoft.com/office/drawing/2014/main" id="{809F88BF-E9B0-442A-8CBF-A53B43A22439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3983DA20-86F0-4DBE-AC87-4715029BD1ED}"/>
              </a:ext>
            </a:extLst>
          </p:cNvPr>
          <p:cNvGrpSpPr/>
          <p:nvPr/>
        </p:nvGrpSpPr>
        <p:grpSpPr>
          <a:xfrm>
            <a:off x="7881357" y="3514168"/>
            <a:ext cx="931229" cy="512444"/>
            <a:chOff x="5630385" y="1325563"/>
            <a:chExt cx="931229" cy="512444"/>
          </a:xfrm>
        </p:grpSpPr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7EF45EF3-BB22-4827-BF22-66AE42A28698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Mag:4</a:t>
              </a:r>
            </a:p>
          </p:txBody>
        </p:sp>
        <p:sp>
          <p:nvSpPr>
            <p:cNvPr id="81" name="Rechteck: abgerundete Ecken 80">
              <a:extLst>
                <a:ext uri="{FF2B5EF4-FFF2-40B4-BE49-F238E27FC236}">
                  <a16:creationId xmlns:a16="http://schemas.microsoft.com/office/drawing/2014/main" id="{102C854C-E835-4B87-8372-C1D3716DE6E0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0A5B4B3B-75D0-46EC-A449-3C24759E29E3}"/>
              </a:ext>
            </a:extLst>
          </p:cNvPr>
          <p:cNvGrpSpPr/>
          <p:nvPr/>
        </p:nvGrpSpPr>
        <p:grpSpPr>
          <a:xfrm>
            <a:off x="4715357" y="4234037"/>
            <a:ext cx="931229" cy="512444"/>
            <a:chOff x="5630385" y="1325563"/>
            <a:chExt cx="931229" cy="512444"/>
          </a:xfrm>
        </p:grpSpPr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32709C37-1508-4E09-A3D4-B5377FDB2516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Mag:5</a:t>
              </a:r>
            </a:p>
          </p:txBody>
        </p:sp>
        <p:sp>
          <p:nvSpPr>
            <p:cNvPr id="84" name="Rechteck: abgerundete Ecken 83">
              <a:extLst>
                <a:ext uri="{FF2B5EF4-FFF2-40B4-BE49-F238E27FC236}">
                  <a16:creationId xmlns:a16="http://schemas.microsoft.com/office/drawing/2014/main" id="{3D49EC52-DC12-4625-9635-E6E73CD071BF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B1B4B24A-F923-4D0E-9BE4-92F4FC0E0202}"/>
              </a:ext>
            </a:extLst>
          </p:cNvPr>
          <p:cNvGrpSpPr/>
          <p:nvPr/>
        </p:nvGrpSpPr>
        <p:grpSpPr>
          <a:xfrm>
            <a:off x="5945776" y="4221199"/>
            <a:ext cx="931229" cy="512444"/>
            <a:chOff x="5630385" y="1325563"/>
            <a:chExt cx="931229" cy="512444"/>
          </a:xfrm>
        </p:grpSpPr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65863DDA-81C6-4802-B851-C221D49E6FF9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Mag:6</a:t>
              </a:r>
            </a:p>
          </p:txBody>
        </p:sp>
        <p:sp>
          <p:nvSpPr>
            <p:cNvPr id="87" name="Rechteck: abgerundete Ecken 86">
              <a:extLst>
                <a:ext uri="{FF2B5EF4-FFF2-40B4-BE49-F238E27FC236}">
                  <a16:creationId xmlns:a16="http://schemas.microsoft.com/office/drawing/2014/main" id="{33E4A21E-4A07-4D21-A7AB-8027D0DA76F3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BCC06188-4591-4ECB-84E9-B96BB2C92F77}"/>
              </a:ext>
            </a:extLst>
          </p:cNvPr>
          <p:cNvGrpSpPr/>
          <p:nvPr/>
        </p:nvGrpSpPr>
        <p:grpSpPr>
          <a:xfrm>
            <a:off x="3369316" y="5661870"/>
            <a:ext cx="931229" cy="512444"/>
            <a:chOff x="5630385" y="1325563"/>
            <a:chExt cx="931229" cy="512444"/>
          </a:xfrm>
        </p:grpSpPr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FD368E6D-38E0-4A47-BC9D-666762FD3DDB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Mag:5</a:t>
              </a:r>
            </a:p>
          </p:txBody>
        </p:sp>
        <p:sp>
          <p:nvSpPr>
            <p:cNvPr id="90" name="Rechteck: abgerundete Ecken 89">
              <a:extLst>
                <a:ext uri="{FF2B5EF4-FFF2-40B4-BE49-F238E27FC236}">
                  <a16:creationId xmlns:a16="http://schemas.microsoft.com/office/drawing/2014/main" id="{3E5D5003-DB1D-4879-B063-424C557B6412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F789EBF4-2044-4353-94CF-2F8B7DCD1F93}"/>
              </a:ext>
            </a:extLst>
          </p:cNvPr>
          <p:cNvGrpSpPr/>
          <p:nvPr/>
        </p:nvGrpSpPr>
        <p:grpSpPr>
          <a:xfrm>
            <a:off x="3369316" y="4949708"/>
            <a:ext cx="931229" cy="512444"/>
            <a:chOff x="5630385" y="1325563"/>
            <a:chExt cx="931229" cy="512444"/>
          </a:xfrm>
        </p:grpSpPr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9BCD5488-3DC6-49CE-A191-49F57BF5F6BE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Mag:7</a:t>
              </a:r>
            </a:p>
          </p:txBody>
        </p:sp>
        <p:sp>
          <p:nvSpPr>
            <p:cNvPr id="93" name="Rechteck: abgerundete Ecken 92">
              <a:extLst>
                <a:ext uri="{FF2B5EF4-FFF2-40B4-BE49-F238E27FC236}">
                  <a16:creationId xmlns:a16="http://schemas.microsoft.com/office/drawing/2014/main" id="{953C37D1-E2C6-4333-9378-6652DD8F2415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5092A157-DBD5-4A82-BC84-23D81A4E4889}"/>
              </a:ext>
            </a:extLst>
          </p:cNvPr>
          <p:cNvGrpSpPr/>
          <p:nvPr/>
        </p:nvGrpSpPr>
        <p:grpSpPr>
          <a:xfrm>
            <a:off x="3369316" y="4234037"/>
            <a:ext cx="931229" cy="512444"/>
            <a:chOff x="5630385" y="1325563"/>
            <a:chExt cx="931229" cy="512444"/>
          </a:xfrm>
        </p:grpSpPr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44C96452-5B9D-46F6-9D09-896378318BAC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Mag:3</a:t>
              </a:r>
            </a:p>
          </p:txBody>
        </p:sp>
        <p:sp>
          <p:nvSpPr>
            <p:cNvPr id="96" name="Rechteck: abgerundete Ecken 95">
              <a:extLst>
                <a:ext uri="{FF2B5EF4-FFF2-40B4-BE49-F238E27FC236}">
                  <a16:creationId xmlns:a16="http://schemas.microsoft.com/office/drawing/2014/main" id="{84DC59F5-6265-46D5-90C5-92B4FB04B4F5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95D1EAD-B872-4229-A89D-F2ADC5C1A3BE}"/>
              </a:ext>
            </a:extLst>
          </p:cNvPr>
          <p:cNvCxnSpPr>
            <a:cxnSpLocks/>
          </p:cNvCxnSpPr>
          <p:nvPr/>
        </p:nvCxnSpPr>
        <p:spPr>
          <a:xfrm>
            <a:off x="6086891" y="1767193"/>
            <a:ext cx="9109" cy="26597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03AAFF57-62CB-4A54-87CB-F32458DCF3F7}"/>
              </a:ext>
            </a:extLst>
          </p:cNvPr>
          <p:cNvCxnSpPr>
            <a:cxnSpLocks/>
          </p:cNvCxnSpPr>
          <p:nvPr/>
        </p:nvCxnSpPr>
        <p:spPr>
          <a:xfrm>
            <a:off x="6082336" y="2440094"/>
            <a:ext cx="9109" cy="26597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ED80BFF9-2EEF-4F74-B53F-5E5E4471BFE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55319" y="2911097"/>
            <a:ext cx="219170" cy="937807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80B21A76-E1BD-4422-A1F1-F985A8190F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99612" y="2266807"/>
            <a:ext cx="243753" cy="2250972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AECC81C7-C460-4769-899E-9765691E6BA6}"/>
              </a:ext>
            </a:extLst>
          </p:cNvPr>
          <p:cNvCxnSpPr>
            <a:cxnSpLocks/>
          </p:cNvCxnSpPr>
          <p:nvPr/>
        </p:nvCxnSpPr>
        <p:spPr>
          <a:xfrm rot="5400000">
            <a:off x="5795528" y="3195532"/>
            <a:ext cx="225589" cy="375358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E7498CCE-4246-4E9D-B1CB-02BFFC9DD2C7}"/>
              </a:ext>
            </a:extLst>
          </p:cNvPr>
          <p:cNvCxnSpPr>
            <a:cxnSpLocks/>
          </p:cNvCxnSpPr>
          <p:nvPr/>
        </p:nvCxnSpPr>
        <p:spPr>
          <a:xfrm rot="5400000">
            <a:off x="5127766" y="2550131"/>
            <a:ext cx="247951" cy="1688523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4A6BAB85-4C1C-4418-A79E-25E06F2F977D}"/>
              </a:ext>
            </a:extLst>
          </p:cNvPr>
          <p:cNvCxnSpPr>
            <a:cxnSpLocks/>
          </p:cNvCxnSpPr>
          <p:nvPr/>
        </p:nvCxnSpPr>
        <p:spPr>
          <a:xfrm rot="5400000">
            <a:off x="5338013" y="3851408"/>
            <a:ext cx="225589" cy="539670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FE607790-09B0-477C-A0C5-07D2970B8AC8}"/>
              </a:ext>
            </a:extLst>
          </p:cNvPr>
          <p:cNvCxnSpPr>
            <a:stCxn id="75" idx="2"/>
            <a:endCxn id="87" idx="0"/>
          </p:cNvCxnSpPr>
          <p:nvPr/>
        </p:nvCxnSpPr>
        <p:spPr>
          <a:xfrm rot="16200000" flipH="1">
            <a:off x="5959641" y="3769448"/>
            <a:ext cx="212751" cy="690749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970AD023-C987-4C9F-9E49-80839D0BFFB9}"/>
              </a:ext>
            </a:extLst>
          </p:cNvPr>
          <p:cNvCxnSpPr>
            <a:stCxn id="70" idx="2"/>
            <a:endCxn id="96" idx="0"/>
          </p:cNvCxnSpPr>
          <p:nvPr/>
        </p:nvCxnSpPr>
        <p:spPr>
          <a:xfrm rot="5400000">
            <a:off x="4019591" y="3846150"/>
            <a:ext cx="203227" cy="572546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9DB21A5D-E047-4C75-A04B-1BA2B298B2D4}"/>
              </a:ext>
            </a:extLst>
          </p:cNvPr>
          <p:cNvCxnSpPr>
            <a:cxnSpLocks/>
          </p:cNvCxnSpPr>
          <p:nvPr/>
        </p:nvCxnSpPr>
        <p:spPr>
          <a:xfrm>
            <a:off x="3825821" y="4675526"/>
            <a:ext cx="9109" cy="26597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872F2C1A-2995-4561-84AD-19EA6255C105}"/>
              </a:ext>
            </a:extLst>
          </p:cNvPr>
          <p:cNvCxnSpPr>
            <a:cxnSpLocks/>
          </p:cNvCxnSpPr>
          <p:nvPr/>
        </p:nvCxnSpPr>
        <p:spPr>
          <a:xfrm>
            <a:off x="3816712" y="5354230"/>
            <a:ext cx="9109" cy="26597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15CBCD82-181E-4AC9-A1C7-2C6C449DA890}"/>
              </a:ext>
            </a:extLst>
          </p:cNvPr>
          <p:cNvGrpSpPr/>
          <p:nvPr/>
        </p:nvGrpSpPr>
        <p:grpSpPr>
          <a:xfrm>
            <a:off x="2894592" y="1520723"/>
            <a:ext cx="931229" cy="512444"/>
            <a:chOff x="5630385" y="1325563"/>
            <a:chExt cx="931229" cy="512444"/>
          </a:xfrm>
        </p:grpSpPr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F51BF73A-226A-4B96-9DAF-4107891E6EEA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Mag:7</a:t>
              </a:r>
            </a:p>
          </p:txBody>
        </p:sp>
        <p:sp>
          <p:nvSpPr>
            <p:cNvPr id="108" name="Rechteck: abgerundete Ecken 107">
              <a:extLst>
                <a:ext uri="{FF2B5EF4-FFF2-40B4-BE49-F238E27FC236}">
                  <a16:creationId xmlns:a16="http://schemas.microsoft.com/office/drawing/2014/main" id="{0D2B9113-803F-44D0-ACE9-0580380B4D9B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EA22A653-0A2B-4A9D-A5FF-E2AE28F06086}"/>
              </a:ext>
            </a:extLst>
          </p:cNvPr>
          <p:cNvGrpSpPr/>
          <p:nvPr/>
        </p:nvGrpSpPr>
        <p:grpSpPr>
          <a:xfrm>
            <a:off x="1598797" y="1538906"/>
            <a:ext cx="931229" cy="512444"/>
            <a:chOff x="5630385" y="1325563"/>
            <a:chExt cx="931229" cy="512444"/>
          </a:xfrm>
        </p:grpSpPr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02098043-D8EC-44D2-B880-8D76008C2BC9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Mag:5</a:t>
              </a:r>
            </a:p>
          </p:txBody>
        </p:sp>
        <p:sp>
          <p:nvSpPr>
            <p:cNvPr id="114" name="Rechteck: abgerundete Ecken 113">
              <a:extLst>
                <a:ext uri="{FF2B5EF4-FFF2-40B4-BE49-F238E27FC236}">
                  <a16:creationId xmlns:a16="http://schemas.microsoft.com/office/drawing/2014/main" id="{27DE390A-8314-4C45-9E93-6C2273C97DEB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7" name="Ellipse 46">
            <a:extLst>
              <a:ext uri="{FF2B5EF4-FFF2-40B4-BE49-F238E27FC236}">
                <a16:creationId xmlns:a16="http://schemas.microsoft.com/office/drawing/2014/main" id="{CD1B768C-0727-4B11-81AC-938F7FB3FA40}"/>
              </a:ext>
            </a:extLst>
          </p:cNvPr>
          <p:cNvSpPr/>
          <p:nvPr/>
        </p:nvSpPr>
        <p:spPr>
          <a:xfrm>
            <a:off x="3120234" y="4083115"/>
            <a:ext cx="1411174" cy="2223926"/>
          </a:xfrm>
          <a:prstGeom prst="ellipse">
            <a:avLst/>
          </a:prstGeom>
          <a:solidFill>
            <a:schemeClr val="tx2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647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F2F12AA-717C-400F-AC63-EA5D78A3C0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0363" y="1405731"/>
                <a:ext cx="11065988" cy="44789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000" u="sng" dirty="0"/>
                  <a:t>Erklärung der relevantesten Variablen des Datensatzes: </a:t>
                </a:r>
              </a:p>
              <a:p>
                <a:r>
                  <a:rPr lang="de-DE" sz="2000" b="1" dirty="0" err="1"/>
                  <a:t>eventID</a:t>
                </a:r>
                <a:r>
                  <a:rPr lang="de-DE" sz="2000" dirty="0"/>
                  <a:t>: Zugeordnete Nummer </a:t>
                </a:r>
                <a14:m>
                  <m:oMath xmlns:m="http://schemas.openxmlformats.org/officeDocument/2006/math">
                    <m:r>
                      <a:rPr lang="de-D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de-DE" sz="2000" dirty="0"/>
                  <a:t> [1 – 16687]</a:t>
                </a:r>
              </a:p>
              <a:p>
                <a:r>
                  <a:rPr lang="de-DE" sz="2000" b="1" dirty="0"/>
                  <a:t>t</a:t>
                </a:r>
                <a:r>
                  <a:rPr lang="de-DE" sz="2000" dirty="0"/>
                  <a:t>: Tagesabstände zum ersten Erdbeben des Datensatzes [0 – 6165]</a:t>
                </a:r>
              </a:p>
              <a:p>
                <a:r>
                  <a:rPr lang="de-DE" sz="2000" b="1" dirty="0"/>
                  <a:t>mag</a:t>
                </a:r>
                <a:r>
                  <a:rPr lang="de-DE" sz="2000" dirty="0"/>
                  <a:t>: Magnitude eines Erdbebens </a:t>
                </a:r>
                <a14:m>
                  <m:oMath xmlns:m="http://schemas.openxmlformats.org/officeDocument/2006/math">
                    <m:r>
                      <a:rPr lang="de-D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de-DE" sz="2000" dirty="0"/>
                  <a:t> [4.0 ; 8.7]</a:t>
                </a:r>
              </a:p>
              <a:p>
                <a:r>
                  <a:rPr lang="de-DE" sz="2000" b="1" dirty="0" err="1"/>
                  <a:t>isBlind</a:t>
                </a:r>
                <a:r>
                  <a:rPr lang="de-DE" sz="2000" dirty="0"/>
                  <a:t>: Erdbeben, die während der Shortterm-</a:t>
                </a:r>
                <a:r>
                  <a:rPr lang="de-DE" sz="2000" dirty="0" err="1"/>
                  <a:t>incompleteness</a:t>
                </a:r>
                <a:r>
                  <a:rPr lang="de-DE" sz="2000" dirty="0"/>
                  <a:t> aufgetreten sind </a:t>
                </a:r>
                <a14:m>
                  <m:oMath xmlns:m="http://schemas.openxmlformats.org/officeDocument/2006/math">
                    <m:r>
                      <a:rPr lang="de-D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000" dirty="0"/>
                  <a:t>[TRUE ; FALSE]</a:t>
                </a:r>
              </a:p>
              <a:p>
                <a:r>
                  <a:rPr lang="de-DE" sz="2000" b="1" dirty="0"/>
                  <a:t>distanceMeasure</a:t>
                </a:r>
                <a:r>
                  <a:rPr lang="de-DE" sz="2000" dirty="0"/>
                  <a:t>: Wahrscheinlichkeit ob Erdbeben getriggert wurde </a:t>
                </a:r>
                <a14:m>
                  <m:oMath xmlns:m="http://schemas.openxmlformats.org/officeDocument/2006/math">
                    <m:r>
                      <a:rPr lang="de-D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000" dirty="0"/>
                  <a:t>[0 ; 1] </a:t>
                </a:r>
              </a:p>
              <a:p>
                <a:r>
                  <a:rPr lang="de-DE" sz="2000" b="1" dirty="0"/>
                  <a:t>TriggeredFrom</a:t>
                </a:r>
                <a:r>
                  <a:rPr lang="de-DE" sz="2000" dirty="0"/>
                  <a:t>: </a:t>
                </a:r>
                <a:r>
                  <a:rPr lang="de-DE" sz="2000" dirty="0" err="1"/>
                  <a:t>EventID</a:t>
                </a:r>
                <a:r>
                  <a:rPr lang="de-DE" sz="2000" dirty="0"/>
                  <a:t> des triggernden Erdbeben, falls distanceMeasure ≥ 0,5</a:t>
                </a:r>
              </a:p>
              <a:p>
                <a:pPr marL="0" indent="0">
                  <a:buNone/>
                </a:pPr>
                <a:r>
                  <a:rPr lang="de-DE" sz="2000" dirty="0"/>
                  <a:t>     für -1 </a:t>
                </a:r>
                <a:r>
                  <a:rPr lang="de-DE" sz="2000" dirty="0">
                    <a:sym typeface="Wingdings" panose="05000000000000000000" pitchFamily="2" charset="2"/>
                  </a:rPr>
                  <a:t> Erdbeben wurde nicht getriggert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F2F12AA-717C-400F-AC63-EA5D78A3C0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0363" y="1405731"/>
                <a:ext cx="11065988" cy="4478966"/>
              </a:xfrm>
              <a:blipFill>
                <a:blip r:embed="rId2"/>
                <a:stretch>
                  <a:fillRect l="-551" t="-149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7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Hintergrund und Inhalt des Projektes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1253906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052" y="1844675"/>
            <a:ext cx="11065988" cy="4351338"/>
          </a:xfrm>
        </p:spPr>
        <p:txBody>
          <a:bodyPr>
            <a:norm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Hintergrund und Inhalt des Projektes</a:t>
            </a:r>
          </a:p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Konzept der Methodik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Erste Ergebnisse und Erfahrungen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Fragen und Anregungen = Diskussion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8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1402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CA3F2EDC-1E9F-40FC-ABFA-3C46B88C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432243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23D1CC6-5366-4CFD-9779-1EB3AE16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5C76D808-3489-4ED6-8F45-9C53BCBA6C6D}" type="slidenum">
              <a:rPr lang="es-ES" b="1"/>
              <a:pPr/>
              <a:t>9</a:t>
            </a:fld>
            <a:endParaRPr lang="es-ES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3922541-93C1-4661-838A-14D84CECE270}"/>
              </a:ext>
            </a:extLst>
          </p:cNvPr>
          <p:cNvSpPr/>
          <p:nvPr/>
        </p:nvSpPr>
        <p:spPr>
          <a:xfrm>
            <a:off x="684044" y="1614606"/>
            <a:ext cx="10823907" cy="1258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de-DE" sz="2400" dirty="0">
                <a:solidFill>
                  <a:schemeClr val="tx1"/>
                </a:solidFill>
              </a:rPr>
              <a:t>Lässt sich ein statistischer Zusammenhang zwischen </a:t>
            </a:r>
            <a:r>
              <a:rPr lang="de-DE" sz="2400" dirty="0" err="1">
                <a:solidFill>
                  <a:schemeClr val="tx1"/>
                </a:solidFill>
              </a:rPr>
              <a:t>triggernder</a:t>
            </a:r>
            <a:r>
              <a:rPr lang="de-DE" sz="2400" dirty="0">
                <a:solidFill>
                  <a:schemeClr val="tx1"/>
                </a:solidFill>
              </a:rPr>
              <a:t> und getriggerter Magnitude herstellen? </a:t>
            </a: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00176C3-D9CD-420B-8CEA-558854798B2E}"/>
              </a:ext>
            </a:extLst>
          </p:cNvPr>
          <p:cNvSpPr/>
          <p:nvPr/>
        </p:nvSpPr>
        <p:spPr>
          <a:xfrm>
            <a:off x="684042" y="4495933"/>
            <a:ext cx="10823907" cy="127775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Wie </a:t>
            </a:r>
            <a:r>
              <a:rPr lang="de-DE" sz="2400" dirty="0">
                <a:solidFill>
                  <a:schemeClr val="tx1"/>
                </a:solidFill>
              </a:rPr>
              <a:t>stark hängt der Zusammenhang davon ab, ob man die sogenannte “Short-term-</a:t>
            </a:r>
            <a:r>
              <a:rPr lang="de-DE" sz="2400" dirty="0" err="1">
                <a:solidFill>
                  <a:schemeClr val="tx1"/>
                </a:solidFill>
              </a:rPr>
              <a:t>incompleteness</a:t>
            </a:r>
            <a:r>
              <a:rPr lang="de-DE" sz="2400" dirty="0">
                <a:solidFill>
                  <a:schemeClr val="tx1"/>
                </a:solidFill>
              </a:rPr>
              <a:t>” eines Erdbeben-Katalogs nach starken Beben berücksichtigt? </a:t>
            </a: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7ADDDA-2AEB-4D21-971B-7545E8E9BD75}"/>
              </a:ext>
            </a:extLst>
          </p:cNvPr>
          <p:cNvSpPr/>
          <p:nvPr/>
        </p:nvSpPr>
        <p:spPr>
          <a:xfrm>
            <a:off x="684043" y="3045776"/>
            <a:ext cx="10823907" cy="127775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AutoNum type="arabicPeriod" startAt="2"/>
            </a:pPr>
            <a:r>
              <a:rPr lang="de-DE" sz="2400" dirty="0">
                <a:solidFill>
                  <a:schemeClr val="tx1"/>
                </a:solidFill>
              </a:rPr>
              <a:t>Unterscheiden sich die Beobachtungen für Erdbeben-Daten in Japan und Süd-Kalifornien? </a:t>
            </a: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FE9E5937-409D-42E8-A900-1F13510E51BC}"/>
              </a:ext>
            </a:extLst>
          </p:cNvPr>
          <p:cNvSpPr txBox="1">
            <a:spLocks/>
          </p:cNvSpPr>
          <p:nvPr/>
        </p:nvSpPr>
        <p:spPr>
          <a:xfrm>
            <a:off x="838200" y="-291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85E359D3-88F7-481B-B342-53126BB8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31183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715</Words>
  <Application>Microsoft Office PowerPoint</Application>
  <PresentationFormat>Breitbild</PresentationFormat>
  <Paragraphs>141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</vt:lpstr>
      <vt:lpstr>Magnitudenverteilung getriggerter Erdbeben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Vielen Dank für Ihre Aufmerksamkeit</vt:lpstr>
      <vt:lpstr>Bild Quelle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Magnitudenverteilung getriggerter Erdbeben</dc:title>
  <dc:creator>ru86qex</dc:creator>
  <cp:lastModifiedBy>chris</cp:lastModifiedBy>
  <cp:revision>32</cp:revision>
  <dcterms:created xsi:type="dcterms:W3CDTF">2021-03-06T21:10:08Z</dcterms:created>
  <dcterms:modified xsi:type="dcterms:W3CDTF">2021-03-15T18:05:24Z</dcterms:modified>
</cp:coreProperties>
</file>