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7" r:id="rId5"/>
    <p:sldId id="263" r:id="rId6"/>
    <p:sldId id="279" r:id="rId7"/>
    <p:sldId id="274" r:id="rId8"/>
    <p:sldId id="261" r:id="rId9"/>
    <p:sldId id="260" r:id="rId10"/>
    <p:sldId id="268" r:id="rId11"/>
    <p:sldId id="272" r:id="rId12"/>
    <p:sldId id="276" r:id="rId13"/>
    <p:sldId id="269" r:id="rId14"/>
    <p:sldId id="271" r:id="rId15"/>
    <p:sldId id="270" r:id="rId16"/>
    <p:sldId id="273" r:id="rId17"/>
    <p:sldId id="264" r:id="rId18"/>
    <p:sldId id="267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9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45" y="2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11/03/2021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502526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833" y="5021575"/>
            <a:ext cx="6550396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Projektpartner: Christian Grimm</a:t>
            </a:r>
            <a:r>
              <a:rPr lang="de-DE" sz="1600" dirty="0"/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StaBLab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3063240" y="5791228"/>
            <a:ext cx="871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8353697" y="6207927"/>
            <a:ext cx="342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5132424" y="3332129"/>
            <a:ext cx="1927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Zwischenvortrag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710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C09E3C-B24F-44E8-A8FE-9DE4A3E580EC}"/>
              </a:ext>
            </a:extLst>
          </p:cNvPr>
          <p:cNvSpPr txBox="1"/>
          <p:nvPr/>
        </p:nvSpPr>
        <p:spPr>
          <a:xfrm>
            <a:off x="953589" y="1626326"/>
            <a:ext cx="9535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sym typeface="Wingdings" panose="05000000000000000000" pitchFamily="2" charset="2"/>
              </a:rPr>
              <a:t>Quantilsregression:</a:t>
            </a:r>
          </a:p>
          <a:p>
            <a:r>
              <a:rPr lang="es-ES" sz="2000" dirty="0">
                <a:sym typeface="Wingdings" panose="05000000000000000000" pitchFamily="2" charset="2"/>
              </a:rPr>
              <a:t>Ist eine Erwerterung der linearen Regression</a:t>
            </a:r>
          </a:p>
          <a:p>
            <a:r>
              <a:rPr lang="es-ES" sz="2000" dirty="0">
                <a:sym typeface="Wingdings" panose="05000000000000000000" pitchFamily="2" charset="2"/>
              </a:rPr>
              <a:t>Sie schätz den bedingten Median (oder andere Quantile) der Kovariablen</a:t>
            </a:r>
          </a:p>
          <a:p>
            <a:endParaRPr lang="es-ES" sz="2000" dirty="0">
              <a:sym typeface="Wingdings" panose="05000000000000000000" pitchFamily="2" charset="2"/>
            </a:endParaRPr>
          </a:p>
          <a:p>
            <a:r>
              <a:rPr lang="es-ES" sz="2000" u="sng" dirty="0">
                <a:sym typeface="Wingdings" panose="05000000000000000000" pitchFamily="2" charset="2"/>
              </a:rPr>
              <a:t>Vorteile: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Robust gegenüber Ausreisern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Effekte der Kovariablen auf die gesammte Verteilung der Response zu modelieren  vollständigeres Bild als bei Erwartungswert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Verteilungsfrei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Verzicht auf Bedingung der </a:t>
            </a:r>
            <a:r>
              <a:rPr lang="de-DE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Homoskedaszitiät</a:t>
            </a:r>
            <a:endParaRPr lang="de-DE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202122"/>
                </a:solidFill>
                <a:latin typeface="Arial" panose="020B0604020202020204" pitchFamily="34" charset="0"/>
              </a:rPr>
              <a:t>Keine Verteilungsannahme für die Zufallsfehler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831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990600" y="-5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C09E3C-B24F-44E8-A8FE-9DE4A3E580EC}"/>
              </a:ext>
            </a:extLst>
          </p:cNvPr>
          <p:cNvSpPr txBox="1"/>
          <p:nvPr/>
        </p:nvSpPr>
        <p:spPr>
          <a:xfrm>
            <a:off x="953589" y="1626326"/>
            <a:ext cx="9535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sym typeface="Wingdings" panose="05000000000000000000" pitchFamily="2" charset="2"/>
              </a:rPr>
              <a:t>Unser Vorgehen: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Datensatz aufbereitet...</a:t>
            </a: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r>
              <a:rPr lang="es-ES" sz="2000" b="1" u="sng" dirty="0">
                <a:sym typeface="Wingdings" panose="05000000000000000000" pitchFamily="2" charset="2"/>
              </a:rPr>
              <a:t>Quantilsregression:</a:t>
            </a:r>
          </a:p>
          <a:p>
            <a:endParaRPr lang="es-ES" sz="2000" b="1" u="sng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Erstellt in R mit dem Paket </a:t>
            </a:r>
            <a:r>
              <a:rPr lang="es-ES" sz="2000" b="1" i="1" dirty="0"/>
              <a:t>quantreg</a:t>
            </a:r>
            <a:r>
              <a:rPr lang="es-ES" sz="2000" dirty="0"/>
              <a:t> und der Funktion </a:t>
            </a:r>
            <a:r>
              <a:rPr lang="es-ES" sz="2000" b="1" i="1" dirty="0"/>
              <a:t>rq</a:t>
            </a:r>
          </a:p>
        </p:txBody>
      </p:sp>
    </p:spTree>
    <p:extLst>
      <p:ext uri="{BB962C8B-B14F-4D97-AF65-F5344CB8AC3E}">
        <p14:creationId xmlns:p14="http://schemas.microsoft.com/office/powerpoint/2010/main" val="32374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28F378-2C0F-4B27-B9A9-D0E0DA43BBC5}"/>
              </a:ext>
            </a:extLst>
          </p:cNvPr>
          <p:cNvSpPr txBox="1"/>
          <p:nvPr/>
        </p:nvSpPr>
        <p:spPr>
          <a:xfrm>
            <a:off x="891961" y="1497821"/>
            <a:ext cx="1030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Wie finden Sie unsere Herangehenweise?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BF429-5D0D-4D24-8F6A-EB726CCA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408D68-BFE2-481B-A870-C98F97E0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21756"/>
          <a:stretch/>
        </p:blipFill>
        <p:spPr>
          <a:xfrm>
            <a:off x="4045524" y="853896"/>
            <a:ext cx="4240289" cy="495861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7E54F3-6625-480B-969F-63214D9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47244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5102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22" y="1871109"/>
            <a:ext cx="9676680" cy="3115781"/>
          </a:xfrm>
        </p:spPr>
        <p:txBody>
          <a:bodyPr>
            <a:normAutofit/>
          </a:bodyPr>
          <a:lstStyle/>
          <a:p>
            <a:r>
              <a:rPr lang="de-DE" dirty="0"/>
              <a:t>Die Doktorarbeit des Projektpartners, in Kooperation mit der Munich RE untersucht unter anderem wie oft Erdbeben ähnlich starke Nachbeben triggern</a:t>
            </a:r>
          </a:p>
          <a:p>
            <a:r>
              <a:rPr lang="de-DE" dirty="0"/>
              <a:t>“Erdbeben-</a:t>
            </a:r>
            <a:r>
              <a:rPr lang="de-DE" dirty="0" err="1"/>
              <a:t>Doublets</a:t>
            </a:r>
            <a:r>
              <a:rPr lang="de-DE" dirty="0"/>
              <a:t>“ sind für (Rück)Versicherungen interessant, um Schäden abzuschätzen</a:t>
            </a:r>
          </a:p>
          <a:p>
            <a:r>
              <a:rPr lang="de-DE" dirty="0"/>
              <a:t>Sie stellen einen Schadenmultiplikator für das Risikomanagement dar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pic>
        <p:nvPicPr>
          <p:cNvPr id="1026" name="Picture 2" descr="Erdbeben - Definition, Entstehung und Arten - Geographie">
            <a:extLst>
              <a:ext uri="{FF2B5EF4-FFF2-40B4-BE49-F238E27FC236}">
                <a16:creationId xmlns:a16="http://schemas.microsoft.com/office/drawing/2014/main" id="{4143DF21-DF62-49FD-92F0-26D47A637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38615"/>
          <a:stretch/>
        </p:blipFill>
        <p:spPr bwMode="auto">
          <a:xfrm>
            <a:off x="737485" y="1610916"/>
            <a:ext cx="4807699" cy="37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Erdbeben - Definition, Entstehung und Arten - Geographie">
            <a:extLst>
              <a:ext uri="{FF2B5EF4-FFF2-40B4-BE49-F238E27FC236}">
                <a16:creationId xmlns:a16="http://schemas.microsoft.com/office/drawing/2014/main" id="{6EEF2A51-92C6-419F-8522-5BDFD1C49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63755" r="344" b="-2926"/>
          <a:stretch/>
        </p:blipFill>
        <p:spPr bwMode="auto">
          <a:xfrm>
            <a:off x="6849547" y="2221706"/>
            <a:ext cx="4682847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05" y="1405730"/>
            <a:ext cx="11566351" cy="495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Erklärung der Thematik: </a:t>
            </a:r>
          </a:p>
          <a:p>
            <a:pPr marL="0" indent="0">
              <a:buNone/>
            </a:pPr>
            <a:endParaRPr lang="de-DE" sz="2000" u="sng" dirty="0"/>
          </a:p>
          <a:p>
            <a:pPr>
              <a:lnSpc>
                <a:spcPct val="120000"/>
              </a:lnSpc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202124"/>
                </a:solidFill>
              </a:rPr>
              <a:t>Erbeben treten oft in </a:t>
            </a:r>
            <a:r>
              <a:rPr lang="de-DE" sz="2000" b="1" dirty="0">
                <a:solidFill>
                  <a:srgbClr val="202124"/>
                </a:solidFill>
              </a:rPr>
              <a:t>Clustern</a:t>
            </a:r>
            <a:r>
              <a:rPr lang="de-DE" sz="2000" dirty="0">
                <a:solidFill>
                  <a:srgbClr val="202124"/>
                </a:solidFill>
              </a:rPr>
              <a:t> auf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Hauptbeben</a:t>
            </a:r>
            <a:r>
              <a:rPr lang="de-DE" sz="2000" dirty="0"/>
              <a:t> ist das stärkstes Erdbeben eines Erdbebenclusters 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 (n= 616) Japan</a:t>
            </a:r>
          </a:p>
          <a:p>
            <a:pPr>
              <a:lnSpc>
                <a:spcPct val="120000"/>
              </a:lnSpc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 (n= 4975) Japan</a:t>
            </a:r>
          </a:p>
          <a:p>
            <a:pPr>
              <a:lnSpc>
                <a:spcPct val="120000"/>
              </a:lnSpc>
            </a:pPr>
            <a:r>
              <a:rPr lang="de-DE" sz="1300" dirty="0"/>
              <a:t>Gutenberg-Richter-Gesetz: Abschätzung der Anzahl an Erdbeben mit einer bestimmten Magnitude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7219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776" y="3278776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6086891" y="1014824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5630385" y="1325563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5630385" y="2039882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5630385" y="2757971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3941862" y="3518366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5255027" y="3496004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6568192" y="3489585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7881357" y="3514168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4715357" y="4234037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5945776" y="4221199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3369316" y="5661870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3369316" y="4949708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3369316" y="4234037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</p:cNvCxnSpPr>
          <p:nvPr/>
        </p:nvCxnSpPr>
        <p:spPr>
          <a:xfrm>
            <a:off x="6086891" y="1767193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</p:cNvCxnSpPr>
          <p:nvPr/>
        </p:nvCxnSpPr>
        <p:spPr>
          <a:xfrm>
            <a:off x="6082336" y="2440094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5319" y="2911097"/>
            <a:ext cx="219170" cy="93780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9612" y="2266807"/>
            <a:ext cx="243753" cy="2250972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5795528" y="3195532"/>
            <a:ext cx="225589" cy="37535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5127766" y="2550131"/>
            <a:ext cx="247951" cy="1688523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5338013" y="3851408"/>
            <a:ext cx="225589" cy="53967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stCxn id="75" idx="2"/>
            <a:endCxn id="87" idx="0"/>
          </p:cNvCxnSpPr>
          <p:nvPr/>
        </p:nvCxnSpPr>
        <p:spPr>
          <a:xfrm rot="16200000" flipH="1">
            <a:off x="5959641" y="3769448"/>
            <a:ext cx="212751" cy="69074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stCxn id="70" idx="2"/>
            <a:endCxn id="96" idx="0"/>
          </p:cNvCxnSpPr>
          <p:nvPr/>
        </p:nvCxnSpPr>
        <p:spPr>
          <a:xfrm rot="5400000">
            <a:off x="4019591" y="3846150"/>
            <a:ext cx="203227" cy="57254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3825821" y="4675526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3816712" y="5354230"/>
            <a:ext cx="9109" cy="2659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2894592" y="1520723"/>
            <a:ext cx="931229" cy="512444"/>
            <a:chOff x="5630385" y="1325563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598797" y="1538906"/>
            <a:ext cx="931229" cy="512444"/>
            <a:chOff x="5630385" y="1325563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3120234" y="4083115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363" y="1405731"/>
                <a:ext cx="11065988" cy="44789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u="sng" dirty="0"/>
                  <a:t>Erklärung der relevantesten Variablen des Datensatzes: </a:t>
                </a:r>
              </a:p>
              <a:p>
                <a:r>
                  <a:rPr lang="de-DE" sz="2000" b="1" dirty="0" err="1"/>
                  <a:t>eventID</a:t>
                </a:r>
                <a:r>
                  <a:rPr lang="de-DE" sz="2000" dirty="0"/>
                  <a:t>: Zugeordnete Nummer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[1 – 16687]</a:t>
                </a:r>
              </a:p>
              <a:p>
                <a:r>
                  <a:rPr lang="de-DE" sz="2000" b="1" dirty="0"/>
                  <a:t>t</a:t>
                </a:r>
                <a:r>
                  <a:rPr lang="de-DE" sz="2000" dirty="0"/>
                  <a:t>: Tagesabstände zum ersten Erdbeben des Datensatzes [0 – 6165]</a:t>
                </a:r>
              </a:p>
              <a:p>
                <a:r>
                  <a:rPr lang="de-DE" sz="2000" b="1" dirty="0"/>
                  <a:t>mag</a:t>
                </a:r>
                <a:r>
                  <a:rPr lang="de-DE" sz="2000" dirty="0"/>
                  <a:t>: Magnitude eines Erdbebens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[4.0 ; 8.7]</a:t>
                </a:r>
              </a:p>
              <a:p>
                <a:r>
                  <a:rPr lang="de-DE" sz="2000" b="1" dirty="0" err="1"/>
                  <a:t>isBlind</a:t>
                </a:r>
                <a:r>
                  <a:rPr lang="de-DE" sz="2000" dirty="0"/>
                  <a:t>: Erdbeben, die während der Shortterm-</a:t>
                </a:r>
                <a:r>
                  <a:rPr lang="de-DE" sz="2000" dirty="0" err="1"/>
                  <a:t>incompleteness</a:t>
                </a:r>
                <a:r>
                  <a:rPr lang="de-DE" sz="2000" dirty="0"/>
                  <a:t> aufgetreten sind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[TRUE ; FALSE]</a:t>
                </a:r>
              </a:p>
              <a:p>
                <a:r>
                  <a:rPr lang="de-DE" sz="2000" b="1" dirty="0"/>
                  <a:t>distanceMeasure</a:t>
                </a:r>
                <a:r>
                  <a:rPr lang="de-DE" sz="2000" dirty="0"/>
                  <a:t>: Wahrscheinlichkeit ob Erdbeben getriggert wurde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[0 ; 1] </a:t>
                </a:r>
              </a:p>
              <a:p>
                <a:r>
                  <a:rPr lang="de-DE" sz="2000" b="1" dirty="0"/>
                  <a:t>TriggeredFrom</a:t>
                </a:r>
                <a:r>
                  <a:rPr lang="de-DE" sz="2000" dirty="0"/>
                  <a:t>: </a:t>
                </a:r>
                <a:r>
                  <a:rPr lang="de-DE" sz="2000" dirty="0" err="1"/>
                  <a:t>EventID</a:t>
                </a:r>
                <a:r>
                  <a:rPr lang="de-DE" sz="2000" dirty="0"/>
                  <a:t> des triggernden Erdbeben, falls distanceMeasure ≥ 0,5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für -1 </a:t>
                </a:r>
                <a:r>
                  <a:rPr lang="de-DE" sz="2000" dirty="0">
                    <a:sym typeface="Wingdings" panose="05000000000000000000" pitchFamily="2" charset="2"/>
                  </a:rPr>
                  <a:t> Erdbeben wurde nicht getriggert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2F12AA-717C-400F-AC63-EA5D78A3C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363" y="1405731"/>
                <a:ext cx="11065988" cy="4478966"/>
              </a:xfrm>
              <a:blipFill>
                <a:blip r:embed="rId2"/>
                <a:stretch>
                  <a:fillRect l="-551" t="-14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9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“Short-term-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Breitbild</PresentationFormat>
  <Paragraphs>141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31</cp:revision>
  <dcterms:created xsi:type="dcterms:W3CDTF">2021-03-06T21:10:08Z</dcterms:created>
  <dcterms:modified xsi:type="dcterms:W3CDTF">2021-03-11T17:52:56Z</dcterms:modified>
</cp:coreProperties>
</file>