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35" r:id="rId4"/>
    <p:sldId id="319" r:id="rId5"/>
    <p:sldId id="320" r:id="rId6"/>
    <p:sldId id="262" r:id="rId7"/>
    <p:sldId id="279" r:id="rId8"/>
    <p:sldId id="336" r:id="rId9"/>
    <p:sldId id="260" r:id="rId10"/>
    <p:sldId id="337" r:id="rId11"/>
    <p:sldId id="274" r:id="rId12"/>
    <p:sldId id="317" r:id="rId13"/>
    <p:sldId id="321" r:id="rId14"/>
    <p:sldId id="338" r:id="rId15"/>
    <p:sldId id="326" r:id="rId16"/>
    <p:sldId id="327" r:id="rId17"/>
    <p:sldId id="310" r:id="rId18"/>
    <p:sldId id="309" r:id="rId19"/>
    <p:sldId id="325" r:id="rId20"/>
    <p:sldId id="339" r:id="rId21"/>
    <p:sldId id="323" r:id="rId22"/>
    <p:sldId id="324" r:id="rId23"/>
    <p:sldId id="312" r:id="rId24"/>
    <p:sldId id="340" r:id="rId25"/>
    <p:sldId id="313" r:id="rId26"/>
    <p:sldId id="329" r:id="rId27"/>
    <p:sldId id="343" r:id="rId28"/>
    <p:sldId id="345" r:id="rId29"/>
    <p:sldId id="344" r:id="rId30"/>
    <p:sldId id="346" r:id="rId31"/>
    <p:sldId id="347" r:id="rId32"/>
    <p:sldId id="330" r:id="rId33"/>
    <p:sldId id="342" r:id="rId34"/>
    <p:sldId id="314" r:id="rId35"/>
    <p:sldId id="331" r:id="rId36"/>
    <p:sldId id="332" r:id="rId37"/>
    <p:sldId id="328" r:id="rId38"/>
    <p:sldId id="333" r:id="rId39"/>
    <p:sldId id="334" r:id="rId40"/>
    <p:sldId id="341" r:id="rId41"/>
    <p:sldId id="316" r:id="rId42"/>
    <p:sldId id="315" r:id="rId43"/>
    <p:sldId id="267" r:id="rId44"/>
    <p:sldId id="318" r:id="rId45"/>
    <p:sldId id="296" r:id="rId46"/>
    <p:sldId id="322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A00"/>
    <a:srgbClr val="5F9EA0"/>
    <a:srgbClr val="000000"/>
    <a:srgbClr val="379299"/>
    <a:srgbClr val="2F7B81"/>
    <a:srgbClr val="348990"/>
    <a:srgbClr val="EE1A38"/>
    <a:srgbClr val="F31564"/>
    <a:srgbClr val="E7E7E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45" y="270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h3.googleusercontent.com/proxy/PX1bj7YIQeQUeiGYxNZS8Ih1U0a6NhtjbItjwmdsHqDzS6XkP7VM-QQP47Scu_-CHvTKIJnvk0GbQSLTfMywB66k-Ks_IAx1SDpH0M32mvk00Q" TargetMode="External"/><Relationship Id="rId2" Type="http://schemas.openxmlformats.org/officeDocument/2006/relationships/hyperlink" Target="http://www.das-erdbeben.de/wp-content/uploads/2014/06/512px-Okhotsk_Plate_map_-_de.p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735354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856" y="5032794"/>
            <a:ext cx="6920642" cy="661168"/>
          </a:xfrm>
        </p:spPr>
        <p:txBody>
          <a:bodyPr>
            <a:noAutofit/>
          </a:bodyPr>
          <a:lstStyle/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dirty="0">
                <a:cs typeface="Arial" panose="020B0604020202020204" pitchFamily="34" charset="0"/>
              </a:rPr>
              <a:t>Projektpartner: Christian Grimm</a:t>
            </a:r>
            <a:r>
              <a:rPr lang="de-DE" dirty="0"/>
              <a:t>, </a:t>
            </a:r>
            <a:r>
              <a:rPr lang="de-DE" dirty="0" err="1">
                <a:cs typeface="Arial" panose="020B0604020202020204" pitchFamily="34" charset="0"/>
              </a:rPr>
              <a:t>StaBLab</a:t>
            </a:r>
            <a:r>
              <a:rPr lang="de-DE" dirty="0"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2355028" y="5791228"/>
            <a:ext cx="947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_______2021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1842823" y="6143500"/>
            <a:ext cx="983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DE546F-EA1D-451A-B84C-8B1D50502CAF}"/>
              </a:ext>
            </a:extLst>
          </p:cNvPr>
          <p:cNvSpPr txBox="1"/>
          <p:nvPr/>
        </p:nvSpPr>
        <p:spPr>
          <a:xfrm>
            <a:off x="4717856" y="3650947"/>
            <a:ext cx="282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Abschlussvortrag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 und Diskussion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4">
                <a:extLst>
                  <a:ext uri="{FF2B5EF4-FFF2-40B4-BE49-F238E27FC236}">
                    <a16:creationId xmlns:a16="http://schemas.microsoft.com/office/drawing/2014/main" id="{D697AE9A-4BA3-4243-86B8-4EC2980D8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246668"/>
                  </p:ext>
                </p:extLst>
              </p:nvPr>
            </p:nvGraphicFramePr>
            <p:xfrm>
              <a:off x="1176625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3539954132"/>
                        </a:ext>
                      </a:extLst>
                    </a:gridCol>
                  </a:tblGrid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Japan</a:t>
                          </a:r>
                        </a:p>
                      </a:txBody>
                      <a:tcPr>
                        <a:solidFill>
                          <a:srgbClr val="5F9E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75281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Anzahl Erdbeben:                       13711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243913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Getriggerte Erdbeben:               7772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49258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                         </a:t>
                          </a:r>
                          <a:r>
                            <a:rPr lang="es-ES" baseline="0" dirty="0"/>
                            <a:t> </a:t>
                          </a:r>
                          <a:r>
                            <a:rPr lang="es-ES" dirty="0"/>
                            <a:t>965</a:t>
                          </a:r>
                          <a14:m>
                            <m:oMath xmlns:m="http://schemas.openxmlformats.org/officeDocument/2006/math"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27027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[ 4.0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8.7 ]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47024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                 5939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69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4">
                <a:extLst>
                  <a:ext uri="{FF2B5EF4-FFF2-40B4-BE49-F238E27FC236}">
                    <a16:creationId xmlns:a16="http://schemas.microsoft.com/office/drawing/2014/main" id="{D697AE9A-4BA3-4243-86B8-4EC2980D8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246668"/>
                  </p:ext>
                </p:extLst>
              </p:nvPr>
            </p:nvGraphicFramePr>
            <p:xfrm>
              <a:off x="1176625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353995413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Japan</a:t>
                          </a:r>
                        </a:p>
                      </a:txBody>
                      <a:tcPr>
                        <a:solidFill>
                          <a:srgbClr val="5F9E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75281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Anzahl Erdbeben:                       13711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243913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Getriggerte Erdbeben:               7772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49258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85" t="-314286" r="-570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27027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[ 4.0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8.7 ]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47024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                 5939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69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17432560-A5D5-434D-B70D-4D9C9FC88E0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4F1F3D0D-69B6-441A-A3E6-BD4A079AC473}"/>
              </a:ext>
            </a:extLst>
          </p:cNvPr>
          <p:cNvSpPr txBox="1">
            <a:spLocks/>
          </p:cNvSpPr>
          <p:nvPr/>
        </p:nvSpPr>
        <p:spPr>
          <a:xfrm>
            <a:off x="834756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Datensätze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80431E7F-4826-4F47-9909-CEDF5ADD4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027164"/>
                  </p:ext>
                </p:extLst>
              </p:nvPr>
            </p:nvGraphicFramePr>
            <p:xfrm>
              <a:off x="6798128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1785079533"/>
                        </a:ext>
                      </a:extLst>
                    </a:gridCol>
                  </a:tblGrid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Kalifornien</a:t>
                          </a:r>
                        </a:p>
                      </a:txBody>
                      <a:tcPr>
                        <a:solidFill>
                          <a:srgbClr val="EE9A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74774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Erdbeben:                        14540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79881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Getriggerte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Erdbeben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:   </m:t>
                                </m:r>
                                <m:r>
                                  <m:rPr>
                                    <m:nor/>
                                  </m:rPr>
                                  <a:rPr lang="de-DE" b="0" i="0" dirty="0" smtClean="0"/>
                                  <m:t>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9737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7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7205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                           719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796155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[ 2.8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7.3 ]</a:t>
                          </a:r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7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80212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                 4803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5599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80431E7F-4826-4F47-9909-CEDF5ADD4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027164"/>
                  </p:ext>
                </p:extLst>
              </p:nvPr>
            </p:nvGraphicFramePr>
            <p:xfrm>
              <a:off x="6798128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1785079533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Kalifornien</a:t>
                          </a:r>
                        </a:p>
                      </a:txBody>
                      <a:tcPr>
                        <a:solidFill>
                          <a:srgbClr val="EE9A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74774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Erdbeben:                        14540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79881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2" t="-210256" r="-570" b="-29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7205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                           719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796155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[ 2.8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7.3 ]</a:t>
                          </a:r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7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80212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                 4803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5599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39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5E5E50-A0E5-4BEB-A31C-EBEA88D2CA8F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0AD7A8B8-C932-488C-9037-3A4476FB8089}"/>
              </a:ext>
            </a:extLst>
          </p:cNvPr>
          <p:cNvSpPr txBox="1">
            <a:spLocks/>
          </p:cNvSpPr>
          <p:nvPr/>
        </p:nvSpPr>
        <p:spPr>
          <a:xfrm>
            <a:off x="1310742" y="494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AFECC2CE-A239-4F8F-A14D-0A9FB4D36877}"/>
              </a:ext>
            </a:extLst>
          </p:cNvPr>
          <p:cNvSpPr txBox="1">
            <a:spLocks/>
          </p:cNvSpPr>
          <p:nvPr/>
        </p:nvSpPr>
        <p:spPr>
          <a:xfrm>
            <a:off x="834756" y="172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Erklärung der Variablen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9B9526-203F-400B-ADFF-D0ABBE00F6EF}"/>
              </a:ext>
            </a:extLst>
          </p:cNvPr>
          <p:cNvSpPr txBox="1"/>
          <p:nvPr/>
        </p:nvSpPr>
        <p:spPr>
          <a:xfrm>
            <a:off x="638797" y="1343964"/>
            <a:ext cx="8294914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Geophysikalische Variablen</a:t>
            </a:r>
          </a:p>
          <a:p>
            <a:pPr>
              <a:lnSpc>
                <a:spcPct val="150000"/>
              </a:lnSpc>
            </a:pPr>
            <a:endParaRPr lang="es-ES" sz="2000" dirty="0"/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CC6C6708-C888-40A6-A88A-8737DC026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70172"/>
              </p:ext>
            </p:extLst>
          </p:nvPr>
        </p:nvGraphicFramePr>
        <p:xfrm>
          <a:off x="638797" y="2009949"/>
          <a:ext cx="11434755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935">
                  <a:extLst>
                    <a:ext uri="{9D8B030D-6E8A-4147-A177-3AD203B41FA5}">
                      <a16:colId xmlns:a16="http://schemas.microsoft.com/office/drawing/2014/main" val="986655831"/>
                    </a:ext>
                  </a:extLst>
                </a:gridCol>
                <a:gridCol w="6994383">
                  <a:extLst>
                    <a:ext uri="{9D8B030D-6E8A-4147-A177-3AD203B41FA5}">
                      <a16:colId xmlns:a16="http://schemas.microsoft.com/office/drawing/2014/main" val="2711631056"/>
                    </a:ext>
                  </a:extLst>
                </a:gridCol>
                <a:gridCol w="2926437">
                  <a:extLst>
                    <a:ext uri="{9D8B030D-6E8A-4147-A177-3AD203B41FA5}">
                      <a16:colId xmlns:a16="http://schemas.microsoft.com/office/drawing/2014/main" val="3789361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Erklärung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Einheit u. Range</a:t>
                      </a:r>
                    </a:p>
                    <a:p>
                      <a:endParaRPr lang="es-ES" b="1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3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Magnitude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Stärke eines Erdbebens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[4.0 – 8.7]</a:t>
                      </a:r>
                    </a:p>
                    <a:p>
                      <a:r>
                        <a:rPr lang="es-ES" dirty="0">
                          <a:solidFill>
                            <a:srgbClr val="EE9A00"/>
                          </a:solidFill>
                        </a:rPr>
                        <a:t>[2.8 – 7.3] 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Richterskala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dip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Winkel wie steil die Platten zueinander stehen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(2 - 90 Grad)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7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rake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Winkel in dem sich die Platten relativ zueinander auf- und abschieben</a:t>
                      </a: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(-90 - 90 Grad)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1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heat Flow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Wärmefluss aus dem Erdinneren an die Oberfläche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(0.05 – 0.11  W/km²)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5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depth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Tiefe unter Oberfläche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(-99  – 0 Meter)</a:t>
                      </a:r>
                    </a:p>
                    <a:p>
                      <a:r>
                        <a:rPr lang="es-ES" dirty="0">
                          <a:solidFill>
                            <a:srgbClr val="EE9A00"/>
                          </a:solidFill>
                        </a:rPr>
                        <a:t>(-24  – 0 Meter)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4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mantle Thickness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Dicke des Erdmantels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(30186 – 137969 Meter)</a:t>
                      </a:r>
                    </a:p>
                    <a:p>
                      <a:r>
                        <a:rPr lang="es-ES" sz="1200" dirty="0">
                          <a:solidFill>
                            <a:srgbClr val="EE9A00"/>
                          </a:solidFill>
                        </a:rPr>
                        <a:t>Im Modell nicht enthalten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4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elevation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Höhe der Erdoberfläche über dem Meeresspiegel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Im Modell nicht enthalten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39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94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5E5E50-A0E5-4BEB-A31C-EBEA88D2CA8F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0AD7A8B8-C932-488C-9037-3A4476FB8089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AFECC2CE-A239-4F8F-A14D-0A9FB4D36877}"/>
              </a:ext>
            </a:extLst>
          </p:cNvPr>
          <p:cNvSpPr txBox="1">
            <a:spLocks/>
          </p:cNvSpPr>
          <p:nvPr/>
        </p:nvSpPr>
        <p:spPr>
          <a:xfrm>
            <a:off x="838200" y="161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Erklärung der Variablen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6A124E-4990-4686-B15C-0D645EB8C19E}"/>
              </a:ext>
            </a:extLst>
          </p:cNvPr>
          <p:cNvSpPr txBox="1"/>
          <p:nvPr/>
        </p:nvSpPr>
        <p:spPr>
          <a:xfrm>
            <a:off x="667931" y="1695304"/>
            <a:ext cx="981521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Weitere Variablen:</a:t>
            </a:r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E84EDE21-3307-4F14-A33A-14372456B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75693"/>
              </p:ext>
            </p:extLst>
          </p:nvPr>
        </p:nvGraphicFramePr>
        <p:xfrm>
          <a:off x="772983" y="2361841"/>
          <a:ext cx="10646034" cy="302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963">
                  <a:extLst>
                    <a:ext uri="{9D8B030D-6E8A-4147-A177-3AD203B41FA5}">
                      <a16:colId xmlns:a16="http://schemas.microsoft.com/office/drawing/2014/main" val="1486060274"/>
                    </a:ext>
                  </a:extLst>
                </a:gridCol>
                <a:gridCol w="6575006">
                  <a:extLst>
                    <a:ext uri="{9D8B030D-6E8A-4147-A177-3AD203B41FA5}">
                      <a16:colId xmlns:a16="http://schemas.microsoft.com/office/drawing/2014/main" val="52045378"/>
                    </a:ext>
                  </a:extLst>
                </a:gridCol>
                <a:gridCol w="1915065">
                  <a:extLst>
                    <a:ext uri="{9D8B030D-6E8A-4147-A177-3AD203B41FA5}">
                      <a16:colId xmlns:a16="http://schemas.microsoft.com/office/drawing/2014/main" val="2439724638"/>
                    </a:ext>
                  </a:extLst>
                </a:gridCol>
              </a:tblGrid>
              <a:tr h="420879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Erklärung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Einheit u. Range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75824"/>
                  </a:ext>
                </a:extLst>
              </a:tr>
              <a:tr h="58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Triggerndes Beben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Falls Beben getriggert wurde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10937"/>
                  </a:ext>
                </a:extLst>
              </a:tr>
              <a:tr h="835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Completeness Magnitude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Welche ist die aktuell niedrigste messbare Magnitude?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(4.0 - 5.5)</a:t>
                      </a:r>
                    </a:p>
                    <a:p>
                      <a:r>
                        <a:rPr lang="es-ES" dirty="0">
                          <a:solidFill>
                            <a:srgbClr val="EE9A00"/>
                          </a:solidFill>
                        </a:rPr>
                        <a:t>(2.8 – 4.2)</a:t>
                      </a:r>
                    </a:p>
                    <a:p>
                      <a:endParaRPr lang="es-E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12751"/>
                  </a:ext>
                </a:extLst>
              </a:tr>
              <a:tr h="58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Blindheitsphase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Ergibt sich aus der Completeness Magnitude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Hat Beben während einer Blindheitsphase statt gefunden?</a:t>
                      </a: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(Ja ; Nein)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69889"/>
                  </a:ext>
                </a:extLst>
              </a:tr>
              <a:tr h="334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Zeitdifferenz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Zeitlicher Abstand zwischen triggerndem und getriggertem Beben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(0 - 10) 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828652"/>
                  </a:ext>
                </a:extLst>
              </a:tr>
            </a:tbl>
          </a:graphicData>
        </a:graphic>
      </p:graphicFrame>
      <p:sp>
        <p:nvSpPr>
          <p:cNvPr id="16" name="Pfeil: nach rechts gekrümmt 15">
            <a:extLst>
              <a:ext uri="{FF2B5EF4-FFF2-40B4-BE49-F238E27FC236}">
                <a16:creationId xmlns:a16="http://schemas.microsoft.com/office/drawing/2014/main" id="{5F8E8D7A-7D03-43D4-AA59-07AE8663FA8C}"/>
              </a:ext>
            </a:extLst>
          </p:cNvPr>
          <p:cNvSpPr/>
          <p:nvPr/>
        </p:nvSpPr>
        <p:spPr>
          <a:xfrm>
            <a:off x="365704" y="3748178"/>
            <a:ext cx="361272" cy="846826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 und Diskussion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82EDF7-BF96-4360-A57B-D84399CE27E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4. Deskriptive Auswertung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24EB9754-C23C-41F3-A451-DF0B200E5932}"/>
              </a:ext>
            </a:extLst>
          </p:cNvPr>
          <p:cNvSpPr txBox="1">
            <a:spLocks/>
          </p:cNvSpPr>
          <p:nvPr/>
        </p:nvSpPr>
        <p:spPr>
          <a:xfrm>
            <a:off x="834756" y="529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Magnitude von triggernden und getriggerten Beben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8E804F-2B20-4A62-8BCB-6E293F47A02A}"/>
              </a:ext>
            </a:extLst>
          </p:cNvPr>
          <p:cNvGrpSpPr/>
          <p:nvPr/>
        </p:nvGrpSpPr>
        <p:grpSpPr>
          <a:xfrm>
            <a:off x="828576" y="1349895"/>
            <a:ext cx="7195333" cy="5006455"/>
            <a:chOff x="117933" y="1739948"/>
            <a:chExt cx="6251322" cy="4594074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A96BA94D-F83C-468E-8EDD-47F5AE2AC7B2}"/>
                </a:ext>
              </a:extLst>
            </p:cNvPr>
            <p:cNvGrpSpPr/>
            <p:nvPr/>
          </p:nvGrpSpPr>
          <p:grpSpPr>
            <a:xfrm>
              <a:off x="500373" y="1739948"/>
              <a:ext cx="5868882" cy="4594074"/>
              <a:chOff x="283672" y="1468992"/>
              <a:chExt cx="6023237" cy="4653277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0A72E741-5BE9-4B2D-8994-F5D4E7BD84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1" b="8395"/>
              <a:stretch/>
            </p:blipFill>
            <p:spPr>
              <a:xfrm>
                <a:off x="283672" y="1827982"/>
                <a:ext cx="6023237" cy="4040016"/>
              </a:xfrm>
              <a:prstGeom prst="rect">
                <a:avLst/>
              </a:prstGeom>
            </p:spPr>
          </p:pic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94696C5-C023-472E-B291-BB211EAD6784}"/>
                  </a:ext>
                </a:extLst>
              </p:cNvPr>
              <p:cNvSpPr txBox="1"/>
              <p:nvPr/>
            </p:nvSpPr>
            <p:spPr>
              <a:xfrm>
                <a:off x="283672" y="1468992"/>
                <a:ext cx="1012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/>
                  <a:t>Japan</a:t>
                </a:r>
                <a:r>
                  <a:rPr lang="es-ES" dirty="0"/>
                  <a:t> 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0E54B7C-D691-42F1-AEEE-BEF743B8DFE2}"/>
                  </a:ext>
                </a:extLst>
              </p:cNvPr>
              <p:cNvSpPr txBox="1"/>
              <p:nvPr/>
            </p:nvSpPr>
            <p:spPr>
              <a:xfrm>
                <a:off x="1295837" y="5850507"/>
                <a:ext cx="4676564" cy="271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300" dirty="0"/>
                  <a:t>Triggernde Magnitude 	 	    Getriggerte Magnitude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7E1BA802-D3C1-4E1E-BDB8-BEA812406C69}"/>
                </a:ext>
              </a:extLst>
            </p:cNvPr>
            <p:cNvSpPr txBox="1"/>
            <p:nvPr/>
          </p:nvSpPr>
          <p:spPr>
            <a:xfrm rot="16200000">
              <a:off x="-1453575" y="3706474"/>
              <a:ext cx="3570851" cy="427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dirty="0"/>
                <a:t>Magnitude</a:t>
              </a:r>
            </a:p>
            <a:p>
              <a:r>
                <a:rPr lang="es-ES" sz="1300" dirty="0"/>
                <a:t>3             4              5            6              7              8            9</a:t>
              </a: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7CEBCEFD-B27B-4248-ABF0-D12AD0E0C1E3}"/>
              </a:ext>
            </a:extLst>
          </p:cNvPr>
          <p:cNvSpPr txBox="1"/>
          <p:nvPr/>
        </p:nvSpPr>
        <p:spPr>
          <a:xfrm>
            <a:off x="8610600" y="2104845"/>
            <a:ext cx="22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__________</a:t>
            </a:r>
          </a:p>
        </p:txBody>
      </p:sp>
    </p:spTree>
    <p:extLst>
      <p:ext uri="{BB962C8B-B14F-4D97-AF65-F5344CB8AC3E}">
        <p14:creationId xmlns:p14="http://schemas.microsoft.com/office/powerpoint/2010/main" val="21067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82EDF7-BF96-4360-A57B-D84399CE27E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4. Deskriptive Auswertung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24EB9754-C23C-41F3-A451-DF0B200E5932}"/>
              </a:ext>
            </a:extLst>
          </p:cNvPr>
          <p:cNvSpPr txBox="1">
            <a:spLocks/>
          </p:cNvSpPr>
          <p:nvPr/>
        </p:nvSpPr>
        <p:spPr>
          <a:xfrm>
            <a:off x="834756" y="524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Magnitude von triggernden und getriggerten Beben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B721B14-E8D0-4A60-B90A-6067086423D8}"/>
              </a:ext>
            </a:extLst>
          </p:cNvPr>
          <p:cNvGrpSpPr/>
          <p:nvPr/>
        </p:nvGrpSpPr>
        <p:grpSpPr>
          <a:xfrm>
            <a:off x="905544" y="1392250"/>
            <a:ext cx="7042259" cy="4964100"/>
            <a:chOff x="1037816" y="1392250"/>
            <a:chExt cx="6909988" cy="496410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CBF6E4CE-EF6B-48E2-A040-EA72B2D4576E}"/>
                </a:ext>
              </a:extLst>
            </p:cNvPr>
            <p:cNvGrpSpPr/>
            <p:nvPr/>
          </p:nvGrpSpPr>
          <p:grpSpPr>
            <a:xfrm>
              <a:off x="1449238" y="1392250"/>
              <a:ext cx="6498566" cy="4964100"/>
              <a:chOff x="6271403" y="1512156"/>
              <a:chExt cx="5923519" cy="4612500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9137A1E2-85B3-4692-983F-7D66CB0262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05" r="906" b="7635"/>
              <a:stretch/>
            </p:blipFill>
            <p:spPr>
              <a:xfrm>
                <a:off x="6288105" y="1852450"/>
                <a:ext cx="5906817" cy="4046857"/>
              </a:xfrm>
              <a:prstGeom prst="rect">
                <a:avLst/>
              </a:prstGeom>
            </p:spPr>
          </p:pic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B3B0530-6C45-48EF-9BA8-09DAF686D78B}"/>
                  </a:ext>
                </a:extLst>
              </p:cNvPr>
              <p:cNvSpPr txBox="1"/>
              <p:nvPr/>
            </p:nvSpPr>
            <p:spPr>
              <a:xfrm>
                <a:off x="6271403" y="1512156"/>
                <a:ext cx="14463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/>
                  <a:t>Kalifornien</a:t>
                </a:r>
                <a:r>
                  <a:rPr lang="es-ES" dirty="0"/>
                  <a:t> 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1AB97F1-99C0-445F-A594-0E0CD74909A7}"/>
                  </a:ext>
                </a:extLst>
              </p:cNvPr>
              <p:cNvSpPr txBox="1"/>
              <p:nvPr/>
            </p:nvSpPr>
            <p:spPr>
              <a:xfrm>
                <a:off x="7120514" y="5852977"/>
                <a:ext cx="4629550" cy="27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300" dirty="0"/>
                  <a:t>Triggernde Magnitude 	 	       Getriggerte Magnitude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7E1BA802-D3C1-4E1E-BDB8-BEA812406C69}"/>
                </a:ext>
              </a:extLst>
            </p:cNvPr>
            <p:cNvSpPr txBox="1"/>
            <p:nvPr/>
          </p:nvSpPr>
          <p:spPr>
            <a:xfrm rot="16200000">
              <a:off x="-637752" y="3508172"/>
              <a:ext cx="38435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dirty="0"/>
                <a:t>Magnitude</a:t>
              </a:r>
            </a:p>
            <a:p>
              <a:r>
                <a:rPr lang="es-ES" sz="1300" dirty="0"/>
                <a:t>3             4             5              6             7            8             9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274142DE-98FB-4FA7-9588-BF8A0BCADC48}"/>
              </a:ext>
            </a:extLst>
          </p:cNvPr>
          <p:cNvSpPr txBox="1"/>
          <p:nvPr/>
        </p:nvSpPr>
        <p:spPr>
          <a:xfrm>
            <a:off x="8610600" y="2104845"/>
            <a:ext cx="22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__________</a:t>
            </a:r>
          </a:p>
        </p:txBody>
      </p:sp>
    </p:spTree>
    <p:extLst>
      <p:ext uri="{BB962C8B-B14F-4D97-AF65-F5344CB8AC3E}">
        <p14:creationId xmlns:p14="http://schemas.microsoft.com/office/powerpoint/2010/main" val="45264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82EDF7-BF96-4360-A57B-D84399CE27E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4. Deskriptive Auswertung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24EB9754-C23C-41F3-A451-DF0B200E5932}"/>
              </a:ext>
            </a:extLst>
          </p:cNvPr>
          <p:cNvSpPr txBox="1">
            <a:spLocks/>
          </p:cNvSpPr>
          <p:nvPr/>
        </p:nvSpPr>
        <p:spPr>
          <a:xfrm>
            <a:off x="834756" y="524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Magnitude von triggernden und getriggerten Beben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96BA94D-F83C-468E-8EDD-47F5AE2AC7B2}"/>
              </a:ext>
            </a:extLst>
          </p:cNvPr>
          <p:cNvGrpSpPr/>
          <p:nvPr/>
        </p:nvGrpSpPr>
        <p:grpSpPr>
          <a:xfrm>
            <a:off x="500373" y="1739908"/>
            <a:ext cx="5868882" cy="4616402"/>
            <a:chOff x="283672" y="1468992"/>
            <a:chExt cx="6023237" cy="4675893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0A72E741-5BE9-4B2D-8994-F5D4E7BD8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" b="8395"/>
            <a:stretch/>
          </p:blipFill>
          <p:spPr>
            <a:xfrm>
              <a:off x="283672" y="1827982"/>
              <a:ext cx="6023237" cy="4040016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94696C5-C023-472E-B291-BB211EAD6784}"/>
                </a:ext>
              </a:extLst>
            </p:cNvPr>
            <p:cNvSpPr txBox="1"/>
            <p:nvPr/>
          </p:nvSpPr>
          <p:spPr>
            <a:xfrm>
              <a:off x="283672" y="1468992"/>
              <a:ext cx="1012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Japan</a:t>
              </a:r>
              <a:r>
                <a:rPr lang="es-ES" dirty="0"/>
                <a:t> 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0E54B7C-D691-42F1-AEEE-BEF743B8DFE2}"/>
                </a:ext>
              </a:extLst>
            </p:cNvPr>
            <p:cNvSpPr txBox="1"/>
            <p:nvPr/>
          </p:nvSpPr>
          <p:spPr>
            <a:xfrm>
              <a:off x="1025798" y="5850507"/>
              <a:ext cx="4612020" cy="294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/>
                <a:t>Triggernde Magnitude 	 	Getriggerte Magnitude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BF6E4CE-EF6B-48E2-A040-EA72B2D4576E}"/>
              </a:ext>
            </a:extLst>
          </p:cNvPr>
          <p:cNvGrpSpPr/>
          <p:nvPr/>
        </p:nvGrpSpPr>
        <p:grpSpPr>
          <a:xfrm>
            <a:off x="6322170" y="1745925"/>
            <a:ext cx="5825794" cy="4610385"/>
            <a:chOff x="6271403" y="1512156"/>
            <a:chExt cx="5923519" cy="4634755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37A1E2-85B3-4692-983F-7D66CB026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5" r="906" b="7635"/>
            <a:stretch/>
          </p:blipFill>
          <p:spPr>
            <a:xfrm>
              <a:off x="6288105" y="1852450"/>
              <a:ext cx="5906817" cy="4046857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B3B0530-6C45-48EF-9BA8-09DAF686D78B}"/>
                </a:ext>
              </a:extLst>
            </p:cNvPr>
            <p:cNvSpPr txBox="1"/>
            <p:nvPr/>
          </p:nvSpPr>
          <p:spPr>
            <a:xfrm>
              <a:off x="6271403" y="1512156"/>
              <a:ext cx="1446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Kalifornien</a:t>
              </a:r>
              <a:r>
                <a:rPr lang="es-ES" dirty="0"/>
                <a:t> 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1AB97F1-99C0-445F-A594-0E0CD74909A7}"/>
                </a:ext>
              </a:extLst>
            </p:cNvPr>
            <p:cNvSpPr txBox="1"/>
            <p:nvPr/>
          </p:nvSpPr>
          <p:spPr>
            <a:xfrm>
              <a:off x="7046402" y="5852977"/>
              <a:ext cx="4598515" cy="29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/>
                <a:t>Triggernde Magnitude 	 	Getriggerte Magnitude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7E1BA802-D3C1-4E1E-BDB8-BEA812406C69}"/>
              </a:ext>
            </a:extLst>
          </p:cNvPr>
          <p:cNvSpPr txBox="1"/>
          <p:nvPr/>
        </p:nvSpPr>
        <p:spPr>
          <a:xfrm rot="16200000">
            <a:off x="-1447410" y="3677403"/>
            <a:ext cx="35213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/>
              <a:t>Magnitude</a:t>
            </a:r>
          </a:p>
          <a:p>
            <a:r>
              <a:rPr lang="es-ES" sz="1300" dirty="0"/>
              <a:t>3           4            5            6             7           8            9</a:t>
            </a:r>
          </a:p>
        </p:txBody>
      </p:sp>
    </p:spTree>
    <p:extLst>
      <p:ext uri="{BB962C8B-B14F-4D97-AF65-F5344CB8AC3E}">
        <p14:creationId xmlns:p14="http://schemas.microsoft.com/office/powerpoint/2010/main" val="213454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DACB51-9148-4296-88CF-E87AEDEB25B4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4. Deskriptive Auswertung</a:t>
            </a:r>
          </a:p>
        </p:txBody>
      </p:sp>
    </p:spTree>
    <p:extLst>
      <p:ext uri="{BB962C8B-B14F-4D97-AF65-F5344CB8AC3E}">
        <p14:creationId xmlns:p14="http://schemas.microsoft.com/office/powerpoint/2010/main" val="262770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82EDF7-BF96-4360-A57B-D84399CE27E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4. Deskriptive Auswertung</a:t>
            </a:r>
          </a:p>
        </p:txBody>
      </p:sp>
    </p:spTree>
    <p:extLst>
      <p:ext uri="{BB962C8B-B14F-4D97-AF65-F5344CB8AC3E}">
        <p14:creationId xmlns:p14="http://schemas.microsoft.com/office/powerpoint/2010/main" val="18664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Fazit und Diskussion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 und Diskussion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89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9D9ACC-740E-452A-8F3F-F7C4872E4C8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5. Modelltheorie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5F3EFFC-3151-47F0-9B8C-6014F1BA85C7}"/>
                  </a:ext>
                </a:extLst>
              </p:cNvPr>
              <p:cNvSpPr txBox="1"/>
              <p:nvPr/>
            </p:nvSpPr>
            <p:spPr>
              <a:xfrm>
                <a:off x="569008" y="2198831"/>
                <a:ext cx="11053984" cy="3636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Semiparametrische Regression: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Nicht parametrisch: nicht zwingend parametrische </a:t>
                </a:r>
                <a:r>
                  <a:rPr lang="de-DE" sz="2000" dirty="0" err="1"/>
                  <a:t>Smoothingfunktion</a:t>
                </a:r>
                <a:r>
                  <a:rPr lang="de-DE" sz="2000" dirty="0"/>
                  <a:t> der erklärenden Variablen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Parametrisch: braucht parametrische Verteilungsannahme für die Zielvariable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Modellierung von Lage-, Skalen- und Formparameter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variiert je nach Verteilungsannahme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Flexible Modellierung der Zielvariable</a:t>
                </a:r>
              </a:p>
              <a:p>
                <a:pPr marL="342900" indent="-3429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de-DE" sz="2000" dirty="0"/>
                  <a:t>Unabhängige Y</a:t>
                </a:r>
                <a:r>
                  <a:rPr lang="de-DE" sz="2000" baseline="-25000" dirty="0"/>
                  <a:t>i</a:t>
                </a:r>
                <a:r>
                  <a:rPr lang="de-DE" sz="2000" dirty="0"/>
                  <a:t> mit bedingter Dichte </a:t>
                </a:r>
                <a:r>
                  <a:rPr lang="de-DE" sz="2000" dirty="0" err="1"/>
                  <a:t>f</a:t>
                </a:r>
                <a:r>
                  <a:rPr lang="de-DE" sz="2000" baseline="-25000" dirty="0" err="1"/>
                  <a:t>y</a:t>
                </a:r>
                <a:r>
                  <a:rPr lang="de-DE" sz="2000" dirty="0"/>
                  <a:t>(</a:t>
                </a:r>
                <a:r>
                  <a:rPr lang="de-DE" sz="2000" dirty="0" err="1"/>
                  <a:t>y</a:t>
                </a:r>
                <a:r>
                  <a:rPr lang="de-DE" sz="2000" baseline="-25000" dirty="0" err="1"/>
                  <a:t>i</a:t>
                </a:r>
                <a:r>
                  <a:rPr lang="de-DE" sz="2000" dirty="0"/>
                  <a:t> ǀ </a:t>
                </a:r>
                <a:r>
                  <a:rPr lang="el-GR" sz="2000" dirty="0"/>
                  <a:t>μ</a:t>
                </a:r>
                <a:r>
                  <a:rPr lang="de-DE" sz="2000" baseline="-25000" dirty="0"/>
                  <a:t>i ,</a:t>
                </a:r>
                <a:r>
                  <a:rPr lang="de-DE" sz="2000" dirty="0"/>
                  <a:t> </a:t>
                </a:r>
                <a:r>
                  <a:rPr lang="el-GR" sz="2000" dirty="0"/>
                  <a:t>σ</a:t>
                </a:r>
                <a:r>
                  <a:rPr lang="de-DE" sz="2000" baseline="-25000" dirty="0"/>
                  <a:t>i , </a:t>
                </a:r>
                <a:r>
                  <a:rPr lang="el-GR" sz="2000" dirty="0"/>
                  <a:t>ν</a:t>
                </a:r>
                <a:r>
                  <a:rPr lang="de-DE" sz="2000" baseline="-25000" dirty="0"/>
                  <a:t>i , </a:t>
                </a:r>
                <a:r>
                  <a:rPr lang="el-GR" sz="2000" dirty="0"/>
                  <a:t>τ</a:t>
                </a:r>
                <a:r>
                  <a:rPr lang="de-DE" sz="2000" baseline="-25000" dirty="0"/>
                  <a:t>i </a:t>
                </a:r>
                <a:r>
                  <a:rPr lang="de-DE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Theoretische Modellgleichung:          </a:t>
                </a:r>
                <a:r>
                  <a:rPr lang="el-GR" sz="2000" dirty="0"/>
                  <a:t>μ</a:t>
                </a:r>
                <a:r>
                  <a:rPr lang="de-DE" sz="2000" baseline="-25000" dirty="0"/>
                  <a:t>i</a:t>
                </a:r>
                <a:r>
                  <a:rPr lang="de-DE" sz="2000" dirty="0"/>
                  <a:t> = </a:t>
                </a:r>
                <a:r>
                  <a:rPr lang="el-GR" sz="2000" dirty="0"/>
                  <a:t>β</a:t>
                </a:r>
                <a:r>
                  <a:rPr lang="de-DE" sz="2000" baseline="-25000" dirty="0"/>
                  <a:t>0</a:t>
                </a:r>
                <a:r>
                  <a:rPr lang="de-DE" sz="2000" dirty="0"/>
                  <a:t>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𝑥𝑘𝑖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000" dirty="0"/>
                  <a:t>      für i = 1, ... , n     Beobachtungen</a:t>
                </a:r>
              </a:p>
              <a:p>
                <a:pPr marL="0" indent="0">
                  <a:buNone/>
                </a:pPr>
                <a:r>
                  <a:rPr lang="de-DE" sz="2000" dirty="0"/>
                  <a:t>						                       für k = 1, … , p     Einflussvariablen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5F3EFFC-3151-47F0-9B8C-6014F1BA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8" y="2198831"/>
                <a:ext cx="11053984" cy="3636188"/>
              </a:xfrm>
              <a:prstGeom prst="rect">
                <a:avLst/>
              </a:prstGeom>
              <a:blipFill>
                <a:blip r:embed="rId2"/>
                <a:stretch>
                  <a:fillRect l="-496" b="-144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el 26">
            <a:extLst>
              <a:ext uri="{FF2B5EF4-FFF2-40B4-BE49-F238E27FC236}">
                <a16:creationId xmlns:a16="http://schemas.microsoft.com/office/drawing/2014/main" id="{CCC65FD0-89E7-4FE8-959B-3607977A8976}"/>
              </a:ext>
            </a:extLst>
          </p:cNvPr>
          <p:cNvSpPr txBox="1">
            <a:spLocks/>
          </p:cNvSpPr>
          <p:nvPr/>
        </p:nvSpPr>
        <p:spPr>
          <a:xfrm>
            <a:off x="834756" y="542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Generalisierte additive Modelle für Lage-, Skalen- und Formparameter (GAMLSS)</a:t>
            </a:r>
          </a:p>
        </p:txBody>
      </p:sp>
    </p:spTree>
    <p:extLst>
      <p:ext uri="{BB962C8B-B14F-4D97-AF65-F5344CB8AC3E}">
        <p14:creationId xmlns:p14="http://schemas.microsoft.com/office/powerpoint/2010/main" val="151185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2091C4-2CE4-4637-BC7D-1CF8E111BD5D}"/>
              </a:ext>
            </a:extLst>
          </p:cNvPr>
          <p:cNvSpPr txBox="1"/>
          <p:nvPr/>
        </p:nvSpPr>
        <p:spPr>
          <a:xfrm>
            <a:off x="159367" y="145914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5. Modelltheorie</a:t>
            </a: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DF176A1C-97DD-4F92-9C8A-5A513A2C0C30}"/>
              </a:ext>
            </a:extLst>
          </p:cNvPr>
          <p:cNvSpPr txBox="1">
            <a:spLocks/>
          </p:cNvSpPr>
          <p:nvPr/>
        </p:nvSpPr>
        <p:spPr>
          <a:xfrm>
            <a:off x="834756" y="166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Verteilung der Zielvariablen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5B25C94-A250-4024-B5D3-EEAD15AC373C}"/>
              </a:ext>
            </a:extLst>
          </p:cNvPr>
          <p:cNvGrpSpPr/>
          <p:nvPr/>
        </p:nvGrpSpPr>
        <p:grpSpPr>
          <a:xfrm>
            <a:off x="16887" y="1387533"/>
            <a:ext cx="7333248" cy="4755245"/>
            <a:chOff x="28389" y="1490971"/>
            <a:chExt cx="7333248" cy="475524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2FF5D1C-8874-41B1-8A36-10DB3578AF08}"/>
                </a:ext>
              </a:extLst>
            </p:cNvPr>
            <p:cNvSpPr txBox="1"/>
            <p:nvPr/>
          </p:nvSpPr>
          <p:spPr>
            <a:xfrm>
              <a:off x="520833" y="1490971"/>
              <a:ext cx="1012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Japan</a:t>
              </a:r>
              <a:r>
                <a:rPr lang="es-ES" dirty="0"/>
                <a:t> 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21DEED8-7876-4665-87A6-F838F1F239BB}"/>
                </a:ext>
              </a:extLst>
            </p:cNvPr>
            <p:cNvSpPr txBox="1"/>
            <p:nvPr/>
          </p:nvSpPr>
          <p:spPr>
            <a:xfrm>
              <a:off x="633506" y="5584753"/>
              <a:ext cx="5310094" cy="661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00" dirty="0"/>
                <a:t>  4 	      5	          6 	              7	                  8</a:t>
              </a:r>
            </a:p>
            <a:p>
              <a:pPr algn="ctr">
                <a:lnSpc>
                  <a:spcPct val="150000"/>
                </a:lnSpc>
              </a:pPr>
              <a:r>
                <a:rPr lang="es-ES" sz="1300" dirty="0"/>
                <a:t>Magnitude des getriggerten Erdbebens 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26A8C52-F308-4990-9E7F-B86845F6AED3}"/>
                </a:ext>
              </a:extLst>
            </p:cNvPr>
            <p:cNvSpPr txBox="1"/>
            <p:nvPr/>
          </p:nvSpPr>
          <p:spPr>
            <a:xfrm rot="16200000">
              <a:off x="-1775318" y="3493405"/>
              <a:ext cx="40998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/>
                <a:t>	                Dichte</a:t>
              </a:r>
            </a:p>
            <a:p>
              <a:r>
                <a:rPr lang="es-ES" sz="1300" dirty="0"/>
                <a:t>0.0           0.5 	          1.0 	   1.5            2.0            2.5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F317FDA1-C3F8-4D2F-8450-1290B3FDA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" b="8119"/>
            <a:stretch/>
          </p:blipFill>
          <p:spPr>
            <a:xfrm>
              <a:off x="467643" y="1850520"/>
              <a:ext cx="5737228" cy="3862494"/>
            </a:xfrm>
            <a:prstGeom prst="rect">
              <a:avLst/>
            </a:prstGeom>
          </p:spPr>
        </p:pic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F7BAF8E1-98E9-4B60-9394-D3122C3FBE8F}"/>
                </a:ext>
              </a:extLst>
            </p:cNvPr>
            <p:cNvGrpSpPr/>
            <p:nvPr/>
          </p:nvGrpSpPr>
          <p:grpSpPr>
            <a:xfrm>
              <a:off x="3645992" y="2203519"/>
              <a:ext cx="3715645" cy="369332"/>
              <a:chOff x="3174778" y="1329678"/>
              <a:chExt cx="3715645" cy="369332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E4DB2026-A4C4-4701-9721-FFF2C832DA12}"/>
                  </a:ext>
                </a:extLst>
              </p:cNvPr>
              <p:cNvSpPr txBox="1"/>
              <p:nvPr/>
            </p:nvSpPr>
            <p:spPr>
              <a:xfrm>
                <a:off x="3221321" y="1329678"/>
                <a:ext cx="3669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   </a:t>
                </a:r>
                <a:r>
                  <a:rPr lang="es-ES" sz="1200" dirty="0"/>
                  <a:t>Dichte der Exponentialverteilung</a:t>
                </a:r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FAB26CC-FC65-4146-8789-564AF18B8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4778" y="1532149"/>
                <a:ext cx="19604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5A718DE-68FF-417A-A4E5-C290C4F8EA72}"/>
              </a:ext>
            </a:extLst>
          </p:cNvPr>
          <p:cNvGrpSpPr/>
          <p:nvPr/>
        </p:nvGrpSpPr>
        <p:grpSpPr>
          <a:xfrm>
            <a:off x="6193369" y="1387533"/>
            <a:ext cx="5721034" cy="4755245"/>
            <a:chOff x="6176116" y="1387533"/>
            <a:chExt cx="5721034" cy="4755245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44DAE55-131C-48C4-8AE5-F1054321458D}"/>
                </a:ext>
              </a:extLst>
            </p:cNvPr>
            <p:cNvSpPr txBox="1"/>
            <p:nvPr/>
          </p:nvSpPr>
          <p:spPr>
            <a:xfrm>
              <a:off x="6176116" y="1387533"/>
              <a:ext cx="1446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Kalifornien</a:t>
              </a:r>
              <a:r>
                <a:rPr lang="es-ES" dirty="0"/>
                <a:t> 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9365031-68EA-4497-B7ED-3E2AA4485C94}"/>
                </a:ext>
              </a:extLst>
            </p:cNvPr>
            <p:cNvSpPr txBox="1"/>
            <p:nvPr/>
          </p:nvSpPr>
          <p:spPr>
            <a:xfrm>
              <a:off x="6339135" y="5481315"/>
              <a:ext cx="5411112" cy="661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00" dirty="0"/>
                <a:t>2.8	     3.8	          4.8 	               5.8                        6.8</a:t>
              </a:r>
            </a:p>
            <a:p>
              <a:pPr algn="ctr">
                <a:lnSpc>
                  <a:spcPct val="150000"/>
                </a:lnSpc>
              </a:pPr>
              <a:r>
                <a:rPr lang="es-ES" sz="1300" dirty="0"/>
                <a:t>Magnitude des getriggerten Erdbebens 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8167C0EB-3E2E-4321-896F-7672A683F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b="8572"/>
            <a:stretch/>
          </p:blipFill>
          <p:spPr>
            <a:xfrm>
              <a:off x="6204871" y="1752754"/>
              <a:ext cx="5692279" cy="3841269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AEA95D4-F4C6-4928-998D-C4B80225FCE4}"/>
                </a:ext>
              </a:extLst>
            </p:cNvPr>
            <p:cNvGrpSpPr/>
            <p:nvPr/>
          </p:nvGrpSpPr>
          <p:grpSpPr>
            <a:xfrm>
              <a:off x="9376574" y="2123558"/>
              <a:ext cx="2453268" cy="369332"/>
              <a:chOff x="9658020" y="2157923"/>
              <a:chExt cx="3707343" cy="369332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64A0F80-3C57-44B4-9B92-D7794296D467}"/>
                  </a:ext>
                </a:extLst>
              </p:cNvPr>
              <p:cNvSpPr txBox="1"/>
              <p:nvPr/>
            </p:nvSpPr>
            <p:spPr>
              <a:xfrm>
                <a:off x="9696261" y="2157923"/>
                <a:ext cx="3669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   </a:t>
                </a:r>
                <a:r>
                  <a:rPr lang="es-ES" sz="1200" dirty="0"/>
                  <a:t>Dichte der Exponentialverteilung</a:t>
                </a:r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AFD5C30D-81A4-4C87-9133-0F378BFFE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020" y="2375439"/>
                <a:ext cx="19604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32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2091C4-2CE4-4637-BC7D-1CF8E111BD5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5. Modelltheorie</a:t>
            </a:r>
            <a:endParaRPr lang="es-E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47311BC-CCBF-49EC-B3A5-89D9E35F0E5D}"/>
              </a:ext>
            </a:extLst>
          </p:cNvPr>
          <p:cNvSpPr txBox="1"/>
          <p:nvPr/>
        </p:nvSpPr>
        <p:spPr>
          <a:xfrm>
            <a:off x="307749" y="1160929"/>
            <a:ext cx="1167019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dirty="0"/>
              <a:t>Verteilungsannahme für die Zielvariable: Gammaverteilung 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Exponentialverteilung ist Spezialfall der Gammaverteilung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Verwendung von log-Link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Modellierung der Verteilungsparameter </a:t>
            </a:r>
            <a:r>
              <a:rPr lang="el-GR" sz="2000" dirty="0">
                <a:solidFill>
                  <a:srgbClr val="FF0000"/>
                </a:solidFill>
              </a:rPr>
              <a:t>μ</a:t>
            </a:r>
            <a:r>
              <a:rPr lang="de-DE" sz="2000" dirty="0">
                <a:solidFill>
                  <a:srgbClr val="FF0000"/>
                </a:solidFill>
              </a:rPr>
              <a:t> und </a:t>
            </a:r>
            <a:r>
              <a:rPr lang="el-GR" sz="2000" dirty="0">
                <a:solidFill>
                  <a:srgbClr val="FF0000"/>
                </a:solidFill>
              </a:rPr>
              <a:t>σ</a:t>
            </a:r>
            <a:endParaRPr lang="de-DE" sz="2000" dirty="0">
              <a:solidFill>
                <a:srgbClr val="FF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0000"/>
                </a:solidFill>
              </a:rPr>
              <a:t>Was ist das kack Sigma?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Modellgleichung: </a:t>
            </a:r>
            <a:endParaRPr lang="de-DE" sz="2000" dirty="0">
              <a:solidFill>
                <a:srgbClr val="FF0000"/>
              </a:solidFill>
            </a:endParaRPr>
          </a:p>
          <a:p>
            <a:pPr algn="ctr">
              <a:spcAft>
                <a:spcPts val="600"/>
              </a:spcAft>
            </a:pPr>
            <a:endParaRPr lang="es-ES" sz="2000" dirty="0"/>
          </a:p>
          <a:p>
            <a:pPr algn="ctr">
              <a:spcAft>
                <a:spcPts val="600"/>
              </a:spcAft>
            </a:pPr>
            <a:endParaRPr lang="es-ES" sz="2000" dirty="0"/>
          </a:p>
          <a:p>
            <a:pPr algn="ctr">
              <a:spcAft>
                <a:spcPts val="600"/>
              </a:spcAft>
            </a:pPr>
            <a:endParaRPr lang="es-E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Modellgleichung für </a:t>
            </a:r>
            <a:r>
              <a:rPr lang="el-GR" sz="2000" dirty="0"/>
              <a:t>μ</a:t>
            </a:r>
            <a:r>
              <a:rPr lang="de-DE" sz="2000" dirty="0"/>
              <a:t> und </a:t>
            </a:r>
            <a:r>
              <a:rPr lang="el-GR" sz="2000" dirty="0"/>
              <a:t>σ</a:t>
            </a:r>
            <a:r>
              <a:rPr lang="de-DE" sz="2000" dirty="0"/>
              <a:t> identisch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Modelle die die Shortterm Incompleteness berücksichtigen, werden ohne Completeness Magnitude gerechnet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Mantle Thickness bei Kalifornien-Modellen nicht enthalten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B70792B-1CB2-4775-AD04-B97E0EE69D08}"/>
              </a:ext>
            </a:extLst>
          </p:cNvPr>
          <p:cNvSpPr/>
          <p:nvPr/>
        </p:nvSpPr>
        <p:spPr>
          <a:xfrm>
            <a:off x="787912" y="3687973"/>
            <a:ext cx="10609288" cy="111721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s-ES" b="1" dirty="0"/>
          </a:p>
          <a:p>
            <a:pPr algn="ctr">
              <a:spcAft>
                <a:spcPts val="600"/>
              </a:spcAft>
            </a:pPr>
            <a:r>
              <a:rPr lang="es-ES" sz="1800" b="1" dirty="0">
                <a:solidFill>
                  <a:schemeClr val="tx1"/>
                </a:solidFill>
              </a:rPr>
              <a:t>Getriggerte Magnitude  ~  </a:t>
            </a:r>
            <a:r>
              <a:rPr lang="es-ES" sz="1800" dirty="0">
                <a:solidFill>
                  <a:schemeClr val="tx1"/>
                </a:solidFill>
              </a:rPr>
              <a:t>pb(</a:t>
            </a:r>
            <a:r>
              <a:rPr lang="es-ES" sz="1800" b="1" dirty="0">
                <a:solidFill>
                  <a:schemeClr val="tx1"/>
                </a:solidFill>
              </a:rPr>
              <a:t>triggernde Magnitude</a:t>
            </a:r>
            <a:r>
              <a:rPr lang="es-ES" sz="1800" dirty="0">
                <a:solidFill>
                  <a:schemeClr val="tx1"/>
                </a:solidFill>
              </a:rPr>
              <a:t>) +  pb(</a:t>
            </a:r>
            <a:r>
              <a:rPr lang="es-ES" sz="1800" b="1" dirty="0">
                <a:solidFill>
                  <a:schemeClr val="tx1"/>
                </a:solidFill>
              </a:rPr>
              <a:t>heat Flow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strain Rate</a:t>
            </a:r>
            <a:r>
              <a:rPr lang="es-ES" sz="1800" dirty="0">
                <a:solidFill>
                  <a:schemeClr val="tx1"/>
                </a:solidFill>
              </a:rPr>
              <a:t>) +  </a:t>
            </a:r>
          </a:p>
          <a:p>
            <a:pPr algn="ctr"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</a:rPr>
              <a:t>	                  </a:t>
            </a:r>
            <a:r>
              <a:rPr lang="es-ES" sz="1800" dirty="0">
                <a:solidFill>
                  <a:schemeClr val="tx1"/>
                </a:solidFill>
              </a:rPr>
              <a:t>pb(</a:t>
            </a:r>
            <a:r>
              <a:rPr lang="es-ES" sz="1800" b="1" dirty="0">
                <a:solidFill>
                  <a:schemeClr val="tx1"/>
                </a:solidFill>
              </a:rPr>
              <a:t>dip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depth</a:t>
            </a:r>
            <a:r>
              <a:rPr lang="es-ES" sz="1800" dirty="0">
                <a:solidFill>
                  <a:schemeClr val="tx1"/>
                </a:solidFill>
              </a:rPr>
              <a:t>) + cy(</a:t>
            </a:r>
            <a:r>
              <a:rPr lang="es-ES" sz="1800" b="1" dirty="0">
                <a:solidFill>
                  <a:schemeClr val="tx1"/>
                </a:solidFill>
              </a:rPr>
              <a:t>rake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mantle Thickness</a:t>
            </a:r>
            <a:r>
              <a:rPr lang="es-ES" sz="1800" dirty="0">
                <a:solidFill>
                  <a:schemeClr val="tx1"/>
                </a:solidFill>
              </a:rPr>
              <a:t>) + </a:t>
            </a:r>
          </a:p>
          <a:p>
            <a:pPr algn="ctr"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</a:rPr>
              <a:t>			             </a:t>
            </a:r>
            <a:r>
              <a:rPr lang="es-ES" sz="1800" dirty="0">
                <a:solidFill>
                  <a:schemeClr val="tx1"/>
                </a:solidFill>
              </a:rPr>
              <a:t>pb(</a:t>
            </a:r>
            <a:r>
              <a:rPr lang="es-ES" sz="1800" b="1" dirty="0">
                <a:solidFill>
                  <a:schemeClr val="tx1"/>
                </a:solidFill>
              </a:rPr>
              <a:t>crustal Thickness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completeness Magnitude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Zeitdifferenz</a:t>
            </a:r>
            <a:r>
              <a:rPr lang="es-ES" sz="18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9800D3-4DBD-423B-AF0E-C56427C0A4D5}"/>
              </a:ext>
            </a:extLst>
          </p:cNvPr>
          <p:cNvSpPr txBox="1"/>
          <p:nvPr/>
        </p:nvSpPr>
        <p:spPr>
          <a:xfrm>
            <a:off x="9443047" y="3091934"/>
            <a:ext cx="223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Farbe für pb und cy</a:t>
            </a: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7E83EFB7-0534-446E-9338-E26E8EEBFEA7}"/>
              </a:ext>
            </a:extLst>
          </p:cNvPr>
          <p:cNvSpPr txBox="1">
            <a:spLocks/>
          </p:cNvSpPr>
          <p:nvPr/>
        </p:nvSpPr>
        <p:spPr>
          <a:xfrm>
            <a:off x="834756" y="223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D3C41EF9-561C-44AE-A065-2CADBE4D919E}"/>
              </a:ext>
            </a:extLst>
          </p:cNvPr>
          <p:cNvSpPr txBox="1">
            <a:spLocks/>
          </p:cNvSpPr>
          <p:nvPr/>
        </p:nvSpPr>
        <p:spPr>
          <a:xfrm>
            <a:off x="885044" y="165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Spezifisches GAMLSS</a:t>
            </a:r>
          </a:p>
        </p:txBody>
      </p:sp>
    </p:spTree>
    <p:extLst>
      <p:ext uri="{BB962C8B-B14F-4D97-AF65-F5344CB8AC3E}">
        <p14:creationId xmlns:p14="http://schemas.microsoft.com/office/powerpoint/2010/main" val="131248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3" y="1665287"/>
            <a:ext cx="10114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 und Diskussion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24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DD948E-B829-4B0F-874F-1D6622DF8C4A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685976-D726-4F57-A5C2-0136B9F361B5}"/>
              </a:ext>
            </a:extLst>
          </p:cNvPr>
          <p:cNvSpPr/>
          <p:nvPr/>
        </p:nvSpPr>
        <p:spPr>
          <a:xfrm>
            <a:off x="684046" y="2980303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1. Lässt sich ein statistischer Zusammenhang zwischen </a:t>
            </a:r>
            <a:r>
              <a:rPr lang="de-DE" sz="2400" dirty="0" err="1">
                <a:solidFill>
                  <a:schemeClr val="tx1"/>
                </a:solidFill>
              </a:rPr>
              <a:t>triggernder</a:t>
            </a:r>
            <a:r>
              <a:rPr lang="de-DE" sz="2400" dirty="0">
                <a:solidFill>
                  <a:schemeClr val="tx1"/>
                </a:solidFill>
              </a:rPr>
              <a:t>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6F4F3CC-5C07-4D85-B2AC-2D3BC7F40331}"/>
              </a:ext>
            </a:extLst>
          </p:cNvPr>
          <p:cNvSpPr txBox="1"/>
          <p:nvPr/>
        </p:nvSpPr>
        <p:spPr>
          <a:xfrm>
            <a:off x="8287107" y="5514621"/>
            <a:ext cx="311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Effekt auf Erwartungswert  </a:t>
            </a:r>
            <a:endParaRPr lang="es-ES" sz="2000" dirty="0"/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1167090" y="523653"/>
            <a:ext cx="9850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Einfluss der triggernden Magnitude auf den </a:t>
            </a:r>
          </a:p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Erwartungswert für Japan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DE612C4-7E4B-4EA5-969E-59FA5FBA79BF}"/>
              </a:ext>
            </a:extLst>
          </p:cNvPr>
          <p:cNvGrpSpPr/>
          <p:nvPr/>
        </p:nvGrpSpPr>
        <p:grpSpPr>
          <a:xfrm>
            <a:off x="2201334" y="1756744"/>
            <a:ext cx="7206596" cy="3598308"/>
            <a:chOff x="2201334" y="1756744"/>
            <a:chExt cx="7206596" cy="3598308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59CD229-8374-4710-860B-0CEE90F851E0}"/>
                </a:ext>
              </a:extLst>
            </p:cNvPr>
            <p:cNvSpPr txBox="1"/>
            <p:nvPr/>
          </p:nvSpPr>
          <p:spPr>
            <a:xfrm>
              <a:off x="3434189" y="4831832"/>
              <a:ext cx="5973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4 	       5 	             6 	                    7                           8</a:t>
              </a:r>
            </a:p>
            <a:p>
              <a:pPr algn="ctr"/>
              <a:r>
                <a:rPr lang="es-ES" sz="1400" dirty="0"/>
                <a:t>Triggernde Magnitude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116842E-086C-4B71-9F2F-00B4A2046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33" r="4317" b="18555"/>
            <a:stretch/>
          </p:blipFill>
          <p:spPr>
            <a:xfrm>
              <a:off x="2201334" y="1756744"/>
              <a:ext cx="7206596" cy="3110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497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6E5F0C-9124-4570-9D32-4F3916A66CD8}"/>
              </a:ext>
            </a:extLst>
          </p:cNvPr>
          <p:cNvSpPr txBox="1"/>
          <p:nvPr/>
        </p:nvSpPr>
        <p:spPr>
          <a:xfrm>
            <a:off x="8235117" y="5875031"/>
            <a:ext cx="311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Effekt auf ____ </a:t>
            </a:r>
            <a:endParaRPr lang="es-ES" sz="2000" dirty="0"/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834756" y="529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Einfluss der triggernden Magnitude auf die </a:t>
            </a:r>
          </a:p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Varianz für Japan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6449813-6C8C-40DD-8AC0-7B01467F59DC}"/>
              </a:ext>
            </a:extLst>
          </p:cNvPr>
          <p:cNvGrpSpPr/>
          <p:nvPr/>
        </p:nvGrpSpPr>
        <p:grpSpPr>
          <a:xfrm>
            <a:off x="2229213" y="1768890"/>
            <a:ext cx="7264981" cy="3620776"/>
            <a:chOff x="523811" y="3363401"/>
            <a:chExt cx="7101940" cy="2676552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DC5A375-AB43-46FC-AECD-213BE8E9E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99" r="4667" b="21751"/>
            <a:stretch/>
          </p:blipFill>
          <p:spPr>
            <a:xfrm>
              <a:off x="523811" y="3363401"/>
              <a:ext cx="7101940" cy="2330077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A5E07FC-5771-42FB-A149-62190BBA26FB}"/>
                </a:ext>
              </a:extLst>
            </p:cNvPr>
            <p:cNvSpPr txBox="1"/>
            <p:nvPr/>
          </p:nvSpPr>
          <p:spPr>
            <a:xfrm>
              <a:off x="1731033" y="5653178"/>
              <a:ext cx="5894718" cy="386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4 	        5 	              6 	                      7                           8</a:t>
              </a:r>
            </a:p>
            <a:p>
              <a:pPr algn="ctr"/>
              <a:r>
                <a:rPr lang="es-ES" sz="1400" dirty="0"/>
                <a:t>Triggernde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836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8" name="Titel 26">
            <a:extLst>
              <a:ext uri="{FF2B5EF4-FFF2-40B4-BE49-F238E27FC236}">
                <a16:creationId xmlns:a16="http://schemas.microsoft.com/office/drawing/2014/main" id="{55621CEC-9584-422F-8AAF-DC878B79A7BE}"/>
              </a:ext>
            </a:extLst>
          </p:cNvPr>
          <p:cNvSpPr txBox="1">
            <a:spLocks/>
          </p:cNvSpPr>
          <p:nvPr/>
        </p:nvSpPr>
        <p:spPr>
          <a:xfrm>
            <a:off x="834756" y="5343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Einfluss der triggernden Magnitude auf die Varianz und den Erwartungswert für Japan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B93CA78-FA0E-480C-AD5C-0646C1D5CAD3}"/>
              </a:ext>
            </a:extLst>
          </p:cNvPr>
          <p:cNvGrpSpPr/>
          <p:nvPr/>
        </p:nvGrpSpPr>
        <p:grpSpPr>
          <a:xfrm>
            <a:off x="6331789" y="2327735"/>
            <a:ext cx="5362142" cy="2926634"/>
            <a:chOff x="922799" y="3363401"/>
            <a:chExt cx="6702952" cy="2788259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56D7728-DE31-4073-AD47-076C7ECAC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5" t="18299" r="4668" b="21751"/>
            <a:stretch/>
          </p:blipFill>
          <p:spPr>
            <a:xfrm>
              <a:off x="922799" y="3363401"/>
              <a:ext cx="6702952" cy="2330077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3DDF6E-AA6A-41BC-B659-D44E3553277A}"/>
                </a:ext>
              </a:extLst>
            </p:cNvPr>
            <p:cNvSpPr txBox="1"/>
            <p:nvPr/>
          </p:nvSpPr>
          <p:spPr>
            <a:xfrm>
              <a:off x="1731033" y="5653178"/>
              <a:ext cx="5894718" cy="49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4                     5                     6                     7                     8</a:t>
              </a:r>
            </a:p>
            <a:p>
              <a:pPr algn="ctr"/>
              <a:r>
                <a:rPr lang="es-ES" sz="1400" dirty="0"/>
                <a:t>Triggernde Magnitude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6B2B069-10E5-491B-B584-4618AF8516FF}"/>
              </a:ext>
            </a:extLst>
          </p:cNvPr>
          <p:cNvGrpSpPr/>
          <p:nvPr/>
        </p:nvGrpSpPr>
        <p:grpSpPr>
          <a:xfrm>
            <a:off x="345669" y="2327735"/>
            <a:ext cx="5750331" cy="2968933"/>
            <a:chOff x="342225" y="2203743"/>
            <a:chExt cx="5750331" cy="2968933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5EE820F-0E87-4239-8DFA-76FC396CD52D}"/>
                </a:ext>
              </a:extLst>
            </p:cNvPr>
            <p:cNvSpPr txBox="1"/>
            <p:nvPr/>
          </p:nvSpPr>
          <p:spPr>
            <a:xfrm>
              <a:off x="1304887" y="4649456"/>
              <a:ext cx="4787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4 	 5                     6 	  7                      8</a:t>
              </a:r>
            </a:p>
            <a:p>
              <a:pPr algn="ctr"/>
              <a:r>
                <a:rPr lang="es-ES" sz="1400" dirty="0"/>
                <a:t>Triggernde Magnitude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4328D5A-4219-4E0D-B788-71C7FFE6E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17" r="4607" b="21628"/>
            <a:stretch/>
          </p:blipFill>
          <p:spPr>
            <a:xfrm>
              <a:off x="342225" y="2203743"/>
              <a:ext cx="5750331" cy="245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28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6E5F0C-9124-4570-9D32-4F3916A66CD8}"/>
              </a:ext>
            </a:extLst>
          </p:cNvPr>
          <p:cNvSpPr txBox="1"/>
          <p:nvPr/>
        </p:nvSpPr>
        <p:spPr>
          <a:xfrm>
            <a:off x="7614249" y="5875031"/>
            <a:ext cx="373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Effekt auf den Erwartungswert </a:t>
            </a:r>
            <a:endParaRPr lang="es-ES" sz="2000" dirty="0"/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834756" y="5460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Einfluss der triggernden Magnitude auf den Erwartungswert für Kalifornien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149248F-3372-475D-A981-BAC2236E1232}"/>
              </a:ext>
            </a:extLst>
          </p:cNvPr>
          <p:cNvGrpSpPr/>
          <p:nvPr/>
        </p:nvGrpSpPr>
        <p:grpSpPr>
          <a:xfrm>
            <a:off x="2354413" y="2048269"/>
            <a:ext cx="6967866" cy="3509320"/>
            <a:chOff x="2354413" y="2048269"/>
            <a:chExt cx="6967866" cy="350932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444C608-A27F-4C6F-BE63-9232C9927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78" r="4388" b="18667"/>
            <a:stretch/>
          </p:blipFill>
          <p:spPr>
            <a:xfrm>
              <a:off x="2354413" y="2048269"/>
              <a:ext cx="6967866" cy="3024997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7C74A76-8638-4B5C-ACF0-B8F2D8C192A0}"/>
                </a:ext>
              </a:extLst>
            </p:cNvPr>
            <p:cNvSpPr txBox="1"/>
            <p:nvPr/>
          </p:nvSpPr>
          <p:spPr>
            <a:xfrm>
              <a:off x="3122763" y="5034369"/>
              <a:ext cx="5786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                 3 	                        4 	        5 	               6                           7</a:t>
              </a:r>
            </a:p>
            <a:p>
              <a:pPr algn="ctr"/>
              <a:r>
                <a:rPr lang="es-ES" sz="1400" dirty="0"/>
                <a:t>Triggernde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41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 und Diskussion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5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6E5F0C-9124-4570-9D32-4F3916A66CD8}"/>
              </a:ext>
            </a:extLst>
          </p:cNvPr>
          <p:cNvSpPr txBox="1"/>
          <p:nvPr/>
        </p:nvSpPr>
        <p:spPr>
          <a:xfrm>
            <a:off x="8235117" y="5875031"/>
            <a:ext cx="311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Effekt auf ____ </a:t>
            </a:r>
            <a:endParaRPr lang="es-ES" sz="2000" dirty="0"/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834756" y="534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Einfluss der triggernden Magnitude auf die </a:t>
            </a:r>
          </a:p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Varianz für Kalifornien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767E6E8-22BF-4163-A72E-5E6CAC7AD56B}"/>
              </a:ext>
            </a:extLst>
          </p:cNvPr>
          <p:cNvGrpSpPr/>
          <p:nvPr/>
        </p:nvGrpSpPr>
        <p:grpSpPr>
          <a:xfrm>
            <a:off x="2724519" y="1970071"/>
            <a:ext cx="6438161" cy="3257189"/>
            <a:chOff x="4981121" y="3724137"/>
            <a:chExt cx="6438161" cy="3257189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C9BE54ED-9CC0-4267-9B5A-F2DD8A43F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9" r="4704" b="18270"/>
            <a:stretch/>
          </p:blipFill>
          <p:spPr>
            <a:xfrm>
              <a:off x="4981121" y="3724137"/>
              <a:ext cx="6438161" cy="2809621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EEB4D90-CCC0-4045-B69B-5478F5D6B9FE}"/>
                </a:ext>
              </a:extLst>
            </p:cNvPr>
            <p:cNvSpPr txBox="1"/>
            <p:nvPr/>
          </p:nvSpPr>
          <p:spPr>
            <a:xfrm>
              <a:off x="5632406" y="6458106"/>
              <a:ext cx="5786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                 3 	                      4 	    5 	        6                          7</a:t>
              </a:r>
            </a:p>
            <a:p>
              <a:pPr algn="ctr"/>
              <a:r>
                <a:rPr lang="es-ES" sz="1400" dirty="0"/>
                <a:t>Triggernde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42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8" name="Titel 26">
            <a:extLst>
              <a:ext uri="{FF2B5EF4-FFF2-40B4-BE49-F238E27FC236}">
                <a16:creationId xmlns:a16="http://schemas.microsoft.com/office/drawing/2014/main" id="{55621CEC-9584-422F-8AAF-DC878B79A7BE}"/>
              </a:ext>
            </a:extLst>
          </p:cNvPr>
          <p:cNvSpPr txBox="1">
            <a:spLocks/>
          </p:cNvSpPr>
          <p:nvPr/>
        </p:nvSpPr>
        <p:spPr>
          <a:xfrm>
            <a:off x="834756" y="529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Einfluss der triggernden Magnitude auf die Varianz und den Erwartungswert für Kalifornien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DADEE0-8271-4425-BCA9-48F3A3F38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0" r="4841" b="18523"/>
          <a:stretch/>
        </p:blipFill>
        <p:spPr>
          <a:xfrm>
            <a:off x="109267" y="2358543"/>
            <a:ext cx="5750944" cy="244571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8C8DC75F-E737-4231-BEE6-3C6A537C7F24}"/>
              </a:ext>
            </a:extLst>
          </p:cNvPr>
          <p:cNvSpPr txBox="1"/>
          <p:nvPr/>
        </p:nvSpPr>
        <p:spPr>
          <a:xfrm>
            <a:off x="1305046" y="4773448"/>
            <a:ext cx="4555166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3                      4                      5                       6                      7</a:t>
            </a:r>
          </a:p>
          <a:p>
            <a:pPr algn="ctr"/>
            <a:r>
              <a:rPr lang="es-ES" sz="1400" dirty="0"/>
              <a:t>Triggernde Magnitude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7900193-AA43-4CDB-9051-10F7F0E91EDA}"/>
              </a:ext>
            </a:extLst>
          </p:cNvPr>
          <p:cNvGrpSpPr/>
          <p:nvPr/>
        </p:nvGrpSpPr>
        <p:grpSpPr>
          <a:xfrm>
            <a:off x="6092556" y="2358543"/>
            <a:ext cx="5799256" cy="2970009"/>
            <a:chOff x="5303345" y="3724138"/>
            <a:chExt cx="6371194" cy="2970009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D0AC8496-8F50-4849-87A7-5E1426C30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9" t="15449" r="4704" b="18270"/>
            <a:stretch/>
          </p:blipFill>
          <p:spPr>
            <a:xfrm>
              <a:off x="5303345" y="3724138"/>
              <a:ext cx="6115937" cy="2443806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3B1F36B-9A77-4D06-A4A5-DCAD4B9BF035}"/>
                </a:ext>
              </a:extLst>
            </p:cNvPr>
            <p:cNvSpPr txBox="1"/>
            <p:nvPr/>
          </p:nvSpPr>
          <p:spPr>
            <a:xfrm>
              <a:off x="5566172" y="6170927"/>
              <a:ext cx="6108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                 3 	                   4 	                     5 	6                       7</a:t>
              </a:r>
            </a:p>
            <a:p>
              <a:pPr algn="ctr"/>
              <a:r>
                <a:rPr lang="es-ES" sz="1400" dirty="0"/>
                <a:t>Triggernde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5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5F32EEE-2693-4A39-BC3A-D8EBE28500D9}"/>
              </a:ext>
            </a:extLst>
          </p:cNvPr>
          <p:cNvSpPr txBox="1"/>
          <p:nvPr/>
        </p:nvSpPr>
        <p:spPr>
          <a:xfrm>
            <a:off x="2104844" y="1570008"/>
            <a:ext cx="414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Beispiel Effekt für Japan und Kalifornien</a:t>
            </a:r>
          </a:p>
        </p:txBody>
      </p:sp>
    </p:spTree>
    <p:extLst>
      <p:ext uri="{BB962C8B-B14F-4D97-AF65-F5344CB8AC3E}">
        <p14:creationId xmlns:p14="http://schemas.microsoft.com/office/powerpoint/2010/main" val="190542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</p:spTree>
    <p:extLst>
      <p:ext uri="{BB962C8B-B14F-4D97-AF65-F5344CB8AC3E}">
        <p14:creationId xmlns:p14="http://schemas.microsoft.com/office/powerpoint/2010/main" val="1637017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CCDA44-80CE-40EF-A50E-CCD444EACED1}"/>
              </a:ext>
            </a:extLst>
          </p:cNvPr>
          <p:cNvSpPr/>
          <p:nvPr/>
        </p:nvSpPr>
        <p:spPr>
          <a:xfrm>
            <a:off x="684046" y="2994018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2. 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</p:spTree>
    <p:extLst>
      <p:ext uri="{BB962C8B-B14F-4D97-AF65-F5344CB8AC3E}">
        <p14:creationId xmlns:p14="http://schemas.microsoft.com/office/powerpoint/2010/main" val="936861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</p:spTree>
    <p:extLst>
      <p:ext uri="{BB962C8B-B14F-4D97-AF65-F5344CB8AC3E}">
        <p14:creationId xmlns:p14="http://schemas.microsoft.com/office/powerpoint/2010/main" val="630584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B33300-B07B-41DD-B2FF-4223819E7CBE}"/>
              </a:ext>
            </a:extLst>
          </p:cNvPr>
          <p:cNvSpPr/>
          <p:nvPr/>
        </p:nvSpPr>
        <p:spPr>
          <a:xfrm>
            <a:off x="680602" y="3042537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</p:spTree>
    <p:extLst>
      <p:ext uri="{BB962C8B-B14F-4D97-AF65-F5344CB8AC3E}">
        <p14:creationId xmlns:p14="http://schemas.microsoft.com/office/powerpoint/2010/main" val="2054306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</p:spTree>
    <p:extLst>
      <p:ext uri="{BB962C8B-B14F-4D97-AF65-F5344CB8AC3E}">
        <p14:creationId xmlns:p14="http://schemas.microsoft.com/office/powerpoint/2010/main" val="19412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177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Projektrahmen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C4AF057-036A-42C1-A1D4-F3D830C4EDC5}"/>
              </a:ext>
            </a:extLst>
          </p:cNvPr>
          <p:cNvSpPr txBox="1"/>
          <p:nvPr/>
        </p:nvSpPr>
        <p:spPr>
          <a:xfrm>
            <a:off x="1923327" y="1951456"/>
            <a:ext cx="8338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Datenauswertung für Doktorarbeit von Christian Grimm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Untersucht </a:t>
            </a:r>
            <a:r>
              <a:rPr lang="de-DE" sz="2000" dirty="0" err="1"/>
              <a:t>u.a</a:t>
            </a:r>
            <a:r>
              <a:rPr lang="de-DE" sz="2000" dirty="0"/>
              <a:t> wie oft Erdbeben ähnlich starke Nachbeben triggern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„Erdbeben-</a:t>
            </a:r>
            <a:r>
              <a:rPr lang="de-DE" sz="2000" dirty="0" err="1"/>
              <a:t>doublets</a:t>
            </a:r>
            <a:r>
              <a:rPr lang="de-DE" sz="2000" dirty="0"/>
              <a:t>“ wichtig zur Schadensabschätzung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Interessant für (Rück)Versicherungen </a:t>
            </a:r>
          </a:p>
          <a:p>
            <a:endParaRPr lang="es-E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E3F3B7-948D-45D1-93D0-D54D712EEC9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</p:spTree>
    <p:extLst>
      <p:ext uri="{BB962C8B-B14F-4D97-AF65-F5344CB8AC3E}">
        <p14:creationId xmlns:p14="http://schemas.microsoft.com/office/powerpoint/2010/main" val="3659282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Fazit und Diskussion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7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4756" y="221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DA713C-9E8F-467E-A088-46FECD7633C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Diskussion und Fazit</a:t>
            </a:r>
          </a:p>
        </p:txBody>
      </p:sp>
    </p:spTree>
    <p:extLst>
      <p:ext uri="{BB962C8B-B14F-4D97-AF65-F5344CB8AC3E}">
        <p14:creationId xmlns:p14="http://schemas.microsoft.com/office/powerpoint/2010/main" val="2422229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r>
              <a:rPr lang="de-DE" dirty="0"/>
              <a:t>Gegenüberstellung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Diskussion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2EBBCE-B769-48FA-A939-1A4666FFA416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Diskusssion und Fazit</a:t>
            </a:r>
          </a:p>
        </p:txBody>
      </p:sp>
    </p:spTree>
    <p:extLst>
      <p:ext uri="{BB962C8B-B14F-4D97-AF65-F5344CB8AC3E}">
        <p14:creationId xmlns:p14="http://schemas.microsoft.com/office/powerpoint/2010/main" val="3781658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708"/>
            <a:ext cx="10515600" cy="1594583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Aufmerksamkeit, Ihre Ideen und Anregungen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43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https://media.diercke.net/omeda/800/6276E_1_Erde_Plattentektoni.jpg</a:t>
            </a:r>
          </a:p>
          <a:p>
            <a:r>
              <a:rPr lang="de-DE" dirty="0">
                <a:hlinkClick r:id="rId3"/>
              </a:rPr>
              <a:t>https://lh3.googleusercontent.com/proxy/PX1bj7YIQeQUeiGYxNZS8Ih1U0a6NhtjbItjwmdsHqDzS6XkP7VM-QQP47Scu_-CHvTKIJnvk0GbQSLTfMywB66k-Ks_IAx1SDpH0M32mvk00Q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Bildquellen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75530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353"/>
            <a:ext cx="10515600" cy="1303908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Anhang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45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406681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46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73BC155-91B8-461D-A798-0462BF446837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Anhang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4C716C-08C2-4C41-97FF-F469D6B7E38A}"/>
              </a:ext>
            </a:extLst>
          </p:cNvPr>
          <p:cNvSpPr/>
          <p:nvPr/>
        </p:nvSpPr>
        <p:spPr>
          <a:xfrm>
            <a:off x="2235200" y="1233714"/>
            <a:ext cx="1168400" cy="740229"/>
          </a:xfrm>
          <a:prstGeom prst="rect">
            <a:avLst/>
          </a:prstGeom>
          <a:solidFill>
            <a:srgbClr val="5F9E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86A9B11-437C-4A50-8326-0E8B423798BA}"/>
              </a:ext>
            </a:extLst>
          </p:cNvPr>
          <p:cNvSpPr/>
          <p:nvPr/>
        </p:nvSpPr>
        <p:spPr>
          <a:xfrm>
            <a:off x="3708400" y="1233714"/>
            <a:ext cx="1168400" cy="740229"/>
          </a:xfrm>
          <a:prstGeom prst="rect">
            <a:avLst/>
          </a:prstGeom>
          <a:solidFill>
            <a:srgbClr val="EE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5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04F40D0-4F97-433F-B230-40C12EF2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77" y="1932586"/>
            <a:ext cx="6670923" cy="34976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Wie entsteht ein Erdbeben?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22FA64-C407-4193-B25F-C1B010051636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177CF12-5AD3-48FF-AD98-FFAEB69E2C6F}"/>
              </a:ext>
            </a:extLst>
          </p:cNvPr>
          <p:cNvSpPr txBox="1"/>
          <p:nvPr/>
        </p:nvSpPr>
        <p:spPr>
          <a:xfrm>
            <a:off x="117806" y="2275098"/>
            <a:ext cx="5437909" cy="281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Erdbeben entstehen aufgrund der Plattentektonik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Platten bewegen sich wenige  mm - cm pro Jahr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Aufbauender Druck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 Energie entlädt sich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</a:t>
            </a:r>
            <a:r>
              <a:rPr lang="es-ES" sz="2000" dirty="0"/>
              <a:t> die Erde bebt</a:t>
            </a:r>
          </a:p>
        </p:txBody>
      </p:sp>
    </p:spTree>
    <p:extLst>
      <p:ext uri="{BB962C8B-B14F-4D97-AF65-F5344CB8AC3E}">
        <p14:creationId xmlns:p14="http://schemas.microsoft.com/office/powerpoint/2010/main" val="264322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239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0D96AA-BFA1-41DF-94A8-D4E814B2C4D4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22" name="Titel 26">
            <a:extLst>
              <a:ext uri="{FF2B5EF4-FFF2-40B4-BE49-F238E27FC236}">
                <a16:creationId xmlns:a16="http://schemas.microsoft.com/office/drawing/2014/main" id="{A9B007B9-0399-4C22-9786-08924B00AF79}"/>
              </a:ext>
            </a:extLst>
          </p:cNvPr>
          <p:cNvSpPr txBox="1">
            <a:spLocks/>
          </p:cNvSpPr>
          <p:nvPr/>
        </p:nvSpPr>
        <p:spPr>
          <a:xfrm>
            <a:off x="838200" y="1686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Betrachtete Regionen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9E595E-35AB-492A-A22A-36769C297D4F}"/>
              </a:ext>
            </a:extLst>
          </p:cNvPr>
          <p:cNvSpPr txBox="1"/>
          <p:nvPr/>
        </p:nvSpPr>
        <p:spPr>
          <a:xfrm>
            <a:off x="1044540" y="1803096"/>
            <a:ext cx="4577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Japan</a:t>
            </a:r>
            <a:r>
              <a:rPr lang="es-ES" sz="2000" dirty="0"/>
              <a:t>: </a:t>
            </a:r>
          </a:p>
          <a:p>
            <a:r>
              <a:rPr lang="es-ES" sz="2000" dirty="0"/>
              <a:t>Konvergente Plattenbewegung, Subduktion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836FEB8-4FA3-4F86-930A-4AAA1A8E9302}"/>
              </a:ext>
            </a:extLst>
          </p:cNvPr>
          <p:cNvSpPr txBox="1"/>
          <p:nvPr/>
        </p:nvSpPr>
        <p:spPr>
          <a:xfrm>
            <a:off x="7271657" y="1826378"/>
            <a:ext cx="4082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Kalifornien:</a:t>
            </a:r>
          </a:p>
          <a:p>
            <a:r>
              <a:rPr lang="es-ES" sz="2000" dirty="0"/>
              <a:t>Transforme Plattenbewegung </a:t>
            </a:r>
          </a:p>
        </p:txBody>
      </p: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D149D82E-00EB-445D-A7CF-DB4C2C50FEAB}"/>
              </a:ext>
            </a:extLst>
          </p:cNvPr>
          <p:cNvGrpSpPr/>
          <p:nvPr/>
        </p:nvGrpSpPr>
        <p:grpSpPr>
          <a:xfrm>
            <a:off x="1105457" y="3091660"/>
            <a:ext cx="4334583" cy="2694100"/>
            <a:chOff x="1002043" y="3090932"/>
            <a:chExt cx="4334583" cy="26941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D405602-327A-482F-8D05-13C5BF47964A}"/>
                </a:ext>
              </a:extLst>
            </p:cNvPr>
            <p:cNvGrpSpPr/>
            <p:nvPr/>
          </p:nvGrpSpPr>
          <p:grpSpPr>
            <a:xfrm>
              <a:off x="1002043" y="3090932"/>
              <a:ext cx="4157132" cy="2555374"/>
              <a:chOff x="784982" y="3531765"/>
              <a:chExt cx="3753707" cy="2261498"/>
            </a:xfrm>
          </p:grpSpPr>
          <p:pic>
            <p:nvPicPr>
              <p:cNvPr id="1026" name="Picture 2" descr="Plattentektonik - Die Lehre von der Kontinentaldrift">
                <a:extLst>
                  <a:ext uri="{FF2B5EF4-FFF2-40B4-BE49-F238E27FC236}">
                    <a16:creationId xmlns:a16="http://schemas.microsoft.com/office/drawing/2014/main" id="{63C58371-CD6D-4E73-83A0-A6EB6713F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465" b="32999"/>
              <a:stretch/>
            </p:blipFill>
            <p:spPr bwMode="auto">
              <a:xfrm>
                <a:off x="784982" y="3531765"/>
                <a:ext cx="3753707" cy="2261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Pfeil: gebogen 22">
                <a:extLst>
                  <a:ext uri="{FF2B5EF4-FFF2-40B4-BE49-F238E27FC236}">
                    <a16:creationId xmlns:a16="http://schemas.microsoft.com/office/drawing/2014/main" id="{70635706-1166-43F1-A9C2-BB11F4167247}"/>
                  </a:ext>
                </a:extLst>
              </p:cNvPr>
              <p:cNvSpPr/>
              <p:nvPr/>
            </p:nvSpPr>
            <p:spPr>
              <a:xfrm rot="3453872">
                <a:off x="2224155" y="4763031"/>
                <a:ext cx="603220" cy="429885"/>
              </a:xfrm>
              <a:prstGeom prst="bentArrow">
                <a:avLst>
                  <a:gd name="adj1" fmla="val 12526"/>
                  <a:gd name="adj2" fmla="val 16873"/>
                  <a:gd name="adj3" fmla="val 38834"/>
                  <a:gd name="adj4" fmla="val 8939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72510FD-73E6-426E-AA72-EF89CF247013}"/>
                </a:ext>
              </a:extLst>
            </p:cNvPr>
            <p:cNvSpPr/>
            <p:nvPr/>
          </p:nvSpPr>
          <p:spPr>
            <a:xfrm rot="20607613">
              <a:off x="4215397" y="5289732"/>
              <a:ext cx="1121229" cy="49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27" name="Gruppieren 1026">
            <a:extLst>
              <a:ext uri="{FF2B5EF4-FFF2-40B4-BE49-F238E27FC236}">
                <a16:creationId xmlns:a16="http://schemas.microsoft.com/office/drawing/2014/main" id="{7A5D4084-48AF-43E8-9D30-5D34796959D5}"/>
              </a:ext>
            </a:extLst>
          </p:cNvPr>
          <p:cNvGrpSpPr/>
          <p:nvPr/>
        </p:nvGrpSpPr>
        <p:grpSpPr>
          <a:xfrm>
            <a:off x="6806763" y="2903849"/>
            <a:ext cx="4374193" cy="2813276"/>
            <a:chOff x="6939643" y="2903121"/>
            <a:chExt cx="4374193" cy="2813276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8763F86-B77A-41CD-B3B2-71A6323FA940}"/>
                </a:ext>
              </a:extLst>
            </p:cNvPr>
            <p:cNvGrpSpPr/>
            <p:nvPr/>
          </p:nvGrpSpPr>
          <p:grpSpPr>
            <a:xfrm>
              <a:off x="6939643" y="2903121"/>
              <a:ext cx="4374193" cy="2813276"/>
              <a:chOff x="7532915" y="3531765"/>
              <a:chExt cx="3753707" cy="2471025"/>
            </a:xfrm>
          </p:grpSpPr>
          <p:pic>
            <p:nvPicPr>
              <p:cNvPr id="26" name="Picture 2" descr="Plattentektonik - Die Lehre von der Kontinentaldrift">
                <a:extLst>
                  <a:ext uri="{FF2B5EF4-FFF2-40B4-BE49-F238E27FC236}">
                    <a16:creationId xmlns:a16="http://schemas.microsoft.com/office/drawing/2014/main" id="{07A9375E-93E2-4ED9-ADAD-17110FBC5F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6716"/>
              <a:stretch/>
            </p:blipFill>
            <p:spPr bwMode="auto">
              <a:xfrm>
                <a:off x="7532915" y="3758292"/>
                <a:ext cx="3753707" cy="2244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D8D1988-33BA-4366-8092-27A1D799315F}"/>
                  </a:ext>
                </a:extLst>
              </p:cNvPr>
              <p:cNvSpPr/>
              <p:nvPr/>
            </p:nvSpPr>
            <p:spPr>
              <a:xfrm>
                <a:off x="10602686" y="3531765"/>
                <a:ext cx="555172" cy="397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F019AB8B-6A53-40A6-A849-95AF469077B7}"/>
                </a:ext>
              </a:extLst>
            </p:cNvPr>
            <p:cNvSpPr/>
            <p:nvPr/>
          </p:nvSpPr>
          <p:spPr>
            <a:xfrm rot="20009878">
              <a:off x="10582904" y="4644628"/>
              <a:ext cx="729343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4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40" y="6373153"/>
            <a:ext cx="4114800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7</a:t>
            </a:fld>
            <a:endParaRPr lang="es-ES" b="1" dirty="0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0329" y="3323655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7AAA95F-E84B-450C-8977-3AC041D205D1}"/>
              </a:ext>
            </a:extLst>
          </p:cNvPr>
          <p:cNvCxnSpPr>
            <a:cxnSpLocks/>
          </p:cNvCxnSpPr>
          <p:nvPr/>
        </p:nvCxnSpPr>
        <p:spPr>
          <a:xfrm>
            <a:off x="3999204" y="1068658"/>
            <a:ext cx="0" cy="25690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C0EC595-94A5-4EEB-A6F0-316C9CDB789A}"/>
              </a:ext>
            </a:extLst>
          </p:cNvPr>
          <p:cNvGrpSpPr/>
          <p:nvPr/>
        </p:nvGrpSpPr>
        <p:grpSpPr>
          <a:xfrm>
            <a:off x="3544938" y="1370442"/>
            <a:ext cx="931229" cy="512444"/>
            <a:chOff x="5630385" y="1325563"/>
            <a:chExt cx="931229" cy="512444"/>
          </a:xfrm>
        </p:grpSpPr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7E4D95E2-F5EF-4098-944E-854956B706E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79F60DF-EDDC-4A0B-8AF0-B93AAAD89426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9BFFBFE-EC45-42B9-9587-6863B40769F5}"/>
              </a:ext>
            </a:extLst>
          </p:cNvPr>
          <p:cNvGrpSpPr/>
          <p:nvPr/>
        </p:nvGrpSpPr>
        <p:grpSpPr>
          <a:xfrm>
            <a:off x="3544938" y="2084761"/>
            <a:ext cx="931229" cy="512444"/>
            <a:chOff x="5630385" y="1325563"/>
            <a:chExt cx="931229" cy="51244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7DFEE13-C999-414E-9C49-DE30F314EC0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97D8E4F1-6585-4444-8D06-CC8B22C377D4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176C605-11A5-4EEC-8620-3AC687471215}"/>
              </a:ext>
            </a:extLst>
          </p:cNvPr>
          <p:cNvGrpSpPr/>
          <p:nvPr/>
        </p:nvGrpSpPr>
        <p:grpSpPr>
          <a:xfrm>
            <a:off x="3544938" y="2802850"/>
            <a:ext cx="931229" cy="512444"/>
            <a:chOff x="5630385" y="1325563"/>
            <a:chExt cx="931229" cy="512444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CCE9262-8637-43BC-A34C-400448A1DDE2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9C359C30-3785-4B49-89B3-99997A67C29A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08888B9-21C4-4152-90D4-C4774E4D2E20}"/>
              </a:ext>
            </a:extLst>
          </p:cNvPr>
          <p:cNvGrpSpPr/>
          <p:nvPr/>
        </p:nvGrpSpPr>
        <p:grpSpPr>
          <a:xfrm>
            <a:off x="1856415" y="3563374"/>
            <a:ext cx="931229" cy="512444"/>
            <a:chOff x="5630385" y="1325563"/>
            <a:chExt cx="931229" cy="512444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4F64A74-D87A-4A5E-9D43-1A7BD982A0DE}"/>
                </a:ext>
              </a:extLst>
            </p:cNvPr>
            <p:cNvSpPr txBox="1"/>
            <p:nvPr/>
          </p:nvSpPr>
          <p:spPr>
            <a:xfrm>
              <a:off x="5731990" y="1391678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Mag:8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55D1C96-9802-4407-A2E8-85B3DE40AB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57388AF-B2ED-4471-A1DC-40D76A978CF2}"/>
              </a:ext>
            </a:extLst>
          </p:cNvPr>
          <p:cNvGrpSpPr/>
          <p:nvPr/>
        </p:nvGrpSpPr>
        <p:grpSpPr>
          <a:xfrm>
            <a:off x="3169580" y="3540883"/>
            <a:ext cx="931229" cy="512444"/>
            <a:chOff x="5630385" y="1325563"/>
            <a:chExt cx="931229" cy="51244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852D650-FD94-45B1-8109-48732A10976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474334A-FB09-4ABE-8ACA-274A724A79C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6C4F9C-8EEE-4BE0-9BF4-76CA595E8D6D}"/>
              </a:ext>
            </a:extLst>
          </p:cNvPr>
          <p:cNvGrpSpPr/>
          <p:nvPr/>
        </p:nvGrpSpPr>
        <p:grpSpPr>
          <a:xfrm>
            <a:off x="4482745" y="3534464"/>
            <a:ext cx="931229" cy="512444"/>
            <a:chOff x="5630385" y="1325563"/>
            <a:chExt cx="931229" cy="512444"/>
          </a:xfrm>
        </p:grpSpPr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1B2B1F1-9989-4AB3-BC6D-88686B19C7B5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809F88BF-E9B0-442A-8CBF-A53B43A2243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983DA20-86F0-4DBE-AC87-4715029BD1ED}"/>
              </a:ext>
            </a:extLst>
          </p:cNvPr>
          <p:cNvGrpSpPr/>
          <p:nvPr/>
        </p:nvGrpSpPr>
        <p:grpSpPr>
          <a:xfrm>
            <a:off x="5795910" y="3559047"/>
            <a:ext cx="931229" cy="512444"/>
            <a:chOff x="5630385" y="1325563"/>
            <a:chExt cx="931229" cy="512444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7EF45EF3-BB22-4827-BF22-66AE42A28698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2C854C-E835-4B87-8372-C1D3716DE6E0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A5B4B3B-75D0-46EC-A449-3C24759E29E3}"/>
              </a:ext>
            </a:extLst>
          </p:cNvPr>
          <p:cNvGrpSpPr/>
          <p:nvPr/>
        </p:nvGrpSpPr>
        <p:grpSpPr>
          <a:xfrm>
            <a:off x="2629910" y="4278916"/>
            <a:ext cx="931229" cy="512444"/>
            <a:chOff x="5630385" y="1325563"/>
            <a:chExt cx="931229" cy="512444"/>
          </a:xfrm>
        </p:grpSpPr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2709C37-1508-4E09-A3D4-B5377FDB2516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3D49EC52-DC12-4625-9635-E6E73CD071BF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B1B4B24A-F923-4D0E-9BE4-92F4FC0E0202}"/>
              </a:ext>
            </a:extLst>
          </p:cNvPr>
          <p:cNvGrpSpPr/>
          <p:nvPr/>
        </p:nvGrpSpPr>
        <p:grpSpPr>
          <a:xfrm>
            <a:off x="3860329" y="4266078"/>
            <a:ext cx="931229" cy="512444"/>
            <a:chOff x="5630385" y="1325563"/>
            <a:chExt cx="931229" cy="512444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5863DDA-81C6-4802-B851-C221D49E6FF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3E4A21E-4A07-4D21-A7AB-8027D0DA76F3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BCC06188-4591-4ECB-84E9-B96BB2C92F77}"/>
              </a:ext>
            </a:extLst>
          </p:cNvPr>
          <p:cNvGrpSpPr/>
          <p:nvPr/>
        </p:nvGrpSpPr>
        <p:grpSpPr>
          <a:xfrm>
            <a:off x="1283869" y="5706749"/>
            <a:ext cx="931229" cy="512444"/>
            <a:chOff x="5630385" y="1325563"/>
            <a:chExt cx="931229" cy="512444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FD368E6D-38E0-4A47-BC9D-666762FD3DDB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E5D5003-DB1D-4879-B063-424C557B64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789EBF4-2044-4353-94CF-2F8B7DCD1F93}"/>
              </a:ext>
            </a:extLst>
          </p:cNvPr>
          <p:cNvGrpSpPr/>
          <p:nvPr/>
        </p:nvGrpSpPr>
        <p:grpSpPr>
          <a:xfrm>
            <a:off x="1283869" y="4994587"/>
            <a:ext cx="931229" cy="512444"/>
            <a:chOff x="5630385" y="1325563"/>
            <a:chExt cx="931229" cy="512444"/>
          </a:xfrm>
        </p:grpSpPr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9BCD5488-3DC6-49CE-A191-49F57BF5F6B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953C37D1-E2C6-4333-9378-6652DD8F241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092A157-DBD5-4A82-BC84-23D81A4E4889}"/>
              </a:ext>
            </a:extLst>
          </p:cNvPr>
          <p:cNvGrpSpPr/>
          <p:nvPr/>
        </p:nvGrpSpPr>
        <p:grpSpPr>
          <a:xfrm>
            <a:off x="1283869" y="4278916"/>
            <a:ext cx="931229" cy="512444"/>
            <a:chOff x="5630385" y="1325563"/>
            <a:chExt cx="931229" cy="512444"/>
          </a:xfrm>
        </p:grpSpPr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4C96452-5B9D-46F6-9D09-896378318BAC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84DC59F5-6265-46D5-90C5-92B4FB04B4F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95D1EAD-B872-4229-A89D-F2ADC5C1A3BE}"/>
              </a:ext>
            </a:extLst>
          </p:cNvPr>
          <p:cNvCxnSpPr>
            <a:cxnSpLocks/>
            <a:stCxn id="1042" idx="2"/>
          </p:cNvCxnSpPr>
          <p:nvPr/>
        </p:nvCxnSpPr>
        <p:spPr>
          <a:xfrm>
            <a:off x="4010553" y="1775108"/>
            <a:ext cx="0" cy="24651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3AAFF57-62CB-4A54-87CB-F32458DCF3F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010553" y="2489427"/>
            <a:ext cx="0" cy="25134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D80BFF9-2EEF-4F74-B53F-5E5E4471B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0763" y="2938166"/>
            <a:ext cx="219170" cy="937807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80B21A76-E1BD-4422-A1F1-F985A8190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08342" y="2282830"/>
            <a:ext cx="243753" cy="2250972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AECC81C7-C460-4769-899E-9765691E6BA6}"/>
              </a:ext>
            </a:extLst>
          </p:cNvPr>
          <p:cNvCxnSpPr>
            <a:cxnSpLocks/>
          </p:cNvCxnSpPr>
          <p:nvPr/>
        </p:nvCxnSpPr>
        <p:spPr>
          <a:xfrm rot="5400000">
            <a:off x="3700972" y="3222601"/>
            <a:ext cx="225589" cy="375358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7498CCE-4246-4E9D-B1CB-02BFFC9DD2C7}"/>
              </a:ext>
            </a:extLst>
          </p:cNvPr>
          <p:cNvCxnSpPr>
            <a:cxnSpLocks/>
          </p:cNvCxnSpPr>
          <p:nvPr/>
        </p:nvCxnSpPr>
        <p:spPr>
          <a:xfrm rot="5400000">
            <a:off x="3036495" y="2564053"/>
            <a:ext cx="247951" cy="1688523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A6BAB85-4C1C-4418-A79E-25E06F2F977D}"/>
              </a:ext>
            </a:extLst>
          </p:cNvPr>
          <p:cNvCxnSpPr>
            <a:cxnSpLocks/>
          </p:cNvCxnSpPr>
          <p:nvPr/>
        </p:nvCxnSpPr>
        <p:spPr>
          <a:xfrm rot="5400000">
            <a:off x="3243457" y="3878478"/>
            <a:ext cx="225589" cy="539670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E607790-09B0-477C-A0C5-07D2970B8A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5084" y="3801534"/>
            <a:ext cx="212751" cy="690749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970AD023-C987-4C9F-9E49-80839D0BFFB9}"/>
              </a:ext>
            </a:extLst>
          </p:cNvPr>
          <p:cNvCxnSpPr>
            <a:cxnSpLocks/>
          </p:cNvCxnSpPr>
          <p:nvPr/>
        </p:nvCxnSpPr>
        <p:spPr>
          <a:xfrm rot="5400000">
            <a:off x="1925099" y="3873284"/>
            <a:ext cx="203098" cy="572546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DB21A5D-E047-4C75-A04B-1BA2B298B2D4}"/>
              </a:ext>
            </a:extLst>
          </p:cNvPr>
          <p:cNvCxnSpPr>
            <a:cxnSpLocks/>
          </p:cNvCxnSpPr>
          <p:nvPr/>
        </p:nvCxnSpPr>
        <p:spPr>
          <a:xfrm>
            <a:off x="1740374" y="4720405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2F2C1A-2995-4561-84AD-19EA6255C105}"/>
              </a:ext>
            </a:extLst>
          </p:cNvPr>
          <p:cNvCxnSpPr>
            <a:cxnSpLocks/>
          </p:cNvCxnSpPr>
          <p:nvPr/>
        </p:nvCxnSpPr>
        <p:spPr>
          <a:xfrm>
            <a:off x="1731265" y="5399109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5CBCD82-181E-4AC9-A1C7-2C6C449DA890}"/>
              </a:ext>
            </a:extLst>
          </p:cNvPr>
          <p:cNvGrpSpPr/>
          <p:nvPr/>
        </p:nvGrpSpPr>
        <p:grpSpPr>
          <a:xfrm>
            <a:off x="308943" y="1365257"/>
            <a:ext cx="931229" cy="512444"/>
            <a:chOff x="6429381" y="1153349"/>
            <a:chExt cx="931229" cy="512444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F51BF73A-226A-4B96-9DAF-4107891E6EEA}"/>
                </a:ext>
              </a:extLst>
            </p:cNvPr>
            <p:cNvSpPr txBox="1"/>
            <p:nvPr/>
          </p:nvSpPr>
          <p:spPr>
            <a:xfrm>
              <a:off x="6512134" y="1240581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D2B9113-803F-44D0-ACE9-0580380B4D9B}"/>
                </a:ext>
              </a:extLst>
            </p:cNvPr>
            <p:cNvSpPr/>
            <p:nvPr/>
          </p:nvSpPr>
          <p:spPr>
            <a:xfrm>
              <a:off x="6429381" y="1153349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A22A653-0A2B-4A9D-A5FF-E2AE28F06086}"/>
              </a:ext>
            </a:extLst>
          </p:cNvPr>
          <p:cNvGrpSpPr/>
          <p:nvPr/>
        </p:nvGrpSpPr>
        <p:grpSpPr>
          <a:xfrm>
            <a:off x="1448662" y="1371748"/>
            <a:ext cx="931229" cy="512444"/>
            <a:chOff x="6497178" y="1135166"/>
            <a:chExt cx="931229" cy="512444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02098043-D8EC-44D2-B880-8D76008C2BC9}"/>
                </a:ext>
              </a:extLst>
            </p:cNvPr>
            <p:cNvSpPr txBox="1"/>
            <p:nvPr/>
          </p:nvSpPr>
          <p:spPr>
            <a:xfrm>
              <a:off x="6591771" y="1215620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27DE390A-8314-4C45-9E93-6C2273C97DEB}"/>
                </a:ext>
              </a:extLst>
            </p:cNvPr>
            <p:cNvSpPr/>
            <p:nvPr/>
          </p:nvSpPr>
          <p:spPr>
            <a:xfrm>
              <a:off x="6497178" y="1135166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CD1B768C-0727-4B11-81AC-938F7FB3FA40}"/>
              </a:ext>
            </a:extLst>
          </p:cNvPr>
          <p:cNvSpPr/>
          <p:nvPr/>
        </p:nvSpPr>
        <p:spPr>
          <a:xfrm>
            <a:off x="1025678" y="4106901"/>
            <a:ext cx="1411174" cy="2223926"/>
          </a:xfrm>
          <a:prstGeom prst="ellipse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D9A1C0A-F363-4700-A756-DA4CD12D6515}"/>
              </a:ext>
            </a:extLst>
          </p:cNvPr>
          <p:cNvSpPr txBox="1"/>
          <p:nvPr/>
        </p:nvSpPr>
        <p:spPr>
          <a:xfrm>
            <a:off x="5409419" y="1541012"/>
            <a:ext cx="671307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202124"/>
                </a:solidFill>
              </a:rPr>
              <a:t>Magnitude</a:t>
            </a:r>
            <a:r>
              <a:rPr lang="de-DE" sz="2000" dirty="0">
                <a:solidFill>
                  <a:srgbClr val="202124"/>
                </a:solidFill>
              </a:rPr>
              <a:t>: Maß für freigesetzte Energie die bei Erdbeben entsteht (Richterscala ]2.0 – 10.0[)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202124"/>
                </a:solidFill>
              </a:rPr>
              <a:t>	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A37BFF6-0162-4AD8-A874-072C000D1F62}"/>
              </a:ext>
            </a:extLst>
          </p:cNvPr>
          <p:cNvSpPr txBox="1"/>
          <p:nvPr/>
        </p:nvSpPr>
        <p:spPr>
          <a:xfrm>
            <a:off x="5404864" y="2390061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Erdbebencluster: </a:t>
            </a:r>
            <a:r>
              <a:rPr lang="de-DE" sz="2000" dirty="0"/>
              <a:t>Erbebenserie die in regionalem, zeitlichem Zusammenhang steht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B992F2-2337-4998-8176-B783E19256A5}"/>
              </a:ext>
            </a:extLst>
          </p:cNvPr>
          <p:cNvSpPr txBox="1"/>
          <p:nvPr/>
        </p:nvSpPr>
        <p:spPr>
          <a:xfrm>
            <a:off x="5409419" y="4615071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Shortterm-</a:t>
            </a:r>
            <a:r>
              <a:rPr lang="de-DE" sz="2000" b="1" dirty="0" err="1"/>
              <a:t>incompleteness</a:t>
            </a:r>
            <a:r>
              <a:rPr lang="de-DE" sz="2000" dirty="0"/>
              <a:t>: nicht vollständig erfasste Erdbeben nach einem starken Erdbeben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1B048E-695F-41A3-BA43-3CDFA840AFD5}"/>
              </a:ext>
            </a:extLst>
          </p:cNvPr>
          <p:cNvSpPr txBox="1"/>
          <p:nvPr/>
        </p:nvSpPr>
        <p:spPr>
          <a:xfrm>
            <a:off x="5409419" y="5471264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Single-Events</a:t>
            </a:r>
            <a:r>
              <a:rPr lang="de-DE" sz="2000" dirty="0"/>
              <a:t>: Erdbeben, die kein weiteres Erdbeben triggern und nicht getriggert wurden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3DE5D59-5290-4B00-A717-02E455B574FA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99" name="Titel 26">
            <a:extLst>
              <a:ext uri="{FF2B5EF4-FFF2-40B4-BE49-F238E27FC236}">
                <a16:creationId xmlns:a16="http://schemas.microsoft.com/office/drawing/2014/main" id="{EBDE4D20-C6B5-4358-A4F9-DAEEE6091CB2}"/>
              </a:ext>
            </a:extLst>
          </p:cNvPr>
          <p:cNvSpPr txBox="1">
            <a:spLocks/>
          </p:cNvSpPr>
          <p:nvPr/>
        </p:nvSpPr>
        <p:spPr>
          <a:xfrm>
            <a:off x="838200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Fachbegriffe</a:t>
            </a:r>
          </a:p>
        </p:txBody>
      </p:sp>
    </p:spTree>
    <p:extLst>
      <p:ext uri="{BB962C8B-B14F-4D97-AF65-F5344CB8AC3E}">
        <p14:creationId xmlns:p14="http://schemas.microsoft.com/office/powerpoint/2010/main" val="12164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4" grpId="0"/>
      <p:bldP spid="67" grpId="0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 und Diskussion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2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9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1. Lässt sich ein statistischer Zusammenhang zwischen </a:t>
            </a:r>
            <a:r>
              <a:rPr lang="de-DE" sz="2400" dirty="0" err="1">
                <a:solidFill>
                  <a:schemeClr val="tx1"/>
                </a:solidFill>
              </a:rPr>
              <a:t>triggernder</a:t>
            </a:r>
            <a:r>
              <a:rPr lang="de-DE" sz="2400" dirty="0">
                <a:solidFill>
                  <a:schemeClr val="tx1"/>
                </a:solidFill>
              </a:rPr>
              <a:t>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2. 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2. 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Microsoft Office PowerPoint</Application>
  <PresentationFormat>Breitbild</PresentationFormat>
  <Paragraphs>402</Paragraphs>
  <Slides>46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</vt:lpstr>
      <vt:lpstr>Magnitudenverteilung getriggerter Erdbeben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Aufmerksamkeit, Ihre Ideen und Anregungen</vt:lpstr>
      <vt:lpstr>PowerPoint-Präsentation</vt:lpstr>
      <vt:lpstr>Anhang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ru86qex</cp:lastModifiedBy>
  <cp:revision>201</cp:revision>
  <dcterms:created xsi:type="dcterms:W3CDTF">2021-03-06T21:10:08Z</dcterms:created>
  <dcterms:modified xsi:type="dcterms:W3CDTF">2021-06-01T11:22:58Z</dcterms:modified>
</cp:coreProperties>
</file>