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77" r:id="rId5"/>
    <p:sldId id="279" r:id="rId6"/>
    <p:sldId id="274" r:id="rId7"/>
    <p:sldId id="261" r:id="rId8"/>
    <p:sldId id="260" r:id="rId9"/>
    <p:sldId id="269" r:id="rId10"/>
    <p:sldId id="271" r:id="rId11"/>
    <p:sldId id="290" r:id="rId12"/>
    <p:sldId id="291" r:id="rId13"/>
    <p:sldId id="283" r:id="rId14"/>
    <p:sldId id="280" r:id="rId15"/>
    <p:sldId id="286" r:id="rId16"/>
    <p:sldId id="304" r:id="rId17"/>
    <p:sldId id="270" r:id="rId18"/>
    <p:sldId id="273" r:id="rId19"/>
    <p:sldId id="267" r:id="rId20"/>
    <p:sldId id="296" r:id="rId21"/>
    <p:sldId id="288" r:id="rId22"/>
    <p:sldId id="297" r:id="rId23"/>
    <p:sldId id="298" r:id="rId24"/>
    <p:sldId id="299" r:id="rId25"/>
    <p:sldId id="300" r:id="rId26"/>
    <p:sldId id="292" r:id="rId27"/>
    <p:sldId id="302" r:id="rId28"/>
    <p:sldId id="25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2F528F"/>
    <a:srgbClr val="DF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5" y="225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13AA-AE80-47E1-8D93-DC6D6F91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230FD5-4A77-4542-9888-A662DE5E8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9F916-83EC-4EFB-9E9D-82087427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1A42E-231D-4947-A58F-94F984DE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D4053-4A4D-421D-B9B4-CD70911F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1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0A49B-D4B6-4A99-AE0D-19FD856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419AE0-5B25-4721-BEC5-30FAEA8E4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28FD1-64CD-4842-879D-BF16DBF9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20010-6472-4813-8678-90CE16D7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92EFA-1B35-438D-8184-9609E973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6A67BA-E845-452E-9397-691B7DD1E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B7CD6E-71CB-47B0-90BC-BA7C7A44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057AF-19A1-42FE-9013-EBC760C3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45231C-5138-4589-9CA8-780BBB0A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B32BF-2D70-462F-AE67-0F9291AE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9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55126-1D12-4391-A9C4-1FDAF7E5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4CA5F-6A2B-4476-821E-DEDEC67E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48EA3-620F-4DDF-BEE8-C58094D0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0BFD3-A56B-470E-8167-AB26C556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1C76-0607-47F6-8B63-13E585C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59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E9B58-959B-4DA9-ADF9-B6C1B03B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3F28F-8318-49B1-8F0E-AC33E672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85BFB-EC63-4298-8477-F7CDF68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524EC-126A-4699-89A0-65D1C8F7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BF15F-3C8F-445D-B5B8-B9A429FE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7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3EF30-4A26-4DB9-8846-A9F9E599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F2F69-9C89-452C-BE82-220326E06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D1750B-8C50-4D90-A9F3-752585DA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93888E-117E-4C0A-9670-50792BE2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4D63BB-B11E-4A54-8EC9-7A6D64CD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916A2-4C2C-4E38-BD43-FAA480EC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4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19DC7-28A5-422D-A19F-B8189A86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AE63BF-05B0-49D3-89BB-DF053070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B9F1E-27FE-4346-9F24-8AAA1245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368D2B-91AC-488D-A2DB-E299CB24E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8C0CD3-85D7-4252-B0FA-07B3DC043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30E672-58D6-4068-819B-6FBA5402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E4BBC0-6BB9-4830-A14E-D758D7C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418665-ACAD-49AA-827F-E1D549BE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57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ADAAD-B6AF-40A8-9AB0-6E466961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69B8C3-F552-48A3-A9D1-7A42A18C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089F76-2B0E-4368-B80E-AF16575D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1A3C83-FA97-4AB9-BD16-3E16EA59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3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DFFEBD-6A5D-4D25-9A07-22E8C15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401BF1-3912-472D-AE69-7C03F227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0C533-DC1C-416A-9DBC-A72F7F6C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99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15010-AA04-4E34-A6F2-5DD1DDB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C9660-66CD-468C-A6D2-C9ACC33E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6DAE12-A259-4E24-9261-4FB761B3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43D16F-A333-483B-AF72-74C2C93B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98EB2-CEE2-44D7-83B7-04C8D533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D834BA-0A81-4CD1-9967-4261E145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32CE-ECD9-406F-9827-BCC9C9C6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E71758-A2CD-4BED-B169-EA16914B5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A2BE5-3D01-489E-A59B-95F9C07FE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DCD77-2F75-4B5A-8DC2-ED40FB3E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C5301-B2B4-49AA-9CB4-4ADCE7DE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90895-A356-447D-9743-9D538508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5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2BA803-2C18-4532-B5AB-D110C3A4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B2AB5F-5EAF-4D34-9A60-11F2D1F4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10AD1-2288-464D-A0E5-1AA096F70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C589E-4BF6-44AB-920A-2B2F7B398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64DA5-B142-4EF7-9160-809A53E3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23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BC71A-CF80-4A20-82F8-DE57116A7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770" y="1735354"/>
            <a:ext cx="11006459" cy="1580186"/>
          </a:xfrm>
        </p:spPr>
        <p:txBody>
          <a:bodyPr>
            <a:normAutofit/>
          </a:bodyPr>
          <a:lstStyle/>
          <a:p>
            <a:r>
              <a:rPr lang="es-ES" sz="5000" u="sng" dirty="0">
                <a:latin typeface="Arial" panose="020B0604020202020204" pitchFamily="34" charset="0"/>
                <a:cs typeface="Arial" panose="020B0604020202020204" pitchFamily="34" charset="0"/>
              </a:rPr>
              <a:t>Magnitudenverteilung getriggerter Erdbeben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C6211C-5273-4078-BE1A-86D4D51F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7856" y="5032794"/>
            <a:ext cx="6920642" cy="661168"/>
          </a:xfrm>
        </p:spPr>
        <p:txBody>
          <a:bodyPr>
            <a:noAutofit/>
          </a:bodyPr>
          <a:lstStyle/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dirty="0">
                <a:cs typeface="Arial" panose="020B0604020202020204" pitchFamily="34" charset="0"/>
              </a:rPr>
              <a:t>Projektpartner: Christian Grimm</a:t>
            </a:r>
            <a:r>
              <a:rPr lang="de-DE" dirty="0"/>
              <a:t>, </a:t>
            </a:r>
            <a:r>
              <a:rPr lang="de-DE" dirty="0" err="1">
                <a:cs typeface="Arial" panose="020B0604020202020204" pitchFamily="34" charset="0"/>
              </a:rPr>
              <a:t>StaBLab</a:t>
            </a:r>
            <a:r>
              <a:rPr lang="de-DE" dirty="0">
                <a:cs typeface="Arial" panose="020B0604020202020204" pitchFamily="34" charset="0"/>
              </a:rPr>
              <a:t>, Munich Re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0D874B-D507-4AD5-8B8B-620B76213CD7}"/>
              </a:ext>
            </a:extLst>
          </p:cNvPr>
          <p:cNvSpPr txBox="1"/>
          <p:nvPr/>
        </p:nvSpPr>
        <p:spPr>
          <a:xfrm>
            <a:off x="2355028" y="5791228"/>
            <a:ext cx="947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cs typeface="Arial" panose="020B0604020202020204" pitchFamily="34" charset="0"/>
              </a:rPr>
              <a:t>Bearbeitet von Anna Orzelek, Franziska Reichmeier, Katharina Riedlberger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2465EF-9D61-415B-8B0F-A302A695C906}"/>
              </a:ext>
            </a:extLst>
          </p:cNvPr>
          <p:cNvSpPr txBox="1"/>
          <p:nvPr/>
        </p:nvSpPr>
        <p:spPr>
          <a:xfrm>
            <a:off x="516102" y="460004"/>
            <a:ext cx="265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München, 23.03.2021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EB9C3-A74C-4495-8DFB-438B93C0C6FE}"/>
              </a:ext>
            </a:extLst>
          </p:cNvPr>
          <p:cNvSpPr txBox="1"/>
          <p:nvPr/>
        </p:nvSpPr>
        <p:spPr>
          <a:xfrm>
            <a:off x="1842823" y="6143500"/>
            <a:ext cx="983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cs typeface="Arial" panose="020B0604020202020204" pitchFamily="34" charset="0"/>
              </a:rPr>
              <a:t>Betreut von Dr. André Klima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DFAB44-C36D-465B-8C6F-B39E55A14354}"/>
              </a:ext>
            </a:extLst>
          </p:cNvPr>
          <p:cNvSpPr txBox="1"/>
          <p:nvPr/>
        </p:nvSpPr>
        <p:spPr>
          <a:xfrm>
            <a:off x="8257650" y="483667"/>
            <a:ext cx="35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Statistisches Praktikum WS20/21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BDE546F-EA1D-451A-B84C-8B1D50502CAF}"/>
              </a:ext>
            </a:extLst>
          </p:cNvPr>
          <p:cNvSpPr txBox="1"/>
          <p:nvPr/>
        </p:nvSpPr>
        <p:spPr>
          <a:xfrm>
            <a:off x="4813877" y="3650947"/>
            <a:ext cx="2821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Zwischenvortrag</a:t>
            </a:r>
          </a:p>
        </p:txBody>
      </p:sp>
    </p:spTree>
    <p:extLst>
      <p:ext uri="{BB962C8B-B14F-4D97-AF65-F5344CB8AC3E}">
        <p14:creationId xmlns:p14="http://schemas.microsoft.com/office/powerpoint/2010/main" val="349688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6EC3B3-7C55-407B-9219-764DFB52658B}"/>
              </a:ext>
            </a:extLst>
          </p:cNvPr>
          <p:cNvSpPr txBox="1"/>
          <p:nvPr/>
        </p:nvSpPr>
        <p:spPr>
          <a:xfrm>
            <a:off x="7332029" y="1195444"/>
            <a:ext cx="382589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Einfache lineare Regression (lm)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Geringer positiver Einfluss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signifikant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R</a:t>
            </a:r>
            <a:r>
              <a:rPr lang="es-ES" sz="2000" baseline="30000" dirty="0"/>
              <a:t>2</a:t>
            </a:r>
            <a:r>
              <a:rPr lang="es-ES" sz="2000" dirty="0"/>
              <a:t> ist gering </a:t>
            </a:r>
            <a:r>
              <a:rPr lang="es-ES" sz="2000" dirty="0">
                <a:sym typeface="Wingdings" panose="05000000000000000000" pitchFamily="2" charset="2"/>
              </a:rPr>
              <a:t> Modell fittet nicht gut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32204A3-CC48-48A5-81FA-616F7AED74E5}"/>
              </a:ext>
            </a:extLst>
          </p:cNvPr>
          <p:cNvSpPr/>
          <p:nvPr/>
        </p:nvSpPr>
        <p:spPr>
          <a:xfrm>
            <a:off x="657596" y="1430385"/>
            <a:ext cx="5670275" cy="409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Getriggerte Magnitude  ~  Triggernde Magnitude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D45913D8-7B80-4D9A-83B0-2902C71C7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133047"/>
              </p:ext>
            </p:extLst>
          </p:nvPr>
        </p:nvGraphicFramePr>
        <p:xfrm>
          <a:off x="657594" y="1902200"/>
          <a:ext cx="5670277" cy="76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922">
                  <a:extLst>
                    <a:ext uri="{9D8B030D-6E8A-4147-A177-3AD203B41FA5}">
                      <a16:colId xmlns:a16="http://schemas.microsoft.com/office/drawing/2014/main" val="480744698"/>
                    </a:ext>
                  </a:extLst>
                </a:gridCol>
                <a:gridCol w="2216355">
                  <a:extLst>
                    <a:ext uri="{9D8B030D-6E8A-4147-A177-3AD203B41FA5}">
                      <a16:colId xmlns:a16="http://schemas.microsoft.com/office/drawing/2014/main" val="3561967604"/>
                    </a:ext>
                  </a:extLst>
                </a:gridCol>
              </a:tblGrid>
              <a:tr h="380866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Beta von triggernder Magnitude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0.072478 ***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50487"/>
                  </a:ext>
                </a:extLst>
              </a:tr>
              <a:tr h="380866">
                <a:tc>
                  <a:txBody>
                    <a:bodyPr/>
                    <a:lstStyle/>
                    <a:p>
                      <a:r>
                        <a:rPr lang="es-ES" dirty="0"/>
                        <a:t>Adjustiertes R</a:t>
                      </a:r>
                      <a:r>
                        <a:rPr lang="es-ES" baseline="30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&lt; 1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03956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94A70F3C-A839-4782-9B1F-5BB9CFEAEE0D}"/>
              </a:ext>
            </a:extLst>
          </p:cNvPr>
          <p:cNvSpPr txBox="1"/>
          <p:nvPr/>
        </p:nvSpPr>
        <p:spPr>
          <a:xfrm>
            <a:off x="7332029" y="3754341"/>
            <a:ext cx="372491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Multiple lineare Regression (lm)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" sz="2000" dirty="0">
                <a:sym typeface="Wingdings" panose="05000000000000000000" pitchFamily="2" charset="2"/>
              </a:rPr>
              <a:t>Mit allen Kovariablen</a:t>
            </a:r>
          </a:p>
          <a:p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ym typeface="Wingdings" panose="05000000000000000000" pitchFamily="2" charset="2"/>
              </a:rPr>
              <a:t>R</a:t>
            </a:r>
            <a:r>
              <a:rPr lang="es-ES" sz="2000" baseline="30000" dirty="0">
                <a:sym typeface="Wingdings" panose="05000000000000000000" pitchFamily="2" charset="2"/>
              </a:rPr>
              <a:t>2</a:t>
            </a:r>
            <a:r>
              <a:rPr lang="es-ES" sz="2000" dirty="0">
                <a:sym typeface="Wingdings" panose="05000000000000000000" pitchFamily="2" charset="2"/>
              </a:rPr>
              <a:t> ist etwas besser</a:t>
            </a:r>
          </a:p>
          <a:p>
            <a:endParaRPr lang="es-ES" sz="2000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FB4656-AC23-41DC-9208-4FF60C2B5D4E}"/>
              </a:ext>
            </a:extLst>
          </p:cNvPr>
          <p:cNvSpPr/>
          <p:nvPr/>
        </p:nvSpPr>
        <p:spPr>
          <a:xfrm>
            <a:off x="657594" y="3596904"/>
            <a:ext cx="5670277" cy="932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Getriggerte Magnitude  ~  Triggernde Magnitude </a:t>
            </a:r>
            <a:r>
              <a:rPr lang="es-ES" dirty="0">
                <a:solidFill>
                  <a:schemeClr val="tx1"/>
                </a:solidFill>
              </a:rPr>
              <a:t>+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Tiefe</a:t>
            </a:r>
            <a:r>
              <a:rPr lang="es-ES" dirty="0">
                <a:solidFill>
                  <a:schemeClr val="tx1"/>
                </a:solidFill>
              </a:rPr>
              <a:t> +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dip</a:t>
            </a:r>
            <a:r>
              <a:rPr lang="es-ES" dirty="0">
                <a:solidFill>
                  <a:schemeClr val="tx1"/>
                </a:solidFill>
              </a:rPr>
              <a:t> + rake + strainRate +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heatFlow</a:t>
            </a:r>
            <a:r>
              <a:rPr lang="es-ES" dirty="0">
                <a:solidFill>
                  <a:schemeClr val="tx1"/>
                </a:solidFill>
              </a:rPr>
              <a:t> + crustalThick +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mantleThick</a:t>
            </a:r>
            <a:r>
              <a:rPr lang="es-ES" dirty="0">
                <a:solidFill>
                  <a:schemeClr val="tx1"/>
                </a:solidFill>
              </a:rPr>
              <a:t> + elevation </a:t>
            </a:r>
          </a:p>
        </p:txBody>
      </p:sp>
      <p:graphicFrame>
        <p:nvGraphicFramePr>
          <p:cNvPr id="17" name="Tabelle 10">
            <a:extLst>
              <a:ext uri="{FF2B5EF4-FFF2-40B4-BE49-F238E27FC236}">
                <a16:creationId xmlns:a16="http://schemas.microsoft.com/office/drawing/2014/main" id="{28A9F2DE-6075-4511-8103-809634F18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5040"/>
              </p:ext>
            </p:extLst>
          </p:nvPr>
        </p:nvGraphicFramePr>
        <p:xfrm>
          <a:off x="657594" y="4661647"/>
          <a:ext cx="5670277" cy="76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922">
                  <a:extLst>
                    <a:ext uri="{9D8B030D-6E8A-4147-A177-3AD203B41FA5}">
                      <a16:colId xmlns:a16="http://schemas.microsoft.com/office/drawing/2014/main" val="480744698"/>
                    </a:ext>
                  </a:extLst>
                </a:gridCol>
                <a:gridCol w="2216355">
                  <a:extLst>
                    <a:ext uri="{9D8B030D-6E8A-4147-A177-3AD203B41FA5}">
                      <a16:colId xmlns:a16="http://schemas.microsoft.com/office/drawing/2014/main" val="3561967604"/>
                    </a:ext>
                  </a:extLst>
                </a:gridCol>
              </a:tblGrid>
              <a:tr h="380866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Beta von triggernder Magnitude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0.01622 ***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50487"/>
                  </a:ext>
                </a:extLst>
              </a:tr>
              <a:tr h="380866">
                <a:tc>
                  <a:txBody>
                    <a:bodyPr/>
                    <a:lstStyle/>
                    <a:p>
                      <a:r>
                        <a:rPr lang="es-ES" dirty="0"/>
                        <a:t>Adjustiertes R</a:t>
                      </a:r>
                      <a:r>
                        <a:rPr lang="es-ES" baseline="30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&lt; 1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03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2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0766AD5-FABE-418D-A079-ABD046D7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46" y="1361049"/>
            <a:ext cx="4784972" cy="4784972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8BA1061-3D88-471B-8CAF-39440CDF452F}"/>
              </a:ext>
            </a:extLst>
          </p:cNvPr>
          <p:cNvSpPr txBox="1"/>
          <p:nvPr/>
        </p:nvSpPr>
        <p:spPr>
          <a:xfrm>
            <a:off x="6339092" y="1486601"/>
            <a:ext cx="49085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Residuenplot für das multiple lineare Modell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Vorallem die großen Magnituden werden unterschätzt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28DA305-2D87-4F69-A305-5A39476E5037}"/>
              </a:ext>
            </a:extLst>
          </p:cNvPr>
          <p:cNvSpPr/>
          <p:nvPr/>
        </p:nvSpPr>
        <p:spPr>
          <a:xfrm>
            <a:off x="6950561" y="4975907"/>
            <a:ext cx="4908588" cy="1219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Probleme: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Beobachtete Werte werden nicht gut geschätzt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Die Residuenannahme wird verletzt</a:t>
            </a:r>
          </a:p>
        </p:txBody>
      </p:sp>
    </p:spTree>
    <p:extLst>
      <p:ext uri="{BB962C8B-B14F-4D97-AF65-F5344CB8AC3E}">
        <p14:creationId xmlns:p14="http://schemas.microsoft.com/office/powerpoint/2010/main" val="285944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60639" y="-235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AFC44AA-7AAC-4D4A-AB01-82A7446A3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9" y="1633494"/>
            <a:ext cx="7063878" cy="441492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2A50109-D42B-49F6-82F0-616FDCBEBBE7}"/>
              </a:ext>
            </a:extLst>
          </p:cNvPr>
          <p:cNvSpPr txBox="1"/>
          <p:nvPr/>
        </p:nvSpPr>
        <p:spPr>
          <a:xfrm>
            <a:off x="8007545" y="3215319"/>
            <a:ext cx="3949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Daten sind Exponentialverteilt</a:t>
            </a:r>
          </a:p>
          <a:p>
            <a:endParaRPr lang="es-ES" sz="2000" dirty="0"/>
          </a:p>
          <a:p>
            <a:r>
              <a:rPr lang="es-ES" sz="2000" dirty="0">
                <a:sym typeface="Wingdings" panose="05000000000000000000" pitchFamily="2" charset="2"/>
              </a:rPr>
              <a:t> Annahme für folgende Modelle</a:t>
            </a:r>
            <a:endParaRPr lang="es-ES" sz="20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2AFAE58-CC0D-4EB3-BD1A-97502FCC7DDB}"/>
              </a:ext>
            </a:extLst>
          </p:cNvPr>
          <p:cNvSpPr/>
          <p:nvPr/>
        </p:nvSpPr>
        <p:spPr>
          <a:xfrm rot="16200000">
            <a:off x="-160652" y="3688555"/>
            <a:ext cx="1873679" cy="304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Absolute Anzahl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162446A-2827-4B3A-80D5-154CE40C4E8F}"/>
              </a:ext>
            </a:extLst>
          </p:cNvPr>
          <p:cNvSpPr txBox="1"/>
          <p:nvPr/>
        </p:nvSpPr>
        <p:spPr>
          <a:xfrm>
            <a:off x="1153124" y="1264162"/>
            <a:ext cx="662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Häufigkeitsverteilung der getriggerten Erdbeben nach Magnitude</a:t>
            </a:r>
          </a:p>
        </p:txBody>
      </p:sp>
    </p:spTree>
    <p:extLst>
      <p:ext uri="{BB962C8B-B14F-4D97-AF65-F5344CB8AC3E}">
        <p14:creationId xmlns:p14="http://schemas.microsoft.com/office/powerpoint/2010/main" val="204195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6CE7794-4E1E-4AC1-9537-CB023BF8A48D}"/>
              </a:ext>
            </a:extLst>
          </p:cNvPr>
          <p:cNvSpPr txBox="1"/>
          <p:nvPr/>
        </p:nvSpPr>
        <p:spPr>
          <a:xfrm>
            <a:off x="7287151" y="1352239"/>
            <a:ext cx="47346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0" u="sng" dirty="0">
                <a:solidFill>
                  <a:srgbClr val="202122"/>
                </a:solidFill>
                <a:effectLst/>
              </a:rPr>
              <a:t>Generalisierte additives </a:t>
            </a:r>
            <a:r>
              <a:rPr lang="de-DE" sz="2000" u="sng" dirty="0">
                <a:solidFill>
                  <a:srgbClr val="202122"/>
                </a:solidFill>
              </a:rPr>
              <a:t>Regressionsm</a:t>
            </a:r>
            <a:r>
              <a:rPr lang="de-DE" sz="2000" i="0" u="sng" dirty="0">
                <a:solidFill>
                  <a:srgbClr val="202122"/>
                </a:solidFill>
                <a:effectLst/>
              </a:rPr>
              <a:t>odelle für Lokations-, Skalen- und Formparameter (</a:t>
            </a:r>
            <a:r>
              <a:rPr lang="de-DE" sz="2000" i="0" u="sng" dirty="0" err="1">
                <a:solidFill>
                  <a:srgbClr val="202122"/>
                </a:solidFill>
                <a:effectLst/>
              </a:rPr>
              <a:t>gamlss</a:t>
            </a:r>
            <a:r>
              <a:rPr lang="de-DE" sz="2000" i="0" u="sng" dirty="0">
                <a:solidFill>
                  <a:srgbClr val="202122"/>
                </a:solidFill>
                <a:effectLst/>
              </a:rPr>
              <a:t>)</a:t>
            </a:r>
          </a:p>
          <a:p>
            <a:endParaRPr lang="de-DE" sz="2000" dirty="0">
              <a:solidFill>
                <a:srgbClr val="20212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7BC7F64-B758-49EA-9421-3D9342579597}"/>
              </a:ext>
            </a:extLst>
          </p:cNvPr>
          <p:cNvSpPr/>
          <p:nvPr/>
        </p:nvSpPr>
        <p:spPr>
          <a:xfrm>
            <a:off x="425723" y="1284430"/>
            <a:ext cx="5941418" cy="460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Getriggerte Magnitude  ~  Triggernde Magnitude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12" name="Tabelle 10">
            <a:extLst>
              <a:ext uri="{FF2B5EF4-FFF2-40B4-BE49-F238E27FC236}">
                <a16:creationId xmlns:a16="http://schemas.microsoft.com/office/drawing/2014/main" id="{A60A8C69-2A7D-4E04-AF87-83BCC6615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46779"/>
              </p:ext>
            </p:extLst>
          </p:nvPr>
        </p:nvGraphicFramePr>
        <p:xfrm>
          <a:off x="425722" y="1871912"/>
          <a:ext cx="5941419" cy="1127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128">
                  <a:extLst>
                    <a:ext uri="{9D8B030D-6E8A-4147-A177-3AD203B41FA5}">
                      <a16:colId xmlns:a16="http://schemas.microsoft.com/office/drawing/2014/main" val="480744698"/>
                    </a:ext>
                  </a:extLst>
                </a:gridCol>
                <a:gridCol w="2109291">
                  <a:extLst>
                    <a:ext uri="{9D8B030D-6E8A-4147-A177-3AD203B41FA5}">
                      <a16:colId xmlns:a16="http://schemas.microsoft.com/office/drawing/2014/main" val="3561967604"/>
                    </a:ext>
                  </a:extLst>
                </a:gridCol>
              </a:tblGrid>
              <a:tr h="380866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Exp (Beta von triggernder Magnitude)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1.016170 ***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50487"/>
                  </a:ext>
                </a:extLst>
              </a:tr>
              <a:tr h="380866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Devianz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8794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32817"/>
                  </a:ext>
                </a:extLst>
              </a:tr>
              <a:tr h="232370">
                <a:tc>
                  <a:txBody>
                    <a:bodyPr/>
                    <a:lstStyle/>
                    <a:p>
                      <a:r>
                        <a:rPr lang="es-ES" dirty="0"/>
                        <a:t>AIC</a:t>
                      </a:r>
                      <a:endParaRPr lang="es-ES" baseline="30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8800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03956"/>
                  </a:ext>
                </a:extLst>
              </a:tr>
            </a:tbl>
          </a:graphicData>
        </a:graphic>
      </p:graphicFrame>
      <p:sp>
        <p:nvSpPr>
          <p:cNvPr id="14" name="AutoShape 2" descr="Bildergebnis für mexiko  flagge">
            <a:extLst>
              <a:ext uri="{FF2B5EF4-FFF2-40B4-BE49-F238E27FC236}">
                <a16:creationId xmlns:a16="http://schemas.microsoft.com/office/drawing/2014/main" id="{9BDAEAEA-0E51-489A-8BED-9F8C2D1BA6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5144" y="54089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2DFA3A2-EE53-426E-A03F-D70274F2D303}"/>
              </a:ext>
            </a:extLst>
          </p:cNvPr>
          <p:cNvSpPr txBox="1"/>
          <p:nvPr/>
        </p:nvSpPr>
        <p:spPr>
          <a:xfrm>
            <a:off x="7287151" y="3581400"/>
            <a:ext cx="4196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0" u="sng" dirty="0">
                <a:solidFill>
                  <a:srgbClr val="202122"/>
                </a:solidFill>
                <a:effectLst/>
              </a:rPr>
              <a:t>Generalisierte additives </a:t>
            </a:r>
            <a:r>
              <a:rPr lang="de-DE" sz="2000" u="sng" dirty="0">
                <a:solidFill>
                  <a:srgbClr val="202122"/>
                </a:solidFill>
              </a:rPr>
              <a:t>Regressionsm</a:t>
            </a:r>
            <a:r>
              <a:rPr lang="de-DE" sz="2000" i="0" u="sng" dirty="0">
                <a:solidFill>
                  <a:srgbClr val="202122"/>
                </a:solidFill>
                <a:effectLst/>
              </a:rPr>
              <a:t>odelle für Lokations-, Skalen- und Formparameter (</a:t>
            </a:r>
            <a:r>
              <a:rPr lang="de-DE" sz="2000" i="0" u="sng" dirty="0" err="1">
                <a:solidFill>
                  <a:srgbClr val="202122"/>
                </a:solidFill>
                <a:effectLst/>
              </a:rPr>
              <a:t>gamlss</a:t>
            </a:r>
            <a:r>
              <a:rPr lang="de-DE" sz="2000" i="0" u="sng" dirty="0">
                <a:solidFill>
                  <a:srgbClr val="202122"/>
                </a:solidFill>
                <a:effectLst/>
              </a:rPr>
              <a:t>)</a:t>
            </a:r>
            <a:endParaRPr lang="de-DE" sz="2000" dirty="0">
              <a:solidFill>
                <a:srgbClr val="20212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000" dirty="0">
                <a:solidFill>
                  <a:srgbClr val="202122"/>
                </a:solidFill>
                <a:sym typeface="Wingdings" panose="05000000000000000000" pitchFamily="2" charset="2"/>
              </a:rPr>
              <a:t>Mit allen Kovariablen</a:t>
            </a:r>
          </a:p>
          <a:p>
            <a:endParaRPr lang="de-DE" sz="2000" dirty="0">
              <a:solidFill>
                <a:srgbClr val="202122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02122"/>
                </a:solidFill>
                <a:sym typeface="Wingdings" panose="05000000000000000000" pitchFamily="2" charset="2"/>
              </a:rPr>
              <a:t>Etwas bessere Modellanpassung mit Kovariablen</a:t>
            </a:r>
            <a:endParaRPr lang="es-ES" sz="20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DCF6093-AD23-4D75-9C6E-85041BA28BA7}"/>
              </a:ext>
            </a:extLst>
          </p:cNvPr>
          <p:cNvSpPr/>
          <p:nvPr/>
        </p:nvSpPr>
        <p:spPr>
          <a:xfrm>
            <a:off x="425722" y="3581400"/>
            <a:ext cx="6006867" cy="932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Getriggerte Magnitude  ~  Triggernde Magnitude </a:t>
            </a:r>
            <a:r>
              <a:rPr lang="es-ES" dirty="0">
                <a:solidFill>
                  <a:schemeClr val="tx1"/>
                </a:solidFill>
              </a:rPr>
              <a:t>+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Tiefe</a:t>
            </a:r>
            <a:r>
              <a:rPr lang="es-ES" dirty="0">
                <a:solidFill>
                  <a:schemeClr val="tx1"/>
                </a:solidFill>
              </a:rPr>
              <a:t> +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dip</a:t>
            </a:r>
            <a:r>
              <a:rPr lang="es-ES" dirty="0">
                <a:solidFill>
                  <a:schemeClr val="tx1"/>
                </a:solidFill>
              </a:rPr>
              <a:t> +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rake</a:t>
            </a:r>
            <a:r>
              <a:rPr lang="es-ES" dirty="0">
                <a:solidFill>
                  <a:schemeClr val="tx1"/>
                </a:solidFill>
              </a:rPr>
              <a:t> +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strainRate</a:t>
            </a:r>
            <a:r>
              <a:rPr lang="es-ES" dirty="0">
                <a:solidFill>
                  <a:schemeClr val="tx1"/>
                </a:solidFill>
              </a:rPr>
              <a:t> + heatFlow + crustalThick + mantleThick + elevation </a:t>
            </a:r>
          </a:p>
        </p:txBody>
      </p:sp>
      <p:graphicFrame>
        <p:nvGraphicFramePr>
          <p:cNvPr id="17" name="Tabelle 10">
            <a:extLst>
              <a:ext uri="{FF2B5EF4-FFF2-40B4-BE49-F238E27FC236}">
                <a16:creationId xmlns:a16="http://schemas.microsoft.com/office/drawing/2014/main" id="{FD9F0044-63F5-4747-84C5-416722291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17237"/>
              </p:ext>
            </p:extLst>
          </p:nvPr>
        </p:nvGraphicFramePr>
        <p:xfrm>
          <a:off x="425722" y="4646143"/>
          <a:ext cx="6006867" cy="1142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2453">
                  <a:extLst>
                    <a:ext uri="{9D8B030D-6E8A-4147-A177-3AD203B41FA5}">
                      <a16:colId xmlns:a16="http://schemas.microsoft.com/office/drawing/2014/main" val="480744698"/>
                    </a:ext>
                  </a:extLst>
                </a:gridCol>
                <a:gridCol w="2294414">
                  <a:extLst>
                    <a:ext uri="{9D8B030D-6E8A-4147-A177-3AD203B41FA5}">
                      <a16:colId xmlns:a16="http://schemas.microsoft.com/office/drawing/2014/main" val="3561967604"/>
                    </a:ext>
                  </a:extLst>
                </a:gridCol>
              </a:tblGrid>
              <a:tr h="380866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Exp (Beta von triggernder Magnitude)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1.0142 ***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50487"/>
                  </a:ext>
                </a:extLst>
              </a:tr>
              <a:tr h="380866">
                <a:tc>
                  <a:txBody>
                    <a:bodyPr/>
                    <a:lstStyle/>
                    <a:p>
                      <a:r>
                        <a:rPr lang="es-ES" baseline="0" dirty="0"/>
                        <a:t>Devianz 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8729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55115"/>
                  </a:ext>
                </a:extLst>
              </a:tr>
              <a:tr h="380866">
                <a:tc>
                  <a:txBody>
                    <a:bodyPr/>
                    <a:lstStyle/>
                    <a:p>
                      <a:r>
                        <a:rPr lang="es-ES" baseline="0" dirty="0"/>
                        <a:t>AIC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8753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361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61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141" y="1601838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71A445-EE63-4E34-9EBD-69835D91E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51" t="17604" r="22177" b="44271"/>
          <a:stretch/>
        </p:blipFill>
        <p:spPr>
          <a:xfrm>
            <a:off x="367621" y="1504585"/>
            <a:ext cx="5238782" cy="397799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7053F59-0E99-4E4A-A7AB-8E60C8D03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74" t="55845" r="22454" b="6887"/>
          <a:stretch/>
        </p:blipFill>
        <p:spPr>
          <a:xfrm>
            <a:off x="6385399" y="1474966"/>
            <a:ext cx="5438980" cy="403723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21A254A-30EB-4E75-9DF5-1F4DB060A1A6}"/>
              </a:ext>
            </a:extLst>
          </p:cNvPr>
          <p:cNvSpPr txBox="1"/>
          <p:nvPr/>
        </p:nvSpPr>
        <p:spPr>
          <a:xfrm>
            <a:off x="274881" y="1135253"/>
            <a:ext cx="499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Residuenplot für das  gamlss - Modell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6099AB-5B72-41D5-8DE0-B6788CF72517}"/>
              </a:ext>
            </a:extLst>
          </p:cNvPr>
          <p:cNvSpPr/>
          <p:nvPr/>
        </p:nvSpPr>
        <p:spPr>
          <a:xfrm>
            <a:off x="4123214" y="5639069"/>
            <a:ext cx="4616879" cy="1160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Probleme: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Residuen sind nicht normalverteilt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Streuung nicht gleichmäßig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Fehlende Interaktion?</a:t>
            </a:r>
          </a:p>
        </p:txBody>
      </p:sp>
    </p:spTree>
    <p:extLst>
      <p:ext uri="{BB962C8B-B14F-4D97-AF65-F5344CB8AC3E}">
        <p14:creationId xmlns:p14="http://schemas.microsoft.com/office/powerpoint/2010/main" val="304334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6F369EC-30A5-4A98-82EC-CB512AE2E6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8"/>
          <a:stretch/>
        </p:blipFill>
        <p:spPr>
          <a:xfrm>
            <a:off x="5943600" y="1395057"/>
            <a:ext cx="5776708" cy="535108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454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1E7EDB-100D-498C-ACAA-0DBEAD1968E1}"/>
              </a:ext>
            </a:extLst>
          </p:cNvPr>
          <p:cNvSpPr txBox="1"/>
          <p:nvPr/>
        </p:nvSpPr>
        <p:spPr>
          <a:xfrm>
            <a:off x="488054" y="1438673"/>
            <a:ext cx="4768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Quantilsregression</a:t>
            </a:r>
          </a:p>
          <a:p>
            <a:pPr marL="342900" indent="-342900">
              <a:buFont typeface="Calibri" panose="020F0502020204030204" pitchFamily="34" charset="0"/>
              <a:buChar char="+"/>
            </a:pPr>
            <a:r>
              <a:rPr lang="es-ES" sz="2000" dirty="0"/>
              <a:t>Keine Verteilungsannahmen</a:t>
            </a:r>
          </a:p>
          <a:p>
            <a:pPr marL="342900" indent="-342900">
              <a:buFont typeface="Calibri" panose="020F0502020204030204" pitchFamily="34" charset="0"/>
              <a:buChar char="+"/>
            </a:pPr>
            <a:r>
              <a:rPr lang="es-ES" sz="2000" dirty="0"/>
              <a:t>Schätzung von bedingten Quantilen</a:t>
            </a:r>
          </a:p>
          <a:p>
            <a:pPr marL="342900" indent="-342900">
              <a:buFont typeface="Calibri" panose="020F0502020204030204" pitchFamily="34" charset="0"/>
              <a:buChar char="+"/>
            </a:pPr>
            <a:r>
              <a:rPr lang="es-ES" sz="2000" dirty="0"/>
              <a:t>Robust gegenüber Ausreißern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AB5B8FD-6022-42B5-8756-8427830F708E}"/>
              </a:ext>
            </a:extLst>
          </p:cNvPr>
          <p:cNvSpPr/>
          <p:nvPr/>
        </p:nvSpPr>
        <p:spPr>
          <a:xfrm>
            <a:off x="350614" y="3320543"/>
            <a:ext cx="5043224" cy="5217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Getriggerte Magnitude  ~  Triggernde Magnitude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6D0545-8843-4B5B-8DAB-E07B35A17AB3}"/>
              </a:ext>
            </a:extLst>
          </p:cNvPr>
          <p:cNvSpPr txBox="1"/>
          <p:nvPr/>
        </p:nvSpPr>
        <p:spPr>
          <a:xfrm>
            <a:off x="350614" y="4028429"/>
            <a:ext cx="4162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" dirty="0"/>
              <a:t>Koeffizienten der triggernden Magnitude wächst mit den Quantilen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" dirty="0"/>
              <a:t>Mittelwertsregression unter- bzw. überschätzt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3A8676F-E135-49BF-96CA-627DC64D2437}"/>
              </a:ext>
            </a:extLst>
          </p:cNvPr>
          <p:cNvSpPr txBox="1"/>
          <p:nvPr/>
        </p:nvSpPr>
        <p:spPr>
          <a:xfrm>
            <a:off x="6331147" y="1022254"/>
            <a:ext cx="5572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Vergleich Quantilsregression vs. Lineare Regression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529B924-04BD-4056-B3FC-37802B97938F}"/>
              </a:ext>
            </a:extLst>
          </p:cNvPr>
          <p:cNvSpPr/>
          <p:nvPr/>
        </p:nvSpPr>
        <p:spPr>
          <a:xfrm>
            <a:off x="2510392" y="5144042"/>
            <a:ext cx="3158327" cy="1160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Probleme: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Modelgüte?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Wie viele Quantile sinnvoll?</a:t>
            </a:r>
          </a:p>
        </p:txBody>
      </p:sp>
    </p:spTree>
    <p:extLst>
      <p:ext uri="{BB962C8B-B14F-4D97-AF65-F5344CB8AC3E}">
        <p14:creationId xmlns:p14="http://schemas.microsoft.com/office/powerpoint/2010/main" val="412714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16</a:t>
            </a:fld>
            <a:endParaRPr lang="es-ES" b="1" dirty="0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844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– 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28F378-2C0F-4B27-B9A9-D0E0DA43BBC5}"/>
              </a:ext>
            </a:extLst>
          </p:cNvPr>
          <p:cNvSpPr txBox="1"/>
          <p:nvPr/>
        </p:nvSpPr>
        <p:spPr>
          <a:xfrm>
            <a:off x="838200" y="1672707"/>
            <a:ext cx="1030523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/>
              <a:t>Ausblick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Variablenselektion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Modell weiter spezifizieren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Zeitliche Komponente zwischen triggernden und getriggernden Erdbeben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Blindheitsphase (Shortterm-Incompleteness) berücksichtigen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Vergleich mit den Kalifornien-Daten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49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Fragen und Anregungen</a:t>
            </a: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76384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Diskussion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F448F6-6421-41FF-BFBC-567C0EF94811}"/>
              </a:ext>
            </a:extLst>
          </p:cNvPr>
          <p:cNvSpPr/>
          <p:nvPr/>
        </p:nvSpPr>
        <p:spPr>
          <a:xfrm>
            <a:off x="1077083" y="1553297"/>
            <a:ext cx="10176207" cy="1219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Beobachtete Werte werden nicht gut geschätzt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Die Residuenannahme wird verletzt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159772E-8D75-4D54-88AE-9E6505C67A26}"/>
              </a:ext>
            </a:extLst>
          </p:cNvPr>
          <p:cNvSpPr/>
          <p:nvPr/>
        </p:nvSpPr>
        <p:spPr>
          <a:xfrm>
            <a:off x="1077084" y="2976674"/>
            <a:ext cx="10176206" cy="1160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Residuen sind nicht normalverteilt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Streuung nicht gleichmäßig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Fehlende Interaktion?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47707B-234A-4542-85F5-B62AC2587A65}"/>
              </a:ext>
            </a:extLst>
          </p:cNvPr>
          <p:cNvSpPr/>
          <p:nvPr/>
        </p:nvSpPr>
        <p:spPr>
          <a:xfrm>
            <a:off x="1077083" y="4360194"/>
            <a:ext cx="10176206" cy="1160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Modelgüte?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Wie viele Quantile sinnvoll?</a:t>
            </a:r>
          </a:p>
        </p:txBody>
      </p:sp>
    </p:spTree>
    <p:extLst>
      <p:ext uri="{BB962C8B-B14F-4D97-AF65-F5344CB8AC3E}">
        <p14:creationId xmlns:p14="http://schemas.microsoft.com/office/powerpoint/2010/main" val="377425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8DB802E-A859-4E59-A5B1-AEA2DD5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78" y="2002631"/>
            <a:ext cx="10515600" cy="2852737"/>
          </a:xfrm>
        </p:spPr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Aufmerksamkeit, eure Ideen und Anregungen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19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8329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</a:t>
            </a: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4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8DB802E-A859-4E59-A5B1-AEA2DD5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353"/>
            <a:ext cx="10515600" cy="1303908"/>
          </a:xfrm>
        </p:spPr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Anhang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20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406681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4335" y="3775874"/>
            <a:ext cx="30950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0A1FE9-4660-4CFB-A854-3286A8877FFA}"/>
              </a:ext>
            </a:extLst>
          </p:cNvPr>
          <p:cNvSpPr txBox="1"/>
          <p:nvPr/>
        </p:nvSpPr>
        <p:spPr>
          <a:xfrm>
            <a:off x="7825225" y="1638066"/>
            <a:ext cx="2743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Generalisiertes lineares Regressionsmodell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AIC ist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Dispersions Parameter ist bei 0 </a:t>
            </a:r>
            <a:r>
              <a:rPr lang="es-ES" sz="2000" dirty="0">
                <a:sym typeface="Wingdings" panose="05000000000000000000" pitchFamily="2" charset="2"/>
              </a:rPr>
              <a:t> geringe Streuung ums Zentrum</a:t>
            </a:r>
            <a:endParaRPr lang="es-ES" sz="2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47E8E50-C7D7-4008-A48B-53CE73435768}"/>
              </a:ext>
            </a:extLst>
          </p:cNvPr>
          <p:cNvSpPr/>
          <p:nvPr/>
        </p:nvSpPr>
        <p:spPr>
          <a:xfrm>
            <a:off x="998859" y="1787999"/>
            <a:ext cx="5757839" cy="932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Getriggerte Magnitude  ~  Triggernde Magnitude </a:t>
            </a:r>
            <a:r>
              <a:rPr lang="es-ES" dirty="0">
                <a:solidFill>
                  <a:schemeClr val="tx1"/>
                </a:solidFill>
              </a:rPr>
              <a:t>+ Tiefe + dip + rake + strainRate + heatFlow + crustalThick + mantleThick + elevation 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80B048E1-DAEE-46C7-96F8-9E0E9CE57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70661"/>
              </p:ext>
            </p:extLst>
          </p:nvPr>
        </p:nvGraphicFramePr>
        <p:xfrm>
          <a:off x="998858" y="2852742"/>
          <a:ext cx="5757839" cy="76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564">
                  <a:extLst>
                    <a:ext uri="{9D8B030D-6E8A-4147-A177-3AD203B41FA5}">
                      <a16:colId xmlns:a16="http://schemas.microsoft.com/office/drawing/2014/main" val="480744698"/>
                    </a:ext>
                  </a:extLst>
                </a:gridCol>
                <a:gridCol w="2345275">
                  <a:extLst>
                    <a:ext uri="{9D8B030D-6E8A-4147-A177-3AD203B41FA5}">
                      <a16:colId xmlns:a16="http://schemas.microsoft.com/office/drawing/2014/main" val="3561967604"/>
                    </a:ext>
                  </a:extLst>
                </a:gridCol>
              </a:tblGrid>
              <a:tr h="380866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Beta von triggernder Magnitude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1.004 ***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50487"/>
                  </a:ext>
                </a:extLst>
              </a:tr>
              <a:tr h="380866">
                <a:tc>
                  <a:txBody>
                    <a:bodyPr/>
                    <a:lstStyle/>
                    <a:p>
                      <a:r>
                        <a:rPr lang="es-ES" baseline="0" dirty="0"/>
                        <a:t>AIC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8761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03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569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22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911466-D1D2-4590-8855-024AA2625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0" y="1277274"/>
            <a:ext cx="8054338" cy="428205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A006824-F8E9-4779-B81A-4CDC779E8659}"/>
              </a:ext>
            </a:extLst>
          </p:cNvPr>
          <p:cNvSpPr txBox="1"/>
          <p:nvPr/>
        </p:nvSpPr>
        <p:spPr>
          <a:xfrm>
            <a:off x="600250" y="785374"/>
            <a:ext cx="37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 Output – Einfaches lineares Modell</a:t>
            </a:r>
          </a:p>
        </p:txBody>
      </p:sp>
    </p:spTree>
    <p:extLst>
      <p:ext uri="{BB962C8B-B14F-4D97-AF65-F5344CB8AC3E}">
        <p14:creationId xmlns:p14="http://schemas.microsoft.com/office/powerpoint/2010/main" val="4279145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23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201108-8B4E-4AC8-88B1-641C7557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5" y="1205100"/>
            <a:ext cx="7106642" cy="471553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82B962D-8E4B-417E-B62D-2485AD8CCF48}"/>
              </a:ext>
            </a:extLst>
          </p:cNvPr>
          <p:cNvSpPr txBox="1"/>
          <p:nvPr/>
        </p:nvSpPr>
        <p:spPr>
          <a:xfrm>
            <a:off x="426346" y="684398"/>
            <a:ext cx="474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 Output – Multiples Lineares Regressionsmodell</a:t>
            </a:r>
          </a:p>
        </p:txBody>
      </p:sp>
    </p:spTree>
    <p:extLst>
      <p:ext uri="{BB962C8B-B14F-4D97-AF65-F5344CB8AC3E}">
        <p14:creationId xmlns:p14="http://schemas.microsoft.com/office/powerpoint/2010/main" val="3582835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24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1F0721-C290-4905-8F70-3AE45071E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8" y="1151718"/>
            <a:ext cx="7050934" cy="455456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A278EEC-1657-43C3-9DEE-A6CE0AA2A20D}"/>
              </a:ext>
            </a:extLst>
          </p:cNvPr>
          <p:cNvSpPr txBox="1"/>
          <p:nvPr/>
        </p:nvSpPr>
        <p:spPr>
          <a:xfrm>
            <a:off x="347808" y="650738"/>
            <a:ext cx="950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 Output - </a:t>
            </a:r>
            <a:r>
              <a:rPr lang="de-DE" sz="1800" i="0" dirty="0">
                <a:solidFill>
                  <a:srgbClr val="202122"/>
                </a:solidFill>
                <a:effectLst/>
              </a:rPr>
              <a:t>Generalisierte additives </a:t>
            </a:r>
            <a:r>
              <a:rPr lang="de-DE" sz="1800" dirty="0">
                <a:solidFill>
                  <a:srgbClr val="202122"/>
                </a:solidFill>
              </a:rPr>
              <a:t>Regressionsm</a:t>
            </a:r>
            <a:r>
              <a:rPr lang="de-DE" sz="1800" i="0" dirty="0">
                <a:solidFill>
                  <a:srgbClr val="202122"/>
                </a:solidFill>
                <a:effectLst/>
              </a:rPr>
              <a:t>odelle für Lokations-, Skalen- und Formparameter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0610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25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BA14269-F1B7-4EFD-B95D-3285F8F65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8" y="1171260"/>
            <a:ext cx="8011643" cy="451548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804634C-E286-497A-9B2A-8477E35AC67E}"/>
              </a:ext>
            </a:extLst>
          </p:cNvPr>
          <p:cNvSpPr txBox="1"/>
          <p:nvPr/>
        </p:nvSpPr>
        <p:spPr>
          <a:xfrm>
            <a:off x="347808" y="650738"/>
            <a:ext cx="1172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 Output - </a:t>
            </a:r>
            <a:r>
              <a:rPr lang="de-DE" sz="1800" i="0" dirty="0">
                <a:solidFill>
                  <a:srgbClr val="202122"/>
                </a:solidFill>
                <a:effectLst/>
              </a:rPr>
              <a:t>Generalisierte additives </a:t>
            </a:r>
            <a:r>
              <a:rPr lang="de-DE" sz="1800" dirty="0">
                <a:solidFill>
                  <a:srgbClr val="202122"/>
                </a:solidFill>
              </a:rPr>
              <a:t>Regressionsm</a:t>
            </a:r>
            <a:r>
              <a:rPr lang="de-DE" sz="1800" i="0" dirty="0">
                <a:solidFill>
                  <a:srgbClr val="202122"/>
                </a:solidFill>
                <a:effectLst/>
              </a:rPr>
              <a:t>odelle (mit Kovariablen) für Lokations-, Skalen- und Formparameter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3683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AC7F0E4-C069-4D28-A0D2-708DCF5AD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" t="16739" r="5257" b="4106"/>
          <a:stretch/>
        </p:blipFill>
        <p:spPr>
          <a:xfrm>
            <a:off x="254391" y="644964"/>
            <a:ext cx="5841609" cy="315849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E5EF7B-3E70-4F82-9E22-0167A380AF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8" r="4400" b="4507"/>
          <a:stretch/>
        </p:blipFill>
        <p:spPr>
          <a:xfrm>
            <a:off x="5562536" y="3298791"/>
            <a:ext cx="6375073" cy="339328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EE6220-C320-4490-AE7E-18BF8819398A}"/>
              </a:ext>
            </a:extLst>
          </p:cNvPr>
          <p:cNvSpPr txBox="1"/>
          <p:nvPr/>
        </p:nvSpPr>
        <p:spPr>
          <a:xfrm>
            <a:off x="863912" y="328612"/>
            <a:ext cx="547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Residuenplot des multiples lineares Regressionsmodell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CB40A6-82BD-4AD6-9619-CA577924D7C2}"/>
              </a:ext>
            </a:extLst>
          </p:cNvPr>
          <p:cNvSpPr txBox="1"/>
          <p:nvPr/>
        </p:nvSpPr>
        <p:spPr>
          <a:xfrm>
            <a:off x="7191784" y="2929459"/>
            <a:ext cx="474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Residuenplot es Generalisierten linearen Modell</a:t>
            </a:r>
          </a:p>
        </p:txBody>
      </p:sp>
    </p:spTree>
    <p:extLst>
      <p:ext uri="{BB962C8B-B14F-4D97-AF65-F5344CB8AC3E}">
        <p14:creationId xmlns:p14="http://schemas.microsoft.com/office/powerpoint/2010/main" val="2849106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27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CC74AC1-297F-4022-8A34-E84E04437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17" y="1493490"/>
            <a:ext cx="11059992" cy="161995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D4F4C52-9A36-4EF4-BA8C-7276B33715AD}"/>
              </a:ext>
            </a:extLst>
          </p:cNvPr>
          <p:cNvSpPr txBox="1"/>
          <p:nvPr/>
        </p:nvSpPr>
        <p:spPr>
          <a:xfrm>
            <a:off x="555935" y="939280"/>
            <a:ext cx="337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 Output - Quantilsregression</a:t>
            </a:r>
          </a:p>
        </p:txBody>
      </p:sp>
    </p:spTree>
    <p:extLst>
      <p:ext uri="{BB962C8B-B14F-4D97-AF65-F5344CB8AC3E}">
        <p14:creationId xmlns:p14="http://schemas.microsoft.com/office/powerpoint/2010/main" val="3961227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7EC47-19F9-4F5F-A0DF-0AC100EC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Bild Quelle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F678CF-5466-4897-8C93-9EE266D9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https://geohilfe.de/physische-geographie/geomorphologie/tektonik-und-vulkanismus/erdbeben-definition-entstehung-und-arten/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F170A0BB-D0B6-4FCD-9DE8-A0688B72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9915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422" y="1871109"/>
            <a:ext cx="9676680" cy="3115781"/>
          </a:xfrm>
        </p:spPr>
        <p:txBody>
          <a:bodyPr>
            <a:normAutofit/>
          </a:bodyPr>
          <a:lstStyle/>
          <a:p>
            <a:r>
              <a:rPr lang="de-DE" dirty="0"/>
              <a:t>Die Doktorarbeit des Projektpartners, in Kooperation mit der Munich RE untersucht unter anderem wie oft Erdbeben ähnlich starke Nachbeben triggern</a:t>
            </a:r>
          </a:p>
          <a:p>
            <a:r>
              <a:rPr lang="de-DE" dirty="0"/>
              <a:t>“Erdbeben-</a:t>
            </a:r>
            <a:r>
              <a:rPr lang="de-DE" dirty="0" err="1"/>
              <a:t>Doublets</a:t>
            </a:r>
            <a:r>
              <a:rPr lang="de-DE" dirty="0"/>
              <a:t>“ sind für (Rück)Versicherungen interessant, um Schäden abzuschätzen</a:t>
            </a:r>
          </a:p>
          <a:p>
            <a:r>
              <a:rPr lang="de-DE" dirty="0"/>
              <a:t>Sie stellen einen Schadenmultiplikator für das Risikomanagement dar</a:t>
            </a:r>
          </a:p>
          <a:p>
            <a:pPr marL="0" indent="0" algn="ctr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07244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5776" y="3278776"/>
            <a:ext cx="302623" cy="3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1026" name="Picture 2" descr="Erdbeben - Definition, Entstehung und Arten - Geographie">
            <a:extLst>
              <a:ext uri="{FF2B5EF4-FFF2-40B4-BE49-F238E27FC236}">
                <a16:creationId xmlns:a16="http://schemas.microsoft.com/office/drawing/2014/main" id="{4143DF21-DF62-49FD-92F0-26D47A637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 b="38615"/>
          <a:stretch/>
        </p:blipFill>
        <p:spPr bwMode="auto">
          <a:xfrm>
            <a:off x="737485" y="1610916"/>
            <a:ext cx="4807699" cy="37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Gerade Verbindung mit Pfeil 1024">
            <a:extLst>
              <a:ext uri="{FF2B5EF4-FFF2-40B4-BE49-F238E27FC236}">
                <a16:creationId xmlns:a16="http://schemas.microsoft.com/office/drawing/2014/main" id="{3F33A6BD-E1AE-4CCE-AE82-F531B8C6918E}"/>
              </a:ext>
            </a:extLst>
          </p:cNvPr>
          <p:cNvCxnSpPr/>
          <p:nvPr/>
        </p:nvCxnSpPr>
        <p:spPr>
          <a:xfrm>
            <a:off x="6248399" y="-786936"/>
            <a:ext cx="41367" cy="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Erdbeben - Definition, Entstehung und Arten - Geographie">
            <a:extLst>
              <a:ext uri="{FF2B5EF4-FFF2-40B4-BE49-F238E27FC236}">
                <a16:creationId xmlns:a16="http://schemas.microsoft.com/office/drawing/2014/main" id="{6EEF2A51-92C6-419F-8522-5BDFD1C49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" t="63755" r="344" b="-2926"/>
          <a:stretch/>
        </p:blipFill>
        <p:spPr bwMode="auto">
          <a:xfrm>
            <a:off x="6849547" y="2221706"/>
            <a:ext cx="4682847" cy="241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3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40" y="6373153"/>
            <a:ext cx="4114800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5</a:t>
            </a:fld>
            <a:endParaRPr lang="es-ES" b="1" dirty="0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cxnSp>
        <p:nvCxnSpPr>
          <p:cNvPr id="1025" name="Gerade Verbindung mit Pfeil 1024">
            <a:extLst>
              <a:ext uri="{FF2B5EF4-FFF2-40B4-BE49-F238E27FC236}">
                <a16:creationId xmlns:a16="http://schemas.microsoft.com/office/drawing/2014/main" id="{3F33A6BD-E1AE-4CCE-AE82-F531B8C6918E}"/>
              </a:ext>
            </a:extLst>
          </p:cNvPr>
          <p:cNvCxnSpPr/>
          <p:nvPr/>
        </p:nvCxnSpPr>
        <p:spPr>
          <a:xfrm>
            <a:off x="6248399" y="-786936"/>
            <a:ext cx="41367" cy="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0329" y="3323655"/>
            <a:ext cx="302623" cy="3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7AAA95F-E84B-450C-8977-3AC041D205D1}"/>
              </a:ext>
            </a:extLst>
          </p:cNvPr>
          <p:cNvCxnSpPr>
            <a:cxnSpLocks/>
          </p:cNvCxnSpPr>
          <p:nvPr/>
        </p:nvCxnSpPr>
        <p:spPr>
          <a:xfrm>
            <a:off x="4001444" y="1059703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C0EC595-94A5-4EEB-A6F0-316C9CDB789A}"/>
              </a:ext>
            </a:extLst>
          </p:cNvPr>
          <p:cNvGrpSpPr/>
          <p:nvPr/>
        </p:nvGrpSpPr>
        <p:grpSpPr>
          <a:xfrm>
            <a:off x="3544938" y="1370442"/>
            <a:ext cx="931229" cy="512444"/>
            <a:chOff x="5630385" y="1325563"/>
            <a:chExt cx="931229" cy="512444"/>
          </a:xfrm>
        </p:grpSpPr>
        <p:sp>
          <p:nvSpPr>
            <p:cNvPr id="1042" name="Textfeld 1041">
              <a:extLst>
                <a:ext uri="{FF2B5EF4-FFF2-40B4-BE49-F238E27FC236}">
                  <a16:creationId xmlns:a16="http://schemas.microsoft.com/office/drawing/2014/main" id="{7E4D95E2-F5EF-4098-944E-854956B706E3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579F60DF-EDDC-4A0B-8AF0-B93AAAD89426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9BFFBFE-EC45-42B9-9587-6863B40769F5}"/>
              </a:ext>
            </a:extLst>
          </p:cNvPr>
          <p:cNvGrpSpPr/>
          <p:nvPr/>
        </p:nvGrpSpPr>
        <p:grpSpPr>
          <a:xfrm>
            <a:off x="3544938" y="2084761"/>
            <a:ext cx="931229" cy="512444"/>
            <a:chOff x="5630385" y="1325563"/>
            <a:chExt cx="931229" cy="512444"/>
          </a:xfrm>
        </p:grpSpPr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7DFEE13-C999-414E-9C49-DE30F314EC0A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97D8E4F1-6585-4444-8D06-CC8B22C377D4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176C605-11A5-4EEC-8620-3AC687471215}"/>
              </a:ext>
            </a:extLst>
          </p:cNvPr>
          <p:cNvGrpSpPr/>
          <p:nvPr/>
        </p:nvGrpSpPr>
        <p:grpSpPr>
          <a:xfrm>
            <a:off x="3544938" y="2802850"/>
            <a:ext cx="931229" cy="512444"/>
            <a:chOff x="5630385" y="1325563"/>
            <a:chExt cx="931229" cy="512444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BCCE9262-8637-43BC-A34C-400448A1DDE2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9C359C30-3785-4B49-89B3-99997A67C29A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08888B9-21C4-4152-90D4-C4774E4D2E20}"/>
              </a:ext>
            </a:extLst>
          </p:cNvPr>
          <p:cNvGrpSpPr/>
          <p:nvPr/>
        </p:nvGrpSpPr>
        <p:grpSpPr>
          <a:xfrm>
            <a:off x="1856415" y="3563374"/>
            <a:ext cx="931229" cy="512444"/>
            <a:chOff x="5630385" y="1325563"/>
            <a:chExt cx="931229" cy="512444"/>
          </a:xfrm>
        </p:grpSpPr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4F64A74-D87A-4A5E-9D43-1A7BD982A0DE}"/>
                </a:ext>
              </a:extLst>
            </p:cNvPr>
            <p:cNvSpPr txBox="1"/>
            <p:nvPr/>
          </p:nvSpPr>
          <p:spPr>
            <a:xfrm>
              <a:off x="5731990" y="1391678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FF0000"/>
                  </a:solidFill>
                </a:rPr>
                <a:t>Mag:8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355D1C96-9802-4407-A2E8-85B3DE40AB12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757388AF-B2ED-4471-A1DC-40D76A978CF2}"/>
              </a:ext>
            </a:extLst>
          </p:cNvPr>
          <p:cNvGrpSpPr/>
          <p:nvPr/>
        </p:nvGrpSpPr>
        <p:grpSpPr>
          <a:xfrm>
            <a:off x="3169580" y="3540883"/>
            <a:ext cx="931229" cy="512444"/>
            <a:chOff x="5630385" y="1325563"/>
            <a:chExt cx="931229" cy="51244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3852D650-FD94-45B1-8109-48732A109763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Mag:6</a:t>
              </a: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8474334A-FB09-4ABE-8ACA-274A724A79C9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906C4F9C-8EEE-4BE0-9BF4-76CA595E8D6D}"/>
              </a:ext>
            </a:extLst>
          </p:cNvPr>
          <p:cNvGrpSpPr/>
          <p:nvPr/>
        </p:nvGrpSpPr>
        <p:grpSpPr>
          <a:xfrm>
            <a:off x="4482745" y="3534464"/>
            <a:ext cx="931229" cy="512444"/>
            <a:chOff x="5630385" y="1325563"/>
            <a:chExt cx="931229" cy="512444"/>
          </a:xfrm>
        </p:grpSpPr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C1B2B1F1-9989-4AB3-BC6D-88686B19C7B5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Mag:3</a:t>
              </a:r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809F88BF-E9B0-442A-8CBF-A53B43A22439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3983DA20-86F0-4DBE-AC87-4715029BD1ED}"/>
              </a:ext>
            </a:extLst>
          </p:cNvPr>
          <p:cNvGrpSpPr/>
          <p:nvPr/>
        </p:nvGrpSpPr>
        <p:grpSpPr>
          <a:xfrm>
            <a:off x="5795910" y="3559047"/>
            <a:ext cx="931229" cy="512444"/>
            <a:chOff x="5630385" y="1325563"/>
            <a:chExt cx="931229" cy="512444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7EF45EF3-BB22-4827-BF22-66AE42A28698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2C854C-E835-4B87-8372-C1D3716DE6E0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A5B4B3B-75D0-46EC-A449-3C24759E29E3}"/>
              </a:ext>
            </a:extLst>
          </p:cNvPr>
          <p:cNvGrpSpPr/>
          <p:nvPr/>
        </p:nvGrpSpPr>
        <p:grpSpPr>
          <a:xfrm>
            <a:off x="2629910" y="4278916"/>
            <a:ext cx="931229" cy="512444"/>
            <a:chOff x="5630385" y="1325563"/>
            <a:chExt cx="931229" cy="512444"/>
          </a:xfrm>
        </p:grpSpPr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2709C37-1508-4E09-A3D4-B5377FDB2516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3D49EC52-DC12-4625-9635-E6E73CD071BF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B1B4B24A-F923-4D0E-9BE4-92F4FC0E0202}"/>
              </a:ext>
            </a:extLst>
          </p:cNvPr>
          <p:cNvGrpSpPr/>
          <p:nvPr/>
        </p:nvGrpSpPr>
        <p:grpSpPr>
          <a:xfrm>
            <a:off x="3860329" y="4266078"/>
            <a:ext cx="931229" cy="512444"/>
            <a:chOff x="5630385" y="1325563"/>
            <a:chExt cx="931229" cy="512444"/>
          </a:xfrm>
        </p:grpSpPr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65863DDA-81C6-4802-B851-C221D49E6FF9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Mag:6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33E4A21E-4A07-4D21-A7AB-8027D0DA76F3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BCC06188-4591-4ECB-84E9-B96BB2C92F77}"/>
              </a:ext>
            </a:extLst>
          </p:cNvPr>
          <p:cNvGrpSpPr/>
          <p:nvPr/>
        </p:nvGrpSpPr>
        <p:grpSpPr>
          <a:xfrm>
            <a:off x="1283869" y="5706749"/>
            <a:ext cx="931229" cy="512444"/>
            <a:chOff x="5630385" y="1325563"/>
            <a:chExt cx="931229" cy="512444"/>
          </a:xfrm>
        </p:grpSpPr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FD368E6D-38E0-4A47-BC9D-666762FD3DDB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3E5D5003-DB1D-4879-B063-424C557B6412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789EBF4-2044-4353-94CF-2F8B7DCD1F93}"/>
              </a:ext>
            </a:extLst>
          </p:cNvPr>
          <p:cNvGrpSpPr/>
          <p:nvPr/>
        </p:nvGrpSpPr>
        <p:grpSpPr>
          <a:xfrm>
            <a:off x="1283869" y="4994587"/>
            <a:ext cx="931229" cy="512444"/>
            <a:chOff x="5630385" y="1325563"/>
            <a:chExt cx="931229" cy="512444"/>
          </a:xfrm>
        </p:grpSpPr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9BCD5488-3DC6-49CE-A191-49F57BF5F6BE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Mag:7</a:t>
              </a:r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953C37D1-E2C6-4333-9378-6652DD8F2415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5092A157-DBD5-4A82-BC84-23D81A4E4889}"/>
              </a:ext>
            </a:extLst>
          </p:cNvPr>
          <p:cNvGrpSpPr/>
          <p:nvPr/>
        </p:nvGrpSpPr>
        <p:grpSpPr>
          <a:xfrm>
            <a:off x="1283869" y="4278916"/>
            <a:ext cx="931229" cy="512444"/>
            <a:chOff x="5630385" y="1325563"/>
            <a:chExt cx="931229" cy="512444"/>
          </a:xfrm>
        </p:grpSpPr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44C96452-5B9D-46F6-9D09-896378318BAC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Mag:3</a:t>
              </a:r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84DC59F5-6265-46D5-90C5-92B4FB04B4F5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95D1EAD-B872-4229-A89D-F2ADC5C1A3BE}"/>
              </a:ext>
            </a:extLst>
          </p:cNvPr>
          <p:cNvCxnSpPr>
            <a:cxnSpLocks/>
          </p:cNvCxnSpPr>
          <p:nvPr/>
        </p:nvCxnSpPr>
        <p:spPr>
          <a:xfrm>
            <a:off x="4001444" y="1812072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3AAFF57-62CB-4A54-87CB-F32458DCF3F7}"/>
              </a:ext>
            </a:extLst>
          </p:cNvPr>
          <p:cNvCxnSpPr>
            <a:cxnSpLocks/>
          </p:cNvCxnSpPr>
          <p:nvPr/>
        </p:nvCxnSpPr>
        <p:spPr>
          <a:xfrm>
            <a:off x="3996889" y="2484973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ED80BFF9-2EEF-4F74-B53F-5E5E4471BF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9872" y="2955976"/>
            <a:ext cx="219170" cy="937807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80B21A76-E1BD-4422-A1F1-F985A8190F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14165" y="2311686"/>
            <a:ext cx="243753" cy="2250972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AECC81C7-C460-4769-899E-9765691E6BA6}"/>
              </a:ext>
            </a:extLst>
          </p:cNvPr>
          <p:cNvCxnSpPr>
            <a:cxnSpLocks/>
          </p:cNvCxnSpPr>
          <p:nvPr/>
        </p:nvCxnSpPr>
        <p:spPr>
          <a:xfrm rot="5400000">
            <a:off x="3710081" y="3240411"/>
            <a:ext cx="225589" cy="375358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E7498CCE-4246-4E9D-B1CB-02BFFC9DD2C7}"/>
              </a:ext>
            </a:extLst>
          </p:cNvPr>
          <p:cNvCxnSpPr>
            <a:cxnSpLocks/>
          </p:cNvCxnSpPr>
          <p:nvPr/>
        </p:nvCxnSpPr>
        <p:spPr>
          <a:xfrm rot="5400000">
            <a:off x="3042319" y="2595010"/>
            <a:ext cx="247951" cy="1688523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A6BAB85-4C1C-4418-A79E-25E06F2F977D}"/>
              </a:ext>
            </a:extLst>
          </p:cNvPr>
          <p:cNvCxnSpPr>
            <a:cxnSpLocks/>
          </p:cNvCxnSpPr>
          <p:nvPr/>
        </p:nvCxnSpPr>
        <p:spPr>
          <a:xfrm rot="5400000">
            <a:off x="3252566" y="3896287"/>
            <a:ext cx="225589" cy="53967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E607790-09B0-477C-A0C5-07D2970B8AC8}"/>
              </a:ext>
            </a:extLst>
          </p:cNvPr>
          <p:cNvCxnSpPr>
            <a:stCxn id="75" idx="2"/>
            <a:endCxn id="87" idx="0"/>
          </p:cNvCxnSpPr>
          <p:nvPr/>
        </p:nvCxnSpPr>
        <p:spPr>
          <a:xfrm rot="16200000" flipH="1">
            <a:off x="3874194" y="3814327"/>
            <a:ext cx="212751" cy="690749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970AD023-C987-4C9F-9E49-80839D0BFFB9}"/>
              </a:ext>
            </a:extLst>
          </p:cNvPr>
          <p:cNvCxnSpPr>
            <a:stCxn id="70" idx="2"/>
            <a:endCxn id="96" idx="0"/>
          </p:cNvCxnSpPr>
          <p:nvPr/>
        </p:nvCxnSpPr>
        <p:spPr>
          <a:xfrm rot="5400000">
            <a:off x="1934208" y="3891094"/>
            <a:ext cx="203098" cy="572546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DB21A5D-E047-4C75-A04B-1BA2B298B2D4}"/>
              </a:ext>
            </a:extLst>
          </p:cNvPr>
          <p:cNvCxnSpPr>
            <a:cxnSpLocks/>
          </p:cNvCxnSpPr>
          <p:nvPr/>
        </p:nvCxnSpPr>
        <p:spPr>
          <a:xfrm>
            <a:off x="1740374" y="4720405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72F2C1A-2995-4561-84AD-19EA6255C105}"/>
              </a:ext>
            </a:extLst>
          </p:cNvPr>
          <p:cNvCxnSpPr>
            <a:cxnSpLocks/>
          </p:cNvCxnSpPr>
          <p:nvPr/>
        </p:nvCxnSpPr>
        <p:spPr>
          <a:xfrm>
            <a:off x="1731265" y="5399109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15CBCD82-181E-4AC9-A1C7-2C6C449DA890}"/>
              </a:ext>
            </a:extLst>
          </p:cNvPr>
          <p:cNvGrpSpPr/>
          <p:nvPr/>
        </p:nvGrpSpPr>
        <p:grpSpPr>
          <a:xfrm>
            <a:off x="1608141" y="1393388"/>
            <a:ext cx="931229" cy="512444"/>
            <a:chOff x="6429381" y="1153349"/>
            <a:chExt cx="931229" cy="512444"/>
          </a:xfrm>
        </p:grpSpPr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F51BF73A-226A-4B96-9DAF-4107891E6EEA}"/>
                </a:ext>
              </a:extLst>
            </p:cNvPr>
            <p:cNvSpPr txBox="1"/>
            <p:nvPr/>
          </p:nvSpPr>
          <p:spPr>
            <a:xfrm>
              <a:off x="6512134" y="1240581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Mag:7</a:t>
              </a:r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D2B9113-803F-44D0-ACE9-0580380B4D9B}"/>
                </a:ext>
              </a:extLst>
            </p:cNvPr>
            <p:cNvSpPr/>
            <p:nvPr/>
          </p:nvSpPr>
          <p:spPr>
            <a:xfrm>
              <a:off x="6429381" y="1153349"/>
              <a:ext cx="931229" cy="51244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EA22A653-0A2B-4A9D-A5FF-E2AE28F06086}"/>
              </a:ext>
            </a:extLst>
          </p:cNvPr>
          <p:cNvGrpSpPr/>
          <p:nvPr/>
        </p:nvGrpSpPr>
        <p:grpSpPr>
          <a:xfrm>
            <a:off x="380143" y="1393388"/>
            <a:ext cx="931229" cy="512444"/>
            <a:chOff x="6497178" y="1135166"/>
            <a:chExt cx="931229" cy="512444"/>
          </a:xfrm>
        </p:grpSpPr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02098043-D8EC-44D2-B880-8D76008C2BC9}"/>
                </a:ext>
              </a:extLst>
            </p:cNvPr>
            <p:cNvSpPr txBox="1"/>
            <p:nvPr/>
          </p:nvSpPr>
          <p:spPr>
            <a:xfrm>
              <a:off x="6591771" y="1215620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27DE390A-8314-4C45-9E93-6C2273C97DEB}"/>
                </a:ext>
              </a:extLst>
            </p:cNvPr>
            <p:cNvSpPr/>
            <p:nvPr/>
          </p:nvSpPr>
          <p:spPr>
            <a:xfrm>
              <a:off x="6497178" y="1135166"/>
              <a:ext cx="931229" cy="51244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7" name="Ellipse 46">
            <a:extLst>
              <a:ext uri="{FF2B5EF4-FFF2-40B4-BE49-F238E27FC236}">
                <a16:creationId xmlns:a16="http://schemas.microsoft.com/office/drawing/2014/main" id="{CD1B768C-0727-4B11-81AC-938F7FB3FA40}"/>
              </a:ext>
            </a:extLst>
          </p:cNvPr>
          <p:cNvSpPr/>
          <p:nvPr/>
        </p:nvSpPr>
        <p:spPr>
          <a:xfrm>
            <a:off x="1025678" y="4200514"/>
            <a:ext cx="1411174" cy="2223926"/>
          </a:xfrm>
          <a:prstGeom prst="ellipse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D9A1C0A-F363-4700-A756-DA4CD12D6515}"/>
              </a:ext>
            </a:extLst>
          </p:cNvPr>
          <p:cNvSpPr txBox="1"/>
          <p:nvPr/>
        </p:nvSpPr>
        <p:spPr>
          <a:xfrm>
            <a:off x="5413974" y="1436554"/>
            <a:ext cx="671307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202124"/>
                </a:solidFill>
              </a:rPr>
              <a:t>Magnitude</a:t>
            </a:r>
            <a:r>
              <a:rPr lang="de-DE" sz="2000" dirty="0">
                <a:solidFill>
                  <a:srgbClr val="202124"/>
                </a:solidFill>
              </a:rPr>
              <a:t>: Maß für freigesetzte Energie die bei Erdbeben entsteht 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A37BFF6-0162-4AD8-A874-072C000D1F62}"/>
              </a:ext>
            </a:extLst>
          </p:cNvPr>
          <p:cNvSpPr txBox="1"/>
          <p:nvPr/>
        </p:nvSpPr>
        <p:spPr>
          <a:xfrm>
            <a:off x="5409419" y="2134575"/>
            <a:ext cx="6153968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02124"/>
                </a:solidFill>
              </a:rPr>
              <a:t>Erbeben treten oft in </a:t>
            </a:r>
            <a:r>
              <a:rPr lang="de-DE" sz="2000" b="1" dirty="0">
                <a:solidFill>
                  <a:srgbClr val="202124"/>
                </a:solidFill>
              </a:rPr>
              <a:t>Clustern</a:t>
            </a:r>
            <a:r>
              <a:rPr lang="de-DE" sz="2000" dirty="0">
                <a:solidFill>
                  <a:srgbClr val="202124"/>
                </a:solidFill>
              </a:rPr>
              <a:t> auf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807D787-3F03-4664-A8C3-FE87505D38A3}"/>
              </a:ext>
            </a:extLst>
          </p:cNvPr>
          <p:cNvSpPr txBox="1"/>
          <p:nvPr/>
        </p:nvSpPr>
        <p:spPr>
          <a:xfrm>
            <a:off x="5409419" y="2583547"/>
            <a:ext cx="615396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Hauptbeben</a:t>
            </a:r>
            <a:r>
              <a:rPr lang="de-DE" sz="2000" dirty="0"/>
              <a:t> ist das stärkstes Erdbeben eines Erdbebenclusters 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4B992F2-2337-4998-8176-B783E19256A5}"/>
              </a:ext>
            </a:extLst>
          </p:cNvPr>
          <p:cNvSpPr txBox="1"/>
          <p:nvPr/>
        </p:nvSpPr>
        <p:spPr>
          <a:xfrm>
            <a:off x="5409419" y="4348291"/>
            <a:ext cx="6153968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Shortterm-</a:t>
            </a:r>
            <a:r>
              <a:rPr lang="de-DE" sz="2000" b="1" dirty="0" err="1"/>
              <a:t>incompleteness</a:t>
            </a:r>
            <a:r>
              <a:rPr lang="de-DE" sz="2000" dirty="0"/>
              <a:t>: nicht vollständig erfasste Erdbeben nach einem starken Erdbeben (n= 616) Japan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91B048E-695F-41A3-BA43-3CDFA840AFD5}"/>
              </a:ext>
            </a:extLst>
          </p:cNvPr>
          <p:cNvSpPr txBox="1"/>
          <p:nvPr/>
        </p:nvSpPr>
        <p:spPr>
          <a:xfrm>
            <a:off x="5409419" y="5479488"/>
            <a:ext cx="615396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Single-Events</a:t>
            </a:r>
            <a:r>
              <a:rPr lang="de-DE" sz="2000" dirty="0"/>
              <a:t>: Erdbeben, die kein weiteres Erdbeben triggern und nicht getriggert wurden (n= 4975) Japan</a:t>
            </a:r>
          </a:p>
        </p:txBody>
      </p:sp>
    </p:spTree>
    <p:extLst>
      <p:ext uri="{BB962C8B-B14F-4D97-AF65-F5344CB8AC3E}">
        <p14:creationId xmlns:p14="http://schemas.microsoft.com/office/powerpoint/2010/main" val="12164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4" grpId="0"/>
      <p:bldP spid="64" grpId="1"/>
      <p:bldP spid="67" grpId="0"/>
      <p:bldP spid="67" grpId="1"/>
      <p:bldP spid="68" grpId="0"/>
      <p:bldP spid="68" grpId="1"/>
      <p:bldP spid="71" grpId="0"/>
      <p:bldP spid="71" grpId="1"/>
      <p:bldP spid="72" grpId="0"/>
      <p:bldP spid="7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2F12AA-717C-400F-AC63-EA5D78A3C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657"/>
                <a:ext cx="10515600" cy="4701994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4200" u="sng" dirty="0"/>
                  <a:t>Erklärung der relevantesten Variablen des Datensatzes (Japan):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de-DE" sz="4200" u="sng" dirty="0"/>
              </a:p>
              <a:p>
                <a:pPr>
                  <a:lnSpc>
                    <a:spcPct val="120000"/>
                  </a:lnSpc>
                </a:pPr>
                <a:r>
                  <a:rPr lang="de-DE" sz="4200" b="1" dirty="0" err="1"/>
                  <a:t>eventID</a:t>
                </a:r>
                <a:r>
                  <a:rPr lang="de-DE" sz="4200" dirty="0"/>
                  <a:t>: Zugeordnete Nummer  </a:t>
                </a:r>
                <a14:m>
                  <m:oMath xmlns:m="http://schemas.openxmlformats.org/officeDocument/2006/math">
                    <m:r>
                      <a:rPr lang="de-DE" sz="4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4200" dirty="0"/>
                  <a:t> [1 – 16687]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4200" b="1" dirty="0"/>
                  <a:t>t</a:t>
                </a:r>
                <a:r>
                  <a:rPr lang="de-DE" sz="4200" dirty="0"/>
                  <a:t>: Tagesabstände zum ersten Erdbeben des Datensatzes  [0 – 6165]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4200" b="1" dirty="0"/>
                  <a:t>mag</a:t>
                </a:r>
                <a:r>
                  <a:rPr lang="de-DE" sz="4200" dirty="0"/>
                  <a:t>: Magnitude eines Erdbebens </a:t>
                </a:r>
                <a14:m>
                  <m:oMath xmlns:m="http://schemas.openxmlformats.org/officeDocument/2006/math">
                    <m:r>
                      <a:rPr lang="de-DE" sz="4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4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4200" dirty="0"/>
                  <a:t> [4.0 ; 8.7]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4200" b="1" dirty="0" err="1"/>
                  <a:t>isBlind</a:t>
                </a:r>
                <a:r>
                  <a:rPr lang="de-DE" sz="4200" dirty="0"/>
                  <a:t>: Erdbeben, die während der Shortterm-</a:t>
                </a:r>
                <a:r>
                  <a:rPr lang="de-DE" sz="4200" dirty="0" err="1"/>
                  <a:t>Incompleteness</a:t>
                </a:r>
                <a:r>
                  <a:rPr lang="de-DE" sz="4200" dirty="0"/>
                  <a:t> aufgetreten sind  </a:t>
                </a:r>
                <a14:m>
                  <m:oMath xmlns:m="http://schemas.openxmlformats.org/officeDocument/2006/math">
                    <m:r>
                      <a:rPr lang="de-DE" sz="4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4200" dirty="0"/>
                  <a:t>[TRUE ; FALSE]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4200" b="1" dirty="0"/>
                  <a:t>distanceMeasure</a:t>
                </a:r>
                <a:r>
                  <a:rPr lang="de-DE" sz="4200" dirty="0"/>
                  <a:t>: Wahrscheinlichkeit ob Erdbeben getriggert wurde  </a:t>
                </a:r>
                <a14:m>
                  <m:oMath xmlns:m="http://schemas.openxmlformats.org/officeDocument/2006/math">
                    <m:r>
                      <a:rPr lang="de-DE" sz="4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4200" dirty="0"/>
                  <a:t>[0 ; 1] 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4200" b="1" dirty="0"/>
                  <a:t>TriggeredFrom</a:t>
                </a:r>
                <a:r>
                  <a:rPr lang="de-DE" sz="4200" dirty="0"/>
                  <a:t>: </a:t>
                </a:r>
                <a:r>
                  <a:rPr lang="de-DE" sz="4200" dirty="0" err="1"/>
                  <a:t>EventID</a:t>
                </a:r>
                <a:r>
                  <a:rPr lang="de-DE" sz="4200" dirty="0"/>
                  <a:t> des triggernden Erdbeben, falls distanceMeasure ≥ 0,5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4200" dirty="0"/>
                  <a:t>     für -1 </a:t>
                </a:r>
                <a:r>
                  <a:rPr lang="de-DE" sz="4200" dirty="0">
                    <a:sym typeface="Wingdings" panose="05000000000000000000" pitchFamily="2" charset="2"/>
                  </a:rPr>
                  <a:t> Erdbeben wurde nicht getriggert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4200" dirty="0">
                    <a:sym typeface="Wingdings" panose="05000000000000000000" pitchFamily="2" charset="2"/>
                  </a:rPr>
                  <a:t>Kovariablen wie z.B.: Tiefe, Dicke des Erdmantels/Erdkruste, Steigungswinkel der Platten, Höhe der Erdoberfläche über den Meeresspiegel, Wärmefluss aus dem Erdinnern an die Oberfläche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2F12AA-717C-400F-AC63-EA5D78A3C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657"/>
                <a:ext cx="10515600" cy="4701994"/>
              </a:xfrm>
              <a:blipFill>
                <a:blip r:embed="rId2"/>
                <a:stretch>
                  <a:fillRect l="-638" t="-6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25390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43224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3D1CC6-5366-4CFD-9779-1EB3AE16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5C76D808-3489-4ED6-8F45-9C53BCBA6C6D}" type="slidenum">
              <a:rPr lang="es-ES" b="1"/>
              <a:pPr/>
              <a:t>8</a:t>
            </a:fld>
            <a:endParaRPr lang="es-E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922541-93C1-4661-838A-14D84CECE270}"/>
              </a:ext>
            </a:extLst>
          </p:cNvPr>
          <p:cNvSpPr/>
          <p:nvPr/>
        </p:nvSpPr>
        <p:spPr>
          <a:xfrm>
            <a:off x="684044" y="1614606"/>
            <a:ext cx="10823907" cy="125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Lässt sich ein statistischer Zusammenhang zwischen </a:t>
            </a:r>
            <a:r>
              <a:rPr lang="de-DE" sz="2400" dirty="0" err="1">
                <a:solidFill>
                  <a:schemeClr val="tx1"/>
                </a:solidFill>
              </a:rPr>
              <a:t>triggernder</a:t>
            </a:r>
            <a:r>
              <a:rPr lang="de-DE" sz="2400" dirty="0">
                <a:solidFill>
                  <a:schemeClr val="tx1"/>
                </a:solidFill>
              </a:rPr>
              <a:t> und getriggerter Magnitude herstellen?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00176C3-D9CD-420B-8CEA-558854798B2E}"/>
              </a:ext>
            </a:extLst>
          </p:cNvPr>
          <p:cNvSpPr/>
          <p:nvPr/>
        </p:nvSpPr>
        <p:spPr>
          <a:xfrm>
            <a:off x="684042" y="4495933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Wie </a:t>
            </a:r>
            <a:r>
              <a:rPr lang="de-DE" sz="2400" dirty="0">
                <a:solidFill>
                  <a:schemeClr val="tx1"/>
                </a:solidFill>
              </a:rPr>
              <a:t>stark hängt der Zusammenhang davon ab, ob man die sogenannte 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“Shortterm-</a:t>
            </a:r>
            <a:r>
              <a:rPr lang="de-DE" sz="2400" dirty="0" err="1">
                <a:solidFill>
                  <a:schemeClr val="tx1"/>
                </a:solidFill>
              </a:rPr>
              <a:t>Incompleteness</a:t>
            </a:r>
            <a:r>
              <a:rPr lang="de-DE" sz="2400" dirty="0">
                <a:solidFill>
                  <a:schemeClr val="tx1"/>
                </a:solidFill>
              </a:rPr>
              <a:t>” eines Erdbeben-Katalogs nach starken Beben berücksichtigt?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7ADDDA-2AEB-4D21-971B-7545E8E9BD75}"/>
              </a:ext>
            </a:extLst>
          </p:cNvPr>
          <p:cNvSpPr/>
          <p:nvPr/>
        </p:nvSpPr>
        <p:spPr>
          <a:xfrm>
            <a:off x="684043" y="3045776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 startAt="2"/>
            </a:pPr>
            <a:r>
              <a:rPr lang="de-DE" sz="2400" dirty="0">
                <a:solidFill>
                  <a:schemeClr val="tx1"/>
                </a:solidFill>
              </a:rPr>
              <a:t>Unterscheiden sich die Beobachtungen für Erdbeben-Daten in Japan und Süd-Kalifornien?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FE9E5937-409D-42E8-A900-1F13510E51BC}"/>
              </a:ext>
            </a:extLst>
          </p:cNvPr>
          <p:cNvSpPr txBox="1">
            <a:spLocks/>
          </p:cNvSpPr>
          <p:nvPr/>
        </p:nvSpPr>
        <p:spPr>
          <a:xfrm>
            <a:off x="838200" y="-291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5E359D3-88F7-481B-B342-53126BB8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1183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</a:t>
            </a: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9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64028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1153</Words>
  <Application>Microsoft Office PowerPoint</Application>
  <PresentationFormat>Breitbild</PresentationFormat>
  <Paragraphs>229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</vt:lpstr>
      <vt:lpstr>Magnitudenverteilung getriggerter Erdbeben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eure Aufmerksamkeit, eure Ideen und Anregungen</vt:lpstr>
      <vt:lpstr>Anhang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Bild Quelle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Magnitudenverteilung getriggerter Erdbeben</dc:title>
  <dc:creator>ru86qex</dc:creator>
  <cp:lastModifiedBy>ru86qex</cp:lastModifiedBy>
  <cp:revision>74</cp:revision>
  <dcterms:created xsi:type="dcterms:W3CDTF">2021-03-06T21:10:08Z</dcterms:created>
  <dcterms:modified xsi:type="dcterms:W3CDTF">2021-03-22T14:52:44Z</dcterms:modified>
</cp:coreProperties>
</file>