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2900938"/>
  <p:notesSz cx="9931400" cy="1436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50421" indent="1938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03425" indent="3850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56430" indent="5762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206849" indent="7700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721151" algn="l" defTabSz="1488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65381" algn="l" defTabSz="1488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209611" algn="l" defTabSz="1488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953841" algn="l" defTabSz="1488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nadette Fritzsch" initials="B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497D"/>
    <a:srgbClr val="8C1071"/>
    <a:srgbClr val="FEAD8C"/>
    <a:srgbClr val="EE4502"/>
    <a:srgbClr val="D5EDF3"/>
    <a:srgbClr val="FFD653"/>
    <a:srgbClr val="99CCFF"/>
    <a:srgbClr val="1F4B7D"/>
    <a:srgbClr val="FFFFCC"/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81" autoAdjust="0"/>
    <p:restoredTop sz="98706" autoAdjust="0"/>
  </p:normalViewPr>
  <p:slideViewPr>
    <p:cSldViewPr>
      <p:cViewPr>
        <p:scale>
          <a:sx n="21" d="100"/>
          <a:sy n="21" d="100"/>
        </p:scale>
        <p:origin x="-2064" y="-462"/>
      </p:cViewPr>
      <p:guideLst>
        <p:guide orient="horz" pos="16608"/>
        <p:guide orient="horz" pos="19885"/>
        <p:guide orient="horz" pos="10362"/>
        <p:guide orient="horz" pos="14353"/>
        <p:guide orient="horz" pos="839"/>
        <p:guide orient="horz" pos="2517"/>
        <p:guide orient="horz" pos="2980"/>
        <p:guide pos="1156"/>
        <p:guide pos="31099"/>
        <p:guide pos="16127"/>
        <p:guide pos="25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920" cy="71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t" anchorCtr="0" compatLnSpc="1">
            <a:prstTxWarp prst="textNoShape">
              <a:avLst/>
            </a:prstTxWarp>
          </a:bodyPr>
          <a:lstStyle>
            <a:lvl1pPr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135" y="0"/>
            <a:ext cx="4303920" cy="71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t" anchorCtr="0" compatLnSpc="1">
            <a:prstTxWarp prst="textNoShape">
              <a:avLst/>
            </a:prstTxWarp>
          </a:bodyPr>
          <a:lstStyle>
            <a:lvl1pPr algn="r"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41814"/>
            <a:ext cx="4303920" cy="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b" anchorCtr="0" compatLnSpc="1">
            <a:prstTxWarp prst="textNoShape">
              <a:avLst/>
            </a:prstTxWarp>
          </a:bodyPr>
          <a:lstStyle>
            <a:lvl1pPr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135" y="13641814"/>
            <a:ext cx="4303920" cy="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b" anchorCtr="0" compatLnSpc="1">
            <a:prstTxWarp prst="textNoShape">
              <a:avLst/>
            </a:prstTxWarp>
          </a:bodyPr>
          <a:lstStyle>
            <a:lvl1pPr algn="r" defTabSz="905249">
              <a:defRPr sz="1200"/>
            </a:lvl1pPr>
          </a:lstStyle>
          <a:p>
            <a:pPr>
              <a:defRPr/>
            </a:pPr>
            <a:fld id="{008D4FC3-3934-43AC-9D8E-421884AD723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9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920" cy="71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t" anchorCtr="0" compatLnSpc="1">
            <a:prstTxWarp prst="textNoShape">
              <a:avLst/>
            </a:prstTxWarp>
          </a:bodyPr>
          <a:lstStyle>
            <a:lvl1pPr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135" y="0"/>
            <a:ext cx="4303920" cy="71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t" anchorCtr="0" compatLnSpc="1">
            <a:prstTxWarp prst="textNoShape">
              <a:avLst/>
            </a:prstTxWarp>
          </a:bodyPr>
          <a:lstStyle>
            <a:lvl1pPr algn="r"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1077913"/>
            <a:ext cx="838200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2" y="6823222"/>
            <a:ext cx="7946059" cy="646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41814"/>
            <a:ext cx="4303920" cy="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b" anchorCtr="0" compatLnSpc="1">
            <a:prstTxWarp prst="textNoShape">
              <a:avLst/>
            </a:prstTxWarp>
          </a:bodyPr>
          <a:lstStyle>
            <a:lvl1pPr defTabSz="905249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135" y="13641814"/>
            <a:ext cx="4303920" cy="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33" tIns="45266" rIns="90533" bIns="45266" numCol="1" anchor="b" anchorCtr="0" compatLnSpc="1">
            <a:prstTxWarp prst="textNoShape">
              <a:avLst/>
            </a:prstTxWarp>
          </a:bodyPr>
          <a:lstStyle>
            <a:lvl1pPr algn="r" defTabSz="905249">
              <a:defRPr sz="1200"/>
            </a:lvl1pPr>
          </a:lstStyle>
          <a:p>
            <a:pPr>
              <a:defRPr/>
            </a:pPr>
            <a:fld id="{688777AB-899F-4559-BAFE-DDE0625AA5F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550421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110342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65643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2206849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760721" algn="l" defTabSz="110428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12866" algn="l" defTabSz="110428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65011" algn="l" defTabSz="110428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17154" algn="l" defTabSz="110428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24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1089090" indent="-418881" defTabSz="90524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675524" indent="-335105" defTabSz="90524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2345733" indent="-335105" defTabSz="90524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3015943" indent="-335105" defTabSz="90524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3686152" indent="-335105" defTabSz="9052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4356362" indent="-335105" defTabSz="9052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5026571" indent="-335105" defTabSz="9052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5696781" indent="-335105" defTabSz="90524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BD4092-6C7C-41E0-8E28-55393D3B750A}" type="slidenum">
              <a:rPr lang="en-GB" smtClean="0"/>
              <a:pPr eaLnBrk="1" hangingPunct="1"/>
              <a:t>1</a:t>
            </a:fld>
            <a:endParaRPr lang="en-GB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1077913"/>
            <a:ext cx="8382000" cy="5386387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smtClean="0"/>
              <a:t>  </a:t>
            </a:r>
            <a:br>
              <a:rPr lang="de-DE" smtClean="0"/>
            </a:br>
            <a:r>
              <a:rPr lang="de-DE" smtClean="0"/>
              <a:t>        </a:t>
            </a:r>
            <a:br>
              <a:rPr lang="de-DE" smtClean="0"/>
            </a:br>
            <a:r>
              <a:rPr lang="de-DE" smtClean="0"/>
              <a:t>          </a:t>
            </a:r>
            <a:br>
              <a:rPr lang="de-DE" smtClean="0"/>
            </a:br>
            <a:r>
              <a:rPr lang="de-DE" smtClean="0"/>
              <a:t>     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2345" y="4778002"/>
            <a:ext cx="46090321" cy="24612745"/>
          </a:xfrm>
          <a:prstGeom prst="rect">
            <a:avLst/>
          </a:prstGeom>
        </p:spPr>
        <p:txBody>
          <a:bodyPr lIns="148846" tIns="74423" rIns="148846" bIns="74423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4078721" y="553697"/>
            <a:ext cx="33410352" cy="386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3205" tIns="171603" rIns="343205" bIns="171603" anchor="ctr"/>
          <a:lstStyle/>
          <a:p>
            <a:pPr algn="ctr" defTabSz="4811655"/>
            <a:endParaRPr lang="en-GB" sz="16600">
              <a:solidFill>
                <a:schemeClr val="bg1"/>
              </a:solidFill>
              <a:latin typeface="Arial Black" pitchFamily="36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2945739" y="7936313"/>
            <a:ext cx="23037558" cy="2368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43205" tIns="171603" rIns="343205" bIns="171603"/>
          <a:lstStyle/>
          <a:p>
            <a:pPr marL="1793388" indent="-1793388" defTabSz="4811655">
              <a:spcBef>
                <a:spcPct val="20000"/>
              </a:spcBef>
              <a:buFontTx/>
              <a:buChar char="•"/>
            </a:pPr>
            <a:endParaRPr lang="en-GB" sz="16600"/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12155438" y="1"/>
            <a:ext cx="31988796" cy="386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3205" tIns="171603" rIns="343205" bIns="171603" anchor="ctr"/>
          <a:lstStyle/>
          <a:p>
            <a:pPr algn="ctr" defTabSz="4806486"/>
            <a:endParaRPr lang="en-GB" sz="940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0832" y="905580"/>
            <a:ext cx="33406552" cy="2402799"/>
          </a:xfrm>
          <a:prstGeom prst="rect">
            <a:avLst/>
          </a:prstGeom>
        </p:spPr>
        <p:txBody>
          <a:bodyPr lIns="148846" tIns="74423" rIns="148846" bIns="74423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61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811655" rtl="0" eaLnBrk="0" fontAlgn="base" hangingPunct="0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+mj-lt"/>
          <a:ea typeface="+mj-ea"/>
          <a:cs typeface="+mj-cs"/>
        </a:defRPr>
      </a:lvl1pPr>
      <a:lvl2pPr algn="ctr" defTabSz="4811655" rtl="0" eaLnBrk="0" fontAlgn="base" hangingPunct="0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2pPr>
      <a:lvl3pPr algn="ctr" defTabSz="4811655" rtl="0" eaLnBrk="0" fontAlgn="base" hangingPunct="0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3pPr>
      <a:lvl4pPr algn="ctr" defTabSz="4811655" rtl="0" eaLnBrk="0" fontAlgn="base" hangingPunct="0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4pPr>
      <a:lvl5pPr algn="ctr" defTabSz="4811655" rtl="0" eaLnBrk="0" fontAlgn="base" hangingPunct="0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5pPr>
      <a:lvl6pPr marL="552145" algn="ctr" defTabSz="4814009" rtl="0" fontAlgn="base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6pPr>
      <a:lvl7pPr marL="1104288" algn="ctr" defTabSz="4814009" rtl="0" fontAlgn="base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7pPr>
      <a:lvl8pPr marL="1656433" algn="ctr" defTabSz="4814009" rtl="0" fontAlgn="base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8pPr>
      <a:lvl9pPr marL="2208578" algn="ctr" defTabSz="4814009" rtl="0" fontAlgn="base">
        <a:spcBef>
          <a:spcPct val="0"/>
        </a:spcBef>
        <a:spcAft>
          <a:spcPct val="0"/>
        </a:spcAft>
        <a:defRPr sz="16600">
          <a:solidFill>
            <a:schemeClr val="bg1"/>
          </a:solidFill>
          <a:latin typeface="Arial Black" pitchFamily="36" charset="0"/>
        </a:defRPr>
      </a:lvl9pPr>
    </p:titleStyle>
    <p:bodyStyle>
      <a:lvl1pPr marL="1793388" indent="-1793388" algn="l" defTabSz="4811655" rtl="0" eaLnBrk="0" fontAlgn="base" hangingPunct="0">
        <a:spcBef>
          <a:spcPct val="20000"/>
        </a:spcBef>
        <a:spcAft>
          <a:spcPct val="0"/>
        </a:spcAft>
        <a:buChar char="•"/>
        <a:defRPr sz="16600">
          <a:solidFill>
            <a:schemeClr val="tx1"/>
          </a:solidFill>
          <a:latin typeface="+mn-lt"/>
          <a:ea typeface="+mn-ea"/>
          <a:cs typeface="+mn-cs"/>
        </a:defRPr>
      </a:lvl1pPr>
      <a:lvl2pPr marL="3907208" indent="-1498797" algn="l" defTabSz="4811655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</a:defRPr>
      </a:lvl2pPr>
      <a:lvl3pPr marL="6000356" indent="-1186118" algn="l" defTabSz="4811655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8406184" indent="-1201622" algn="l" defTabSz="481165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10814595" indent="-1201622" algn="l" defTabSz="4811655" rtl="0" eaLnBrk="0" fontAlgn="base" hangingPunct="0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5pPr>
      <a:lvl6pPr marL="11366888" indent="-1202065" algn="l" defTabSz="4814009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6pPr>
      <a:lvl7pPr marL="11919033" indent="-1202065" algn="l" defTabSz="4814009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7pPr>
      <a:lvl8pPr marL="12471178" indent="-1202065" algn="l" defTabSz="4814009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8pPr>
      <a:lvl9pPr marL="13023323" indent="-1202065" algn="l" defTabSz="4814009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2145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288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433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578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60721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12866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65011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17154" algn="l" defTabSz="11042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431013" y="4281117"/>
            <a:ext cx="10208397" cy="6264696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56" y="3705052"/>
            <a:ext cx="13155049" cy="16966627"/>
          </a:xfrm>
          <a:prstGeom prst="rect">
            <a:avLst/>
          </a:prstGeom>
        </p:spPr>
      </p:pic>
      <p:sp>
        <p:nvSpPr>
          <p:cNvPr id="3075" name="Rectangle 62"/>
          <p:cNvSpPr>
            <a:spLocks noGrp="1" noChangeArrowheads="1"/>
          </p:cNvSpPr>
          <p:nvPr>
            <p:ph type="title"/>
          </p:nvPr>
        </p:nvSpPr>
        <p:spPr>
          <a:xfrm>
            <a:off x="11113767" y="464693"/>
            <a:ext cx="29429722" cy="412122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72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geospatial data life cycle services framework</a:t>
            </a:r>
            <a:r>
              <a:rPr lang="en-US" sz="7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7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60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Ehbrecht</a:t>
            </a:r>
            <a:r>
              <a:rPr lang="en-US" sz="4800" baseline="300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J. 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Meyer</a:t>
            </a:r>
            <a:r>
              <a:rPr lang="en-US" sz="4800" baseline="300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Kindermann</a:t>
            </a:r>
            <a:r>
              <a:rPr lang="en-US" sz="4800" baseline="300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T. Kipp</a:t>
            </a:r>
            <a:r>
              <a:rPr lang="en-US" sz="4800" baseline="300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8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>
                <a:solidFill>
                  <a:srgbClr val="1F497D"/>
                </a:solidFill>
                <a:latin typeface="+mn-lt"/>
              </a:rPr>
              <a:t>1)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Deutsches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Klimarechenzentrum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DKRZ, Hamburg 2)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Karlsruher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Institut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für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sz="4800" dirty="0" err="1">
                <a:solidFill>
                  <a:srgbClr val="1F497D"/>
                </a:solidFill>
                <a:latin typeface="+mn-lt"/>
              </a:rPr>
              <a:t>Technologie</a:t>
            </a:r>
            <a:r>
              <a:rPr lang="en-US" sz="4800" dirty="0">
                <a:solidFill>
                  <a:srgbClr val="1F497D"/>
                </a:solidFill>
                <a:latin typeface="+mn-lt"/>
              </a:rPr>
              <a:t> KIT, Karlsruhe</a:t>
            </a:r>
            <a:r>
              <a:rPr lang="en-US" sz="4000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sz="4800" dirty="0">
                <a:solidFill>
                  <a:srgbClr val="1F497D"/>
                </a:solidFill>
              </a:rPr>
              <a:t/>
            </a:r>
            <a:br>
              <a:rPr lang="en-US" sz="4800" dirty="0">
                <a:solidFill>
                  <a:srgbClr val="1F497D"/>
                </a:solidFill>
              </a:rPr>
            </a:br>
            <a:endParaRPr lang="en-US" sz="48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44416" y="4497142"/>
            <a:ext cx="9577064" cy="6264695"/>
          </a:xfrm>
          <a:custGeom>
            <a:avLst/>
            <a:gdLst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  <a:gd name="connsiteX0" fmla="*/ 7791 w 23047791"/>
              <a:gd name="connsiteY0" fmla="*/ 0 h 17470828"/>
              <a:gd name="connsiteX1" fmla="*/ 23047791 w 23047791"/>
              <a:gd name="connsiteY1" fmla="*/ 0 h 17470828"/>
              <a:gd name="connsiteX2" fmla="*/ 23047791 w 23047791"/>
              <a:gd name="connsiteY2" fmla="*/ 8784456 h 17470828"/>
              <a:gd name="connsiteX3" fmla="*/ 0 w 23047791"/>
              <a:gd name="connsiteY3" fmla="*/ 17470823 h 17470828"/>
              <a:gd name="connsiteX4" fmla="*/ 7791 w 23047791"/>
              <a:gd name="connsiteY4" fmla="*/ 8784456 h 17470828"/>
              <a:gd name="connsiteX5" fmla="*/ 7791 w 23047791"/>
              <a:gd name="connsiteY5" fmla="*/ 0 h 17470828"/>
              <a:gd name="connsiteX0" fmla="*/ 7791 w 23047791"/>
              <a:gd name="connsiteY0" fmla="*/ 0 h 17576170"/>
              <a:gd name="connsiteX1" fmla="*/ 23047791 w 23047791"/>
              <a:gd name="connsiteY1" fmla="*/ 0 h 17576170"/>
              <a:gd name="connsiteX2" fmla="*/ 23047791 w 23047791"/>
              <a:gd name="connsiteY2" fmla="*/ 8784456 h 17576170"/>
              <a:gd name="connsiteX3" fmla="*/ 9336506 w 23047791"/>
              <a:gd name="connsiteY3" fmla="*/ 10829392 h 17576170"/>
              <a:gd name="connsiteX4" fmla="*/ 0 w 23047791"/>
              <a:gd name="connsiteY4" fmla="*/ 17470823 h 17576170"/>
              <a:gd name="connsiteX5" fmla="*/ 7791 w 23047791"/>
              <a:gd name="connsiteY5" fmla="*/ 8784456 h 17576170"/>
              <a:gd name="connsiteX6" fmla="*/ 7791 w 23047791"/>
              <a:gd name="connsiteY6" fmla="*/ 0 h 17576170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8336 w 23598336"/>
              <a:gd name="connsiteY0" fmla="*/ 0 h 17884124"/>
              <a:gd name="connsiteX1" fmla="*/ 23598336 w 23598336"/>
              <a:gd name="connsiteY1" fmla="*/ 0 h 17884124"/>
              <a:gd name="connsiteX2" fmla="*/ 23598336 w 23598336"/>
              <a:gd name="connsiteY2" fmla="*/ 8784456 h 17884124"/>
              <a:gd name="connsiteX3" fmla="*/ 8010125 w 23598336"/>
              <a:gd name="connsiteY3" fmla="*/ 16363919 h 17884124"/>
              <a:gd name="connsiteX4" fmla="*/ 550545 w 23598336"/>
              <a:gd name="connsiteY4" fmla="*/ 17470823 h 17884124"/>
              <a:gd name="connsiteX5" fmla="*/ 558336 w 23598336"/>
              <a:gd name="connsiteY5" fmla="*/ 8784456 h 17884124"/>
              <a:gd name="connsiteX6" fmla="*/ 558336 w 23598336"/>
              <a:gd name="connsiteY6" fmla="*/ 0 h 17884124"/>
              <a:gd name="connsiteX0" fmla="*/ 7791 w 23047791"/>
              <a:gd name="connsiteY0" fmla="*/ 0 h 17884124"/>
              <a:gd name="connsiteX1" fmla="*/ 23047791 w 23047791"/>
              <a:gd name="connsiteY1" fmla="*/ 0 h 17884124"/>
              <a:gd name="connsiteX2" fmla="*/ 23047791 w 23047791"/>
              <a:gd name="connsiteY2" fmla="*/ 8784456 h 17884124"/>
              <a:gd name="connsiteX3" fmla="*/ 7459580 w 23047791"/>
              <a:gd name="connsiteY3" fmla="*/ 16363919 h 17884124"/>
              <a:gd name="connsiteX4" fmla="*/ 0 w 23047791"/>
              <a:gd name="connsiteY4" fmla="*/ 17470823 h 17884124"/>
              <a:gd name="connsiteX5" fmla="*/ 7791 w 23047791"/>
              <a:gd name="connsiteY5" fmla="*/ 8784456 h 17884124"/>
              <a:gd name="connsiteX6" fmla="*/ 7791 w 23047791"/>
              <a:gd name="connsiteY6" fmla="*/ 0 h 17884124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59580 w 23047791"/>
              <a:gd name="connsiteY3" fmla="*/ 16363919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1207 w 23591207"/>
              <a:gd name="connsiteY0" fmla="*/ 0 h 18126869"/>
              <a:gd name="connsiteX1" fmla="*/ 23591207 w 23591207"/>
              <a:gd name="connsiteY1" fmla="*/ 0 h 18126869"/>
              <a:gd name="connsiteX2" fmla="*/ 23591207 w 23591207"/>
              <a:gd name="connsiteY2" fmla="*/ 8784456 h 18126869"/>
              <a:gd name="connsiteX3" fmla="*/ 7906744 w 23591207"/>
              <a:gd name="connsiteY3" fmla="*/ 17518951 h 18126869"/>
              <a:gd name="connsiteX4" fmla="*/ 543416 w 23591207"/>
              <a:gd name="connsiteY4" fmla="*/ 17470823 h 18126869"/>
              <a:gd name="connsiteX5" fmla="*/ 551207 w 23591207"/>
              <a:gd name="connsiteY5" fmla="*/ 8784456 h 18126869"/>
              <a:gd name="connsiteX6" fmla="*/ 551207 w 23591207"/>
              <a:gd name="connsiteY6" fmla="*/ 0 h 18126869"/>
              <a:gd name="connsiteX0" fmla="*/ 551207 w 23591207"/>
              <a:gd name="connsiteY0" fmla="*/ 0 h 18978874"/>
              <a:gd name="connsiteX1" fmla="*/ 23591207 w 23591207"/>
              <a:gd name="connsiteY1" fmla="*/ 0 h 18978874"/>
              <a:gd name="connsiteX2" fmla="*/ 23591207 w 23591207"/>
              <a:gd name="connsiteY2" fmla="*/ 8784456 h 18978874"/>
              <a:gd name="connsiteX3" fmla="*/ 7906744 w 23591207"/>
              <a:gd name="connsiteY3" fmla="*/ 17518951 h 18978874"/>
              <a:gd name="connsiteX4" fmla="*/ 543416 w 23591207"/>
              <a:gd name="connsiteY4" fmla="*/ 17470823 h 18978874"/>
              <a:gd name="connsiteX5" fmla="*/ 551207 w 23591207"/>
              <a:gd name="connsiteY5" fmla="*/ 8784456 h 18978874"/>
              <a:gd name="connsiteX6" fmla="*/ 551207 w 23591207"/>
              <a:gd name="connsiteY6" fmla="*/ 0 h 18978874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125046"/>
              <a:gd name="connsiteX1" fmla="*/ 23591207 w 23591207"/>
              <a:gd name="connsiteY1" fmla="*/ 0 h 18125046"/>
              <a:gd name="connsiteX2" fmla="*/ 23591207 w 23591207"/>
              <a:gd name="connsiteY2" fmla="*/ 8784456 h 18125046"/>
              <a:gd name="connsiteX3" fmla="*/ 8291754 w 23591207"/>
              <a:gd name="connsiteY3" fmla="*/ 8904339 h 18125046"/>
              <a:gd name="connsiteX4" fmla="*/ 7906744 w 23591207"/>
              <a:gd name="connsiteY4" fmla="*/ 17518951 h 18125046"/>
              <a:gd name="connsiteX5" fmla="*/ 543416 w 23591207"/>
              <a:gd name="connsiteY5" fmla="*/ 17470823 h 18125046"/>
              <a:gd name="connsiteX6" fmla="*/ 551207 w 23591207"/>
              <a:gd name="connsiteY6" fmla="*/ 8784456 h 18125046"/>
              <a:gd name="connsiteX7" fmla="*/ 551207 w 23591207"/>
              <a:gd name="connsiteY7" fmla="*/ 0 h 18125046"/>
              <a:gd name="connsiteX0" fmla="*/ 551207 w 23591207"/>
              <a:gd name="connsiteY0" fmla="*/ 0 h 17518951"/>
              <a:gd name="connsiteX1" fmla="*/ 23591207 w 23591207"/>
              <a:gd name="connsiteY1" fmla="*/ 0 h 17518951"/>
              <a:gd name="connsiteX2" fmla="*/ 23591207 w 23591207"/>
              <a:gd name="connsiteY2" fmla="*/ 8784456 h 17518951"/>
              <a:gd name="connsiteX3" fmla="*/ 8291754 w 23591207"/>
              <a:gd name="connsiteY3" fmla="*/ 8904339 h 17518951"/>
              <a:gd name="connsiteX4" fmla="*/ 7906744 w 23591207"/>
              <a:gd name="connsiteY4" fmla="*/ 17518951 h 17518951"/>
              <a:gd name="connsiteX5" fmla="*/ 543416 w 23591207"/>
              <a:gd name="connsiteY5" fmla="*/ 17470823 h 17518951"/>
              <a:gd name="connsiteX6" fmla="*/ 551207 w 23591207"/>
              <a:gd name="connsiteY6" fmla="*/ 8784456 h 17518951"/>
              <a:gd name="connsiteX7" fmla="*/ 551207 w 23591207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748338 w 23047791"/>
              <a:gd name="connsiteY3" fmla="*/ 8904339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411453 w 23047791"/>
              <a:gd name="connsiteY3" fmla="*/ 8856213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1 w 23047791"/>
              <a:gd name="connsiteY4" fmla="*/ 17374572 h 17470823"/>
              <a:gd name="connsiteX5" fmla="*/ 0 w 23047791"/>
              <a:gd name="connsiteY5" fmla="*/ 17470823 h 17470823"/>
              <a:gd name="connsiteX6" fmla="*/ 7791 w 23047791"/>
              <a:gd name="connsiteY6" fmla="*/ 8784456 h 17470823"/>
              <a:gd name="connsiteX7" fmla="*/ 7791 w 23047791"/>
              <a:gd name="connsiteY7" fmla="*/ 0 h 17470823"/>
              <a:gd name="connsiteX0" fmla="*/ 7791 w 23047791"/>
              <a:gd name="connsiteY0" fmla="*/ 0 h 17470837"/>
              <a:gd name="connsiteX1" fmla="*/ 23047791 w 23047791"/>
              <a:gd name="connsiteY1" fmla="*/ 0 h 17470837"/>
              <a:gd name="connsiteX2" fmla="*/ 23047791 w 23047791"/>
              <a:gd name="connsiteY2" fmla="*/ 8784456 h 17470837"/>
              <a:gd name="connsiteX3" fmla="*/ 7411453 w 23047791"/>
              <a:gd name="connsiteY3" fmla="*/ 8856213 h 17470837"/>
              <a:gd name="connsiteX4" fmla="*/ 0 w 23047791"/>
              <a:gd name="connsiteY4" fmla="*/ 17470823 h 17470837"/>
              <a:gd name="connsiteX5" fmla="*/ 7791 w 23047791"/>
              <a:gd name="connsiteY5" fmla="*/ 8784456 h 17470837"/>
              <a:gd name="connsiteX6" fmla="*/ 7791 w 23047791"/>
              <a:gd name="connsiteY6" fmla="*/ 0 h 17470837"/>
              <a:gd name="connsiteX0" fmla="*/ 0 w 23040000"/>
              <a:gd name="connsiteY0" fmla="*/ 0 h 9459606"/>
              <a:gd name="connsiteX1" fmla="*/ 23040000 w 23040000"/>
              <a:gd name="connsiteY1" fmla="*/ 0 h 9459606"/>
              <a:gd name="connsiteX2" fmla="*/ 23040000 w 23040000"/>
              <a:gd name="connsiteY2" fmla="*/ 8784456 h 9459606"/>
              <a:gd name="connsiteX3" fmla="*/ 7403662 w 23040000"/>
              <a:gd name="connsiteY3" fmla="*/ 8856213 h 9459606"/>
              <a:gd name="connsiteX4" fmla="*/ 0 w 23040000"/>
              <a:gd name="connsiteY4" fmla="*/ 8784456 h 9459606"/>
              <a:gd name="connsiteX5" fmla="*/ 0 w 23040000"/>
              <a:gd name="connsiteY5" fmla="*/ 0 h 9459606"/>
              <a:gd name="connsiteX0" fmla="*/ 0 w 23040000"/>
              <a:gd name="connsiteY0" fmla="*/ 0 h 8856213"/>
              <a:gd name="connsiteX1" fmla="*/ 23040000 w 23040000"/>
              <a:gd name="connsiteY1" fmla="*/ 0 h 8856213"/>
              <a:gd name="connsiteX2" fmla="*/ 23040000 w 23040000"/>
              <a:gd name="connsiteY2" fmla="*/ 8784456 h 8856213"/>
              <a:gd name="connsiteX3" fmla="*/ 7403662 w 23040000"/>
              <a:gd name="connsiteY3" fmla="*/ 8856213 h 8856213"/>
              <a:gd name="connsiteX4" fmla="*/ 0 w 23040000"/>
              <a:gd name="connsiteY4" fmla="*/ 8784456 h 8856213"/>
              <a:gd name="connsiteX5" fmla="*/ 0 w 23040000"/>
              <a:gd name="connsiteY5" fmla="*/ 0 h 8856213"/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0000" h="8784456">
                <a:moveTo>
                  <a:pt x="0" y="0"/>
                </a:moveTo>
                <a:lnTo>
                  <a:pt x="23040000" y="0"/>
                </a:lnTo>
                <a:lnTo>
                  <a:pt x="23040000" y="8784456"/>
                </a:lnTo>
                <a:lnTo>
                  <a:pt x="0" y="8784456"/>
                </a:lnTo>
                <a:lnTo>
                  <a:pt x="0" y="0"/>
                </a:lnTo>
                <a:close/>
              </a:path>
            </a:pathLst>
          </a:custGeom>
          <a:noFill/>
          <a:ln w="44450" cap="rnd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algn="ctr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9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/ </a:t>
            </a:r>
            <a:r>
              <a:rPr lang="en-US" sz="39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Motivation:</a:t>
            </a:r>
            <a:endParaRPr lang="en-US" sz="39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of end users in data life cycle management activities involving multiple distributed data centers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management activities are composed of a set of basic operations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are accessible to end users via GUIs as well as client tools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are discoverable and expose standardized interface descriptions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39716768" y="4901976"/>
            <a:ext cx="10482339" cy="6541383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services framework </a:t>
            </a:r>
            <a:r>
              <a:rPr lang="en-US" sz="3600" b="1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ClimDaPs</a:t>
            </a: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of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ClimDaPs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7200" indent="-457200" defTabSz="731310">
              <a:buFont typeface="Arial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WPS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WebClient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OpenLayers</a:t>
            </a: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PyWPS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Processing Service</a:t>
            </a:r>
          </a:p>
          <a:p>
            <a:pPr marL="457200" indent="-457200" defTabSz="731310">
              <a:buFont typeface="Arial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ncWMS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Mapping Service for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NetCDF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files</a:t>
            </a:r>
          </a:p>
          <a:p>
            <a:pPr marL="457200" indent="-457200" defTabSz="731310">
              <a:buFont typeface="Arial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Restflow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 Engine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OpenID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Engine called as WPS Process/ Workflow calls other WPS Processes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 available at </a:t>
            </a:r>
            <a:r>
              <a:rPr lang="en-US" sz="3200" i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http://mouflon.dkrz.de</a:t>
            </a:r>
            <a:endParaRPr lang="en-US" sz="3200" i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7" name="Text Box 432"/>
          <p:cNvSpPr txBox="1">
            <a:spLocks noChangeArrowheads="1"/>
          </p:cNvSpPr>
          <p:nvPr/>
        </p:nvSpPr>
        <p:spPr bwMode="auto">
          <a:xfrm>
            <a:off x="42165040" y="31551677"/>
            <a:ext cx="8712968" cy="60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0419" tIns="55208" rIns="110419" bIns="55208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 smtClean="0">
                <a:solidFill>
                  <a:srgbClr val="1F497D"/>
                </a:solidFill>
              </a:rPr>
              <a:t> </a:t>
            </a:r>
            <a:r>
              <a:rPr lang="en-US" sz="3200" dirty="0">
                <a:solidFill>
                  <a:srgbClr val="1F497D"/>
                </a:solidFill>
              </a:rPr>
              <a:t>SM1.3/ESSI2.14/GD8.7/GI1.6/GMPV56/TS1.5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82320" y="20122877"/>
            <a:ext cx="19348482" cy="5118385"/>
          </a:xfrm>
          <a:prstGeom prst="rect">
            <a:avLst/>
          </a:prstGeom>
          <a:noFill/>
          <a:ln w="508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204600" y="12159356"/>
            <a:ext cx="12641760" cy="9155165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available via </a:t>
            </a:r>
            <a:r>
              <a:rPr lang="en-US" sz="3600" b="1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ClimDaPs</a:t>
            </a: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now: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(meta-)data operations:</a:t>
            </a:r>
            <a:endParaRPr lang="en-US" sz="32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 19139 and ESGF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solr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metadata generation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iRods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based data transfer and synchronization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 system based persistent identifier assignment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and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single data products and data aggregations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Publication of  results on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OpenStack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storage cloud </a:t>
            </a:r>
          </a:p>
          <a:p>
            <a:pPr lvl="0"/>
            <a:endParaRPr lang="de-DE" sz="3200" b="1" dirty="0" smtClean="0">
              <a:solidFill>
                <a:srgbClr val="1F497D"/>
              </a:solidFill>
            </a:endParaRPr>
          </a:p>
          <a:p>
            <a:pPr lvl="0"/>
            <a:r>
              <a:rPr lang="de-DE" sz="3200" b="1" dirty="0" smtClean="0">
                <a:solidFill>
                  <a:srgbClr val="1F497D"/>
                </a:solidFill>
              </a:rPr>
              <a:t>Higher </a:t>
            </a:r>
            <a:r>
              <a:rPr lang="de-DE" sz="3200" b="1" dirty="0" err="1">
                <a:solidFill>
                  <a:srgbClr val="1F497D"/>
                </a:solidFill>
              </a:rPr>
              <a:t>level</a:t>
            </a:r>
            <a:r>
              <a:rPr lang="de-DE" sz="3200" b="1" dirty="0">
                <a:solidFill>
                  <a:srgbClr val="1F497D"/>
                </a:solidFill>
              </a:rPr>
              <a:t> </a:t>
            </a:r>
            <a:r>
              <a:rPr lang="de-DE" sz="3200" b="1" dirty="0" err="1">
                <a:solidFill>
                  <a:srgbClr val="1F497D"/>
                </a:solidFill>
              </a:rPr>
              <a:t>operations</a:t>
            </a:r>
            <a:r>
              <a:rPr lang="de-DE" sz="3200" dirty="0">
                <a:solidFill>
                  <a:srgbClr val="1F497D"/>
                </a:solidFill>
              </a:rPr>
              <a:t>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rgbClr val="1F497D"/>
                </a:solidFill>
              </a:rPr>
              <a:t>Cordex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data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quality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checking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1F497D"/>
                </a:solidFill>
              </a:rPr>
              <a:t>CDO </a:t>
            </a:r>
            <a:r>
              <a:rPr lang="de-DE" sz="3200" dirty="0" err="1">
                <a:solidFill>
                  <a:srgbClr val="1F497D"/>
                </a:solidFill>
              </a:rPr>
              <a:t>based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climate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data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processing</a:t>
            </a:r>
            <a:endParaRPr lang="de-DE" sz="3200" dirty="0">
              <a:solidFill>
                <a:srgbClr val="1F497D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rgbClr val="1F497D"/>
                </a:solidFill>
              </a:rPr>
              <a:t>Calculation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of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climate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indices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solidFill>
                  <a:srgbClr val="1F497D"/>
                </a:solidFill>
              </a:rPr>
              <a:t>Calculation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of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species</a:t>
            </a:r>
            <a:r>
              <a:rPr lang="de-DE" sz="3200" dirty="0">
                <a:solidFill>
                  <a:srgbClr val="1F497D"/>
                </a:solidFill>
              </a:rPr>
              <a:t> </a:t>
            </a:r>
            <a:r>
              <a:rPr lang="de-DE" sz="3200" dirty="0" err="1">
                <a:solidFill>
                  <a:srgbClr val="1F497D"/>
                </a:solidFill>
              </a:rPr>
              <a:t>distribution</a:t>
            </a:r>
            <a:endParaRPr lang="de-DE" sz="3200" dirty="0">
              <a:solidFill>
                <a:srgbClr val="1F497D"/>
              </a:solidFill>
            </a:endParaRPr>
          </a:p>
          <a:p>
            <a:pPr lvl="0"/>
            <a:endParaRPr lang="de-DE" sz="3200" dirty="0">
              <a:solidFill>
                <a:srgbClr val="1F497D"/>
              </a:solidFill>
            </a:endParaRPr>
          </a:p>
          <a:p>
            <a:pPr lvl="0"/>
            <a:r>
              <a:rPr lang="en-US" sz="3200" b="1" dirty="0">
                <a:solidFill>
                  <a:srgbClr val="1F497D"/>
                </a:solidFill>
              </a:rPr>
              <a:t>Complex workflows</a:t>
            </a:r>
            <a:r>
              <a:rPr lang="en-US" sz="3200" dirty="0">
                <a:solidFill>
                  <a:srgbClr val="1F497D"/>
                </a:solidFill>
              </a:rPr>
              <a:t>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F497D"/>
                </a:solidFill>
              </a:rPr>
              <a:t>Cordex</a:t>
            </a:r>
            <a:r>
              <a:rPr lang="en-US" sz="3200" dirty="0">
                <a:solidFill>
                  <a:srgbClr val="1F497D"/>
                </a:solidFill>
              </a:rPr>
              <a:t> data quality control and quality result publication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F497D"/>
                </a:solidFill>
              </a:rPr>
              <a:t>GIF Animations of </a:t>
            </a:r>
            <a:r>
              <a:rPr lang="en-US" sz="3200" dirty="0" err="1">
                <a:solidFill>
                  <a:srgbClr val="1F497D"/>
                </a:solidFill>
              </a:rPr>
              <a:t>NetCDF</a:t>
            </a:r>
            <a:r>
              <a:rPr lang="en-US" sz="3200" dirty="0">
                <a:solidFill>
                  <a:srgbClr val="1F497D"/>
                </a:solidFill>
              </a:rPr>
              <a:t> files via </a:t>
            </a:r>
            <a:r>
              <a:rPr lang="en-US" sz="3200" dirty="0" err="1">
                <a:solidFill>
                  <a:srgbClr val="1F497D"/>
                </a:solidFill>
              </a:rPr>
              <a:t>ncWMS</a:t>
            </a:r>
            <a:r>
              <a:rPr lang="en-US" sz="3200" dirty="0">
                <a:solidFill>
                  <a:srgbClr val="1F497D"/>
                </a:solidFill>
              </a:rPr>
              <a:t> Mapping </a:t>
            </a:r>
            <a:r>
              <a:rPr lang="en-US" sz="3200" dirty="0" err="1">
                <a:solidFill>
                  <a:srgbClr val="1F497D"/>
                </a:solidFill>
              </a:rPr>
              <a:t>Serivce</a:t>
            </a:r>
            <a:endParaRPr lang="de-DE" sz="3200" dirty="0">
              <a:solidFill>
                <a:srgbClr val="1F497D"/>
              </a:solidFill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068696" y="24948284"/>
            <a:ext cx="11130411" cy="7343945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algn="ctr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/ Funding context: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6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development and application to concrete use cases is funded within the Helmholtz LSDMA project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on a scalable WPS based data quality processing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supported by the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ExArch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G8 project.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and consistent deployment of WPS services at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centers is supported by the IS-ENES2 FP7 project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ClimDaps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and framework developments were supported by the German C3-Grid-INAD project.</a:t>
            </a: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5" y="25198334"/>
            <a:ext cx="6541390" cy="53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0" y="25695354"/>
            <a:ext cx="10911790" cy="3860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816" y="29195885"/>
            <a:ext cx="7200800" cy="1845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80" y="25667493"/>
            <a:ext cx="5397570" cy="3388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520" y="25534010"/>
            <a:ext cx="9573962" cy="4669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336504" y="11049869"/>
            <a:ext cx="15916346" cy="13825536"/>
          </a:xfrm>
          <a:custGeom>
            <a:avLst/>
            <a:gdLst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  <a:gd name="connsiteX0" fmla="*/ 7791 w 23047791"/>
              <a:gd name="connsiteY0" fmla="*/ 0 h 17470828"/>
              <a:gd name="connsiteX1" fmla="*/ 23047791 w 23047791"/>
              <a:gd name="connsiteY1" fmla="*/ 0 h 17470828"/>
              <a:gd name="connsiteX2" fmla="*/ 23047791 w 23047791"/>
              <a:gd name="connsiteY2" fmla="*/ 8784456 h 17470828"/>
              <a:gd name="connsiteX3" fmla="*/ 0 w 23047791"/>
              <a:gd name="connsiteY3" fmla="*/ 17470823 h 17470828"/>
              <a:gd name="connsiteX4" fmla="*/ 7791 w 23047791"/>
              <a:gd name="connsiteY4" fmla="*/ 8784456 h 17470828"/>
              <a:gd name="connsiteX5" fmla="*/ 7791 w 23047791"/>
              <a:gd name="connsiteY5" fmla="*/ 0 h 17470828"/>
              <a:gd name="connsiteX0" fmla="*/ 7791 w 23047791"/>
              <a:gd name="connsiteY0" fmla="*/ 0 h 17576170"/>
              <a:gd name="connsiteX1" fmla="*/ 23047791 w 23047791"/>
              <a:gd name="connsiteY1" fmla="*/ 0 h 17576170"/>
              <a:gd name="connsiteX2" fmla="*/ 23047791 w 23047791"/>
              <a:gd name="connsiteY2" fmla="*/ 8784456 h 17576170"/>
              <a:gd name="connsiteX3" fmla="*/ 9336506 w 23047791"/>
              <a:gd name="connsiteY3" fmla="*/ 10829392 h 17576170"/>
              <a:gd name="connsiteX4" fmla="*/ 0 w 23047791"/>
              <a:gd name="connsiteY4" fmla="*/ 17470823 h 17576170"/>
              <a:gd name="connsiteX5" fmla="*/ 7791 w 23047791"/>
              <a:gd name="connsiteY5" fmla="*/ 8784456 h 17576170"/>
              <a:gd name="connsiteX6" fmla="*/ 7791 w 23047791"/>
              <a:gd name="connsiteY6" fmla="*/ 0 h 17576170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8336 w 23598336"/>
              <a:gd name="connsiteY0" fmla="*/ 0 h 17884124"/>
              <a:gd name="connsiteX1" fmla="*/ 23598336 w 23598336"/>
              <a:gd name="connsiteY1" fmla="*/ 0 h 17884124"/>
              <a:gd name="connsiteX2" fmla="*/ 23598336 w 23598336"/>
              <a:gd name="connsiteY2" fmla="*/ 8784456 h 17884124"/>
              <a:gd name="connsiteX3" fmla="*/ 8010125 w 23598336"/>
              <a:gd name="connsiteY3" fmla="*/ 16363919 h 17884124"/>
              <a:gd name="connsiteX4" fmla="*/ 550545 w 23598336"/>
              <a:gd name="connsiteY4" fmla="*/ 17470823 h 17884124"/>
              <a:gd name="connsiteX5" fmla="*/ 558336 w 23598336"/>
              <a:gd name="connsiteY5" fmla="*/ 8784456 h 17884124"/>
              <a:gd name="connsiteX6" fmla="*/ 558336 w 23598336"/>
              <a:gd name="connsiteY6" fmla="*/ 0 h 17884124"/>
              <a:gd name="connsiteX0" fmla="*/ 7791 w 23047791"/>
              <a:gd name="connsiteY0" fmla="*/ 0 h 17884124"/>
              <a:gd name="connsiteX1" fmla="*/ 23047791 w 23047791"/>
              <a:gd name="connsiteY1" fmla="*/ 0 h 17884124"/>
              <a:gd name="connsiteX2" fmla="*/ 23047791 w 23047791"/>
              <a:gd name="connsiteY2" fmla="*/ 8784456 h 17884124"/>
              <a:gd name="connsiteX3" fmla="*/ 7459580 w 23047791"/>
              <a:gd name="connsiteY3" fmla="*/ 16363919 h 17884124"/>
              <a:gd name="connsiteX4" fmla="*/ 0 w 23047791"/>
              <a:gd name="connsiteY4" fmla="*/ 17470823 h 17884124"/>
              <a:gd name="connsiteX5" fmla="*/ 7791 w 23047791"/>
              <a:gd name="connsiteY5" fmla="*/ 8784456 h 17884124"/>
              <a:gd name="connsiteX6" fmla="*/ 7791 w 23047791"/>
              <a:gd name="connsiteY6" fmla="*/ 0 h 17884124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59580 w 23047791"/>
              <a:gd name="connsiteY3" fmla="*/ 16363919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1207 w 23591207"/>
              <a:gd name="connsiteY0" fmla="*/ 0 h 18126869"/>
              <a:gd name="connsiteX1" fmla="*/ 23591207 w 23591207"/>
              <a:gd name="connsiteY1" fmla="*/ 0 h 18126869"/>
              <a:gd name="connsiteX2" fmla="*/ 23591207 w 23591207"/>
              <a:gd name="connsiteY2" fmla="*/ 8784456 h 18126869"/>
              <a:gd name="connsiteX3" fmla="*/ 7906744 w 23591207"/>
              <a:gd name="connsiteY3" fmla="*/ 17518951 h 18126869"/>
              <a:gd name="connsiteX4" fmla="*/ 543416 w 23591207"/>
              <a:gd name="connsiteY4" fmla="*/ 17470823 h 18126869"/>
              <a:gd name="connsiteX5" fmla="*/ 551207 w 23591207"/>
              <a:gd name="connsiteY5" fmla="*/ 8784456 h 18126869"/>
              <a:gd name="connsiteX6" fmla="*/ 551207 w 23591207"/>
              <a:gd name="connsiteY6" fmla="*/ 0 h 18126869"/>
              <a:gd name="connsiteX0" fmla="*/ 551207 w 23591207"/>
              <a:gd name="connsiteY0" fmla="*/ 0 h 18978874"/>
              <a:gd name="connsiteX1" fmla="*/ 23591207 w 23591207"/>
              <a:gd name="connsiteY1" fmla="*/ 0 h 18978874"/>
              <a:gd name="connsiteX2" fmla="*/ 23591207 w 23591207"/>
              <a:gd name="connsiteY2" fmla="*/ 8784456 h 18978874"/>
              <a:gd name="connsiteX3" fmla="*/ 7906744 w 23591207"/>
              <a:gd name="connsiteY3" fmla="*/ 17518951 h 18978874"/>
              <a:gd name="connsiteX4" fmla="*/ 543416 w 23591207"/>
              <a:gd name="connsiteY4" fmla="*/ 17470823 h 18978874"/>
              <a:gd name="connsiteX5" fmla="*/ 551207 w 23591207"/>
              <a:gd name="connsiteY5" fmla="*/ 8784456 h 18978874"/>
              <a:gd name="connsiteX6" fmla="*/ 551207 w 23591207"/>
              <a:gd name="connsiteY6" fmla="*/ 0 h 18978874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125046"/>
              <a:gd name="connsiteX1" fmla="*/ 23591207 w 23591207"/>
              <a:gd name="connsiteY1" fmla="*/ 0 h 18125046"/>
              <a:gd name="connsiteX2" fmla="*/ 23591207 w 23591207"/>
              <a:gd name="connsiteY2" fmla="*/ 8784456 h 18125046"/>
              <a:gd name="connsiteX3" fmla="*/ 8291754 w 23591207"/>
              <a:gd name="connsiteY3" fmla="*/ 8904339 h 18125046"/>
              <a:gd name="connsiteX4" fmla="*/ 7906744 w 23591207"/>
              <a:gd name="connsiteY4" fmla="*/ 17518951 h 18125046"/>
              <a:gd name="connsiteX5" fmla="*/ 543416 w 23591207"/>
              <a:gd name="connsiteY5" fmla="*/ 17470823 h 18125046"/>
              <a:gd name="connsiteX6" fmla="*/ 551207 w 23591207"/>
              <a:gd name="connsiteY6" fmla="*/ 8784456 h 18125046"/>
              <a:gd name="connsiteX7" fmla="*/ 551207 w 23591207"/>
              <a:gd name="connsiteY7" fmla="*/ 0 h 18125046"/>
              <a:gd name="connsiteX0" fmla="*/ 551207 w 23591207"/>
              <a:gd name="connsiteY0" fmla="*/ 0 h 17518951"/>
              <a:gd name="connsiteX1" fmla="*/ 23591207 w 23591207"/>
              <a:gd name="connsiteY1" fmla="*/ 0 h 17518951"/>
              <a:gd name="connsiteX2" fmla="*/ 23591207 w 23591207"/>
              <a:gd name="connsiteY2" fmla="*/ 8784456 h 17518951"/>
              <a:gd name="connsiteX3" fmla="*/ 8291754 w 23591207"/>
              <a:gd name="connsiteY3" fmla="*/ 8904339 h 17518951"/>
              <a:gd name="connsiteX4" fmla="*/ 7906744 w 23591207"/>
              <a:gd name="connsiteY4" fmla="*/ 17518951 h 17518951"/>
              <a:gd name="connsiteX5" fmla="*/ 543416 w 23591207"/>
              <a:gd name="connsiteY5" fmla="*/ 17470823 h 17518951"/>
              <a:gd name="connsiteX6" fmla="*/ 551207 w 23591207"/>
              <a:gd name="connsiteY6" fmla="*/ 8784456 h 17518951"/>
              <a:gd name="connsiteX7" fmla="*/ 551207 w 23591207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748338 w 23047791"/>
              <a:gd name="connsiteY3" fmla="*/ 8904339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411453 w 23047791"/>
              <a:gd name="connsiteY3" fmla="*/ 8856213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1 w 23047791"/>
              <a:gd name="connsiteY4" fmla="*/ 17374572 h 17470823"/>
              <a:gd name="connsiteX5" fmla="*/ 0 w 23047791"/>
              <a:gd name="connsiteY5" fmla="*/ 17470823 h 17470823"/>
              <a:gd name="connsiteX6" fmla="*/ 7791 w 23047791"/>
              <a:gd name="connsiteY6" fmla="*/ 8784456 h 17470823"/>
              <a:gd name="connsiteX7" fmla="*/ 7791 w 23047791"/>
              <a:gd name="connsiteY7" fmla="*/ 0 h 17470823"/>
              <a:gd name="connsiteX0" fmla="*/ 7791 w 23047791"/>
              <a:gd name="connsiteY0" fmla="*/ 0 h 17470837"/>
              <a:gd name="connsiteX1" fmla="*/ 23047791 w 23047791"/>
              <a:gd name="connsiteY1" fmla="*/ 0 h 17470837"/>
              <a:gd name="connsiteX2" fmla="*/ 23047791 w 23047791"/>
              <a:gd name="connsiteY2" fmla="*/ 8784456 h 17470837"/>
              <a:gd name="connsiteX3" fmla="*/ 7411453 w 23047791"/>
              <a:gd name="connsiteY3" fmla="*/ 8856213 h 17470837"/>
              <a:gd name="connsiteX4" fmla="*/ 0 w 23047791"/>
              <a:gd name="connsiteY4" fmla="*/ 17470823 h 17470837"/>
              <a:gd name="connsiteX5" fmla="*/ 7791 w 23047791"/>
              <a:gd name="connsiteY5" fmla="*/ 8784456 h 17470837"/>
              <a:gd name="connsiteX6" fmla="*/ 7791 w 23047791"/>
              <a:gd name="connsiteY6" fmla="*/ 0 h 17470837"/>
              <a:gd name="connsiteX0" fmla="*/ 0 w 23040000"/>
              <a:gd name="connsiteY0" fmla="*/ 0 h 9459606"/>
              <a:gd name="connsiteX1" fmla="*/ 23040000 w 23040000"/>
              <a:gd name="connsiteY1" fmla="*/ 0 h 9459606"/>
              <a:gd name="connsiteX2" fmla="*/ 23040000 w 23040000"/>
              <a:gd name="connsiteY2" fmla="*/ 8784456 h 9459606"/>
              <a:gd name="connsiteX3" fmla="*/ 7403662 w 23040000"/>
              <a:gd name="connsiteY3" fmla="*/ 8856213 h 9459606"/>
              <a:gd name="connsiteX4" fmla="*/ 0 w 23040000"/>
              <a:gd name="connsiteY4" fmla="*/ 8784456 h 9459606"/>
              <a:gd name="connsiteX5" fmla="*/ 0 w 23040000"/>
              <a:gd name="connsiteY5" fmla="*/ 0 h 9459606"/>
              <a:gd name="connsiteX0" fmla="*/ 0 w 23040000"/>
              <a:gd name="connsiteY0" fmla="*/ 0 h 8856213"/>
              <a:gd name="connsiteX1" fmla="*/ 23040000 w 23040000"/>
              <a:gd name="connsiteY1" fmla="*/ 0 h 8856213"/>
              <a:gd name="connsiteX2" fmla="*/ 23040000 w 23040000"/>
              <a:gd name="connsiteY2" fmla="*/ 8784456 h 8856213"/>
              <a:gd name="connsiteX3" fmla="*/ 7403662 w 23040000"/>
              <a:gd name="connsiteY3" fmla="*/ 8856213 h 8856213"/>
              <a:gd name="connsiteX4" fmla="*/ 0 w 23040000"/>
              <a:gd name="connsiteY4" fmla="*/ 8784456 h 8856213"/>
              <a:gd name="connsiteX5" fmla="*/ 0 w 23040000"/>
              <a:gd name="connsiteY5" fmla="*/ 0 h 8856213"/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0000" h="8784456">
                <a:moveTo>
                  <a:pt x="0" y="0"/>
                </a:moveTo>
                <a:lnTo>
                  <a:pt x="23040000" y="0"/>
                </a:lnTo>
                <a:lnTo>
                  <a:pt x="23040000" y="8784456"/>
                </a:lnTo>
                <a:lnTo>
                  <a:pt x="0" y="8784456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algn="ctr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9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Concrete Use Case: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Generation and Publication for Regional Climate Model Data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generation: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Researcher copies initialization data from KIT to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DKRZ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Researcher at KIT runs climate model at DKRZ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Researcher collects output at DKRZ storage resources</a:t>
            </a: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postprocessing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scientist </a:t>
            </a:r>
            <a:r>
              <a:rPr lang="en-US" sz="3200" dirty="0" err="1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postprocesses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(at DKRZ)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 of data in standard format/layout</a:t>
            </a: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b="1" dirty="0" smtClean="0">
                <a:solidFill>
                  <a:srgbClr val="8C107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Control of Data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b="1" dirty="0" smtClean="0">
                <a:solidFill>
                  <a:srgbClr val="8C107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quality check software is run at Data Center 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b="1" dirty="0" smtClean="0">
                <a:solidFill>
                  <a:srgbClr val="8C107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check results are communicated for review 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b="1" dirty="0" smtClean="0">
                <a:solidFill>
                  <a:srgbClr val="8C107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successfully checked data persistent identifiers (PIDs) are assigned</a:t>
            </a:r>
          </a:p>
          <a:p>
            <a:pPr lvl="1" indent="0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Publication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published to a worldwide data federation portal at DKRZ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visible and accessible via any of the ESGF portals worldwide</a:t>
            </a: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Archival</a:t>
            </a: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parts of published data are archived</a:t>
            </a: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731310">
              <a:buFont typeface="Wingdings"/>
              <a:buChar char="à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Close collaboration necessary between Researcher and Data Scientist </a:t>
            </a: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coming from different institutions)</a:t>
            </a:r>
          </a:p>
          <a:p>
            <a:pPr marL="571500" indent="-571500" defTabSz="731310">
              <a:buFont typeface="Wingdings"/>
              <a:buChar char="à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Large variety of services and tools are involved in this collaboration</a:t>
            </a:r>
          </a:p>
          <a:p>
            <a:pPr lvl="1" indent="0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985576" y="4497141"/>
            <a:ext cx="9433048" cy="5285952"/>
          </a:xfrm>
          <a:custGeom>
            <a:avLst/>
            <a:gdLst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  <a:gd name="connsiteX0" fmla="*/ 7791 w 23047791"/>
              <a:gd name="connsiteY0" fmla="*/ 0 h 17470828"/>
              <a:gd name="connsiteX1" fmla="*/ 23047791 w 23047791"/>
              <a:gd name="connsiteY1" fmla="*/ 0 h 17470828"/>
              <a:gd name="connsiteX2" fmla="*/ 23047791 w 23047791"/>
              <a:gd name="connsiteY2" fmla="*/ 8784456 h 17470828"/>
              <a:gd name="connsiteX3" fmla="*/ 0 w 23047791"/>
              <a:gd name="connsiteY3" fmla="*/ 17470823 h 17470828"/>
              <a:gd name="connsiteX4" fmla="*/ 7791 w 23047791"/>
              <a:gd name="connsiteY4" fmla="*/ 8784456 h 17470828"/>
              <a:gd name="connsiteX5" fmla="*/ 7791 w 23047791"/>
              <a:gd name="connsiteY5" fmla="*/ 0 h 17470828"/>
              <a:gd name="connsiteX0" fmla="*/ 7791 w 23047791"/>
              <a:gd name="connsiteY0" fmla="*/ 0 h 17576170"/>
              <a:gd name="connsiteX1" fmla="*/ 23047791 w 23047791"/>
              <a:gd name="connsiteY1" fmla="*/ 0 h 17576170"/>
              <a:gd name="connsiteX2" fmla="*/ 23047791 w 23047791"/>
              <a:gd name="connsiteY2" fmla="*/ 8784456 h 17576170"/>
              <a:gd name="connsiteX3" fmla="*/ 9336506 w 23047791"/>
              <a:gd name="connsiteY3" fmla="*/ 10829392 h 17576170"/>
              <a:gd name="connsiteX4" fmla="*/ 0 w 23047791"/>
              <a:gd name="connsiteY4" fmla="*/ 17470823 h 17576170"/>
              <a:gd name="connsiteX5" fmla="*/ 7791 w 23047791"/>
              <a:gd name="connsiteY5" fmla="*/ 8784456 h 17576170"/>
              <a:gd name="connsiteX6" fmla="*/ 7791 w 23047791"/>
              <a:gd name="connsiteY6" fmla="*/ 0 h 17576170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8091805"/>
              <a:gd name="connsiteX1" fmla="*/ 23047791 w 23047791"/>
              <a:gd name="connsiteY1" fmla="*/ 0 h 18091805"/>
              <a:gd name="connsiteX2" fmla="*/ 23047791 w 23047791"/>
              <a:gd name="connsiteY2" fmla="*/ 8784456 h 18091805"/>
              <a:gd name="connsiteX3" fmla="*/ 9336506 w 23047791"/>
              <a:gd name="connsiteY3" fmla="*/ 10829392 h 18091805"/>
              <a:gd name="connsiteX4" fmla="*/ 0 w 23047791"/>
              <a:gd name="connsiteY4" fmla="*/ 17470823 h 18091805"/>
              <a:gd name="connsiteX5" fmla="*/ 7791 w 23047791"/>
              <a:gd name="connsiteY5" fmla="*/ 8784456 h 18091805"/>
              <a:gd name="connsiteX6" fmla="*/ 7791 w 23047791"/>
              <a:gd name="connsiteY6" fmla="*/ 0 h 18091805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9336506 w 23047791"/>
              <a:gd name="connsiteY3" fmla="*/ 10829392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8336 w 23598336"/>
              <a:gd name="connsiteY0" fmla="*/ 0 h 17884124"/>
              <a:gd name="connsiteX1" fmla="*/ 23598336 w 23598336"/>
              <a:gd name="connsiteY1" fmla="*/ 0 h 17884124"/>
              <a:gd name="connsiteX2" fmla="*/ 23598336 w 23598336"/>
              <a:gd name="connsiteY2" fmla="*/ 8784456 h 17884124"/>
              <a:gd name="connsiteX3" fmla="*/ 8010125 w 23598336"/>
              <a:gd name="connsiteY3" fmla="*/ 16363919 h 17884124"/>
              <a:gd name="connsiteX4" fmla="*/ 550545 w 23598336"/>
              <a:gd name="connsiteY4" fmla="*/ 17470823 h 17884124"/>
              <a:gd name="connsiteX5" fmla="*/ 558336 w 23598336"/>
              <a:gd name="connsiteY5" fmla="*/ 8784456 h 17884124"/>
              <a:gd name="connsiteX6" fmla="*/ 558336 w 23598336"/>
              <a:gd name="connsiteY6" fmla="*/ 0 h 17884124"/>
              <a:gd name="connsiteX0" fmla="*/ 7791 w 23047791"/>
              <a:gd name="connsiteY0" fmla="*/ 0 h 17884124"/>
              <a:gd name="connsiteX1" fmla="*/ 23047791 w 23047791"/>
              <a:gd name="connsiteY1" fmla="*/ 0 h 17884124"/>
              <a:gd name="connsiteX2" fmla="*/ 23047791 w 23047791"/>
              <a:gd name="connsiteY2" fmla="*/ 8784456 h 17884124"/>
              <a:gd name="connsiteX3" fmla="*/ 7459580 w 23047791"/>
              <a:gd name="connsiteY3" fmla="*/ 16363919 h 17884124"/>
              <a:gd name="connsiteX4" fmla="*/ 0 w 23047791"/>
              <a:gd name="connsiteY4" fmla="*/ 17470823 h 17884124"/>
              <a:gd name="connsiteX5" fmla="*/ 7791 w 23047791"/>
              <a:gd name="connsiteY5" fmla="*/ 8784456 h 17884124"/>
              <a:gd name="connsiteX6" fmla="*/ 7791 w 23047791"/>
              <a:gd name="connsiteY6" fmla="*/ 0 h 17884124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59580 w 23047791"/>
              <a:gd name="connsiteY3" fmla="*/ 16363919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551207 w 23591207"/>
              <a:gd name="connsiteY0" fmla="*/ 0 h 18126869"/>
              <a:gd name="connsiteX1" fmla="*/ 23591207 w 23591207"/>
              <a:gd name="connsiteY1" fmla="*/ 0 h 18126869"/>
              <a:gd name="connsiteX2" fmla="*/ 23591207 w 23591207"/>
              <a:gd name="connsiteY2" fmla="*/ 8784456 h 18126869"/>
              <a:gd name="connsiteX3" fmla="*/ 7906744 w 23591207"/>
              <a:gd name="connsiteY3" fmla="*/ 17518951 h 18126869"/>
              <a:gd name="connsiteX4" fmla="*/ 543416 w 23591207"/>
              <a:gd name="connsiteY4" fmla="*/ 17470823 h 18126869"/>
              <a:gd name="connsiteX5" fmla="*/ 551207 w 23591207"/>
              <a:gd name="connsiteY5" fmla="*/ 8784456 h 18126869"/>
              <a:gd name="connsiteX6" fmla="*/ 551207 w 23591207"/>
              <a:gd name="connsiteY6" fmla="*/ 0 h 18126869"/>
              <a:gd name="connsiteX0" fmla="*/ 551207 w 23591207"/>
              <a:gd name="connsiteY0" fmla="*/ 0 h 18978874"/>
              <a:gd name="connsiteX1" fmla="*/ 23591207 w 23591207"/>
              <a:gd name="connsiteY1" fmla="*/ 0 h 18978874"/>
              <a:gd name="connsiteX2" fmla="*/ 23591207 w 23591207"/>
              <a:gd name="connsiteY2" fmla="*/ 8784456 h 18978874"/>
              <a:gd name="connsiteX3" fmla="*/ 7906744 w 23591207"/>
              <a:gd name="connsiteY3" fmla="*/ 17518951 h 18978874"/>
              <a:gd name="connsiteX4" fmla="*/ 543416 w 23591207"/>
              <a:gd name="connsiteY4" fmla="*/ 17470823 h 18978874"/>
              <a:gd name="connsiteX5" fmla="*/ 551207 w 23591207"/>
              <a:gd name="connsiteY5" fmla="*/ 8784456 h 18978874"/>
              <a:gd name="connsiteX6" fmla="*/ 551207 w 23591207"/>
              <a:gd name="connsiteY6" fmla="*/ 0 h 18978874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52135"/>
              <a:gd name="connsiteX1" fmla="*/ 23591207 w 23591207"/>
              <a:gd name="connsiteY1" fmla="*/ 0 h 18552135"/>
              <a:gd name="connsiteX2" fmla="*/ 23591207 w 23591207"/>
              <a:gd name="connsiteY2" fmla="*/ 8784456 h 18552135"/>
              <a:gd name="connsiteX3" fmla="*/ 9254280 w 23591207"/>
              <a:gd name="connsiteY3" fmla="*/ 9289349 h 18552135"/>
              <a:gd name="connsiteX4" fmla="*/ 7906744 w 23591207"/>
              <a:gd name="connsiteY4" fmla="*/ 17518951 h 18552135"/>
              <a:gd name="connsiteX5" fmla="*/ 543416 w 23591207"/>
              <a:gd name="connsiteY5" fmla="*/ 17470823 h 18552135"/>
              <a:gd name="connsiteX6" fmla="*/ 551207 w 23591207"/>
              <a:gd name="connsiteY6" fmla="*/ 8784456 h 18552135"/>
              <a:gd name="connsiteX7" fmla="*/ 551207 w 23591207"/>
              <a:gd name="connsiteY7" fmla="*/ 0 h 18552135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82443"/>
              <a:gd name="connsiteX1" fmla="*/ 23591207 w 23591207"/>
              <a:gd name="connsiteY1" fmla="*/ 0 h 18582443"/>
              <a:gd name="connsiteX2" fmla="*/ 23591207 w 23591207"/>
              <a:gd name="connsiteY2" fmla="*/ 8784456 h 18582443"/>
              <a:gd name="connsiteX3" fmla="*/ 9350532 w 23591207"/>
              <a:gd name="connsiteY3" fmla="*/ 8808086 h 18582443"/>
              <a:gd name="connsiteX4" fmla="*/ 7906744 w 23591207"/>
              <a:gd name="connsiteY4" fmla="*/ 17518951 h 18582443"/>
              <a:gd name="connsiteX5" fmla="*/ 543416 w 23591207"/>
              <a:gd name="connsiteY5" fmla="*/ 17470823 h 18582443"/>
              <a:gd name="connsiteX6" fmla="*/ 551207 w 23591207"/>
              <a:gd name="connsiteY6" fmla="*/ 8784456 h 18582443"/>
              <a:gd name="connsiteX7" fmla="*/ 551207 w 23591207"/>
              <a:gd name="connsiteY7" fmla="*/ 0 h 18582443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576349"/>
              <a:gd name="connsiteX1" fmla="*/ 23591207 w 23591207"/>
              <a:gd name="connsiteY1" fmla="*/ 0 h 18576349"/>
              <a:gd name="connsiteX2" fmla="*/ 23591207 w 23591207"/>
              <a:gd name="connsiteY2" fmla="*/ 8784456 h 18576349"/>
              <a:gd name="connsiteX3" fmla="*/ 8291754 w 23591207"/>
              <a:gd name="connsiteY3" fmla="*/ 8904339 h 18576349"/>
              <a:gd name="connsiteX4" fmla="*/ 7906744 w 23591207"/>
              <a:gd name="connsiteY4" fmla="*/ 17518951 h 18576349"/>
              <a:gd name="connsiteX5" fmla="*/ 543416 w 23591207"/>
              <a:gd name="connsiteY5" fmla="*/ 17470823 h 18576349"/>
              <a:gd name="connsiteX6" fmla="*/ 551207 w 23591207"/>
              <a:gd name="connsiteY6" fmla="*/ 8784456 h 18576349"/>
              <a:gd name="connsiteX7" fmla="*/ 551207 w 23591207"/>
              <a:gd name="connsiteY7" fmla="*/ 0 h 18576349"/>
              <a:gd name="connsiteX0" fmla="*/ 551207 w 23591207"/>
              <a:gd name="connsiteY0" fmla="*/ 0 h 18125046"/>
              <a:gd name="connsiteX1" fmla="*/ 23591207 w 23591207"/>
              <a:gd name="connsiteY1" fmla="*/ 0 h 18125046"/>
              <a:gd name="connsiteX2" fmla="*/ 23591207 w 23591207"/>
              <a:gd name="connsiteY2" fmla="*/ 8784456 h 18125046"/>
              <a:gd name="connsiteX3" fmla="*/ 8291754 w 23591207"/>
              <a:gd name="connsiteY3" fmla="*/ 8904339 h 18125046"/>
              <a:gd name="connsiteX4" fmla="*/ 7906744 w 23591207"/>
              <a:gd name="connsiteY4" fmla="*/ 17518951 h 18125046"/>
              <a:gd name="connsiteX5" fmla="*/ 543416 w 23591207"/>
              <a:gd name="connsiteY5" fmla="*/ 17470823 h 18125046"/>
              <a:gd name="connsiteX6" fmla="*/ 551207 w 23591207"/>
              <a:gd name="connsiteY6" fmla="*/ 8784456 h 18125046"/>
              <a:gd name="connsiteX7" fmla="*/ 551207 w 23591207"/>
              <a:gd name="connsiteY7" fmla="*/ 0 h 18125046"/>
              <a:gd name="connsiteX0" fmla="*/ 551207 w 23591207"/>
              <a:gd name="connsiteY0" fmla="*/ 0 h 17518951"/>
              <a:gd name="connsiteX1" fmla="*/ 23591207 w 23591207"/>
              <a:gd name="connsiteY1" fmla="*/ 0 h 17518951"/>
              <a:gd name="connsiteX2" fmla="*/ 23591207 w 23591207"/>
              <a:gd name="connsiteY2" fmla="*/ 8784456 h 17518951"/>
              <a:gd name="connsiteX3" fmla="*/ 8291754 w 23591207"/>
              <a:gd name="connsiteY3" fmla="*/ 8904339 h 17518951"/>
              <a:gd name="connsiteX4" fmla="*/ 7906744 w 23591207"/>
              <a:gd name="connsiteY4" fmla="*/ 17518951 h 17518951"/>
              <a:gd name="connsiteX5" fmla="*/ 543416 w 23591207"/>
              <a:gd name="connsiteY5" fmla="*/ 17470823 h 17518951"/>
              <a:gd name="connsiteX6" fmla="*/ 551207 w 23591207"/>
              <a:gd name="connsiteY6" fmla="*/ 8784456 h 17518951"/>
              <a:gd name="connsiteX7" fmla="*/ 551207 w 23591207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748338 w 23047791"/>
              <a:gd name="connsiteY3" fmla="*/ 8904339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518951"/>
              <a:gd name="connsiteX1" fmla="*/ 23047791 w 23047791"/>
              <a:gd name="connsiteY1" fmla="*/ 0 h 17518951"/>
              <a:gd name="connsiteX2" fmla="*/ 23047791 w 23047791"/>
              <a:gd name="connsiteY2" fmla="*/ 8784456 h 17518951"/>
              <a:gd name="connsiteX3" fmla="*/ 7411453 w 23047791"/>
              <a:gd name="connsiteY3" fmla="*/ 8856213 h 17518951"/>
              <a:gd name="connsiteX4" fmla="*/ 7363328 w 23047791"/>
              <a:gd name="connsiteY4" fmla="*/ 17518951 h 17518951"/>
              <a:gd name="connsiteX5" fmla="*/ 0 w 23047791"/>
              <a:gd name="connsiteY5" fmla="*/ 17470823 h 17518951"/>
              <a:gd name="connsiteX6" fmla="*/ 7791 w 23047791"/>
              <a:gd name="connsiteY6" fmla="*/ 8784456 h 17518951"/>
              <a:gd name="connsiteX7" fmla="*/ 7791 w 23047791"/>
              <a:gd name="connsiteY7" fmla="*/ 0 h 17518951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0 w 23047791"/>
              <a:gd name="connsiteY4" fmla="*/ 17470823 h 17470823"/>
              <a:gd name="connsiteX5" fmla="*/ 7791 w 23047791"/>
              <a:gd name="connsiteY5" fmla="*/ 8784456 h 17470823"/>
              <a:gd name="connsiteX6" fmla="*/ 7791 w 23047791"/>
              <a:gd name="connsiteY6" fmla="*/ 0 h 17470823"/>
              <a:gd name="connsiteX0" fmla="*/ 7791 w 23047791"/>
              <a:gd name="connsiteY0" fmla="*/ 0 h 17470823"/>
              <a:gd name="connsiteX1" fmla="*/ 23047791 w 23047791"/>
              <a:gd name="connsiteY1" fmla="*/ 0 h 17470823"/>
              <a:gd name="connsiteX2" fmla="*/ 23047791 w 23047791"/>
              <a:gd name="connsiteY2" fmla="*/ 8784456 h 17470823"/>
              <a:gd name="connsiteX3" fmla="*/ 7411453 w 23047791"/>
              <a:gd name="connsiteY3" fmla="*/ 8856213 h 17470823"/>
              <a:gd name="connsiteX4" fmla="*/ 1 w 23047791"/>
              <a:gd name="connsiteY4" fmla="*/ 17374572 h 17470823"/>
              <a:gd name="connsiteX5" fmla="*/ 0 w 23047791"/>
              <a:gd name="connsiteY5" fmla="*/ 17470823 h 17470823"/>
              <a:gd name="connsiteX6" fmla="*/ 7791 w 23047791"/>
              <a:gd name="connsiteY6" fmla="*/ 8784456 h 17470823"/>
              <a:gd name="connsiteX7" fmla="*/ 7791 w 23047791"/>
              <a:gd name="connsiteY7" fmla="*/ 0 h 17470823"/>
              <a:gd name="connsiteX0" fmla="*/ 7791 w 23047791"/>
              <a:gd name="connsiteY0" fmla="*/ 0 h 17470837"/>
              <a:gd name="connsiteX1" fmla="*/ 23047791 w 23047791"/>
              <a:gd name="connsiteY1" fmla="*/ 0 h 17470837"/>
              <a:gd name="connsiteX2" fmla="*/ 23047791 w 23047791"/>
              <a:gd name="connsiteY2" fmla="*/ 8784456 h 17470837"/>
              <a:gd name="connsiteX3" fmla="*/ 7411453 w 23047791"/>
              <a:gd name="connsiteY3" fmla="*/ 8856213 h 17470837"/>
              <a:gd name="connsiteX4" fmla="*/ 0 w 23047791"/>
              <a:gd name="connsiteY4" fmla="*/ 17470823 h 17470837"/>
              <a:gd name="connsiteX5" fmla="*/ 7791 w 23047791"/>
              <a:gd name="connsiteY5" fmla="*/ 8784456 h 17470837"/>
              <a:gd name="connsiteX6" fmla="*/ 7791 w 23047791"/>
              <a:gd name="connsiteY6" fmla="*/ 0 h 17470837"/>
              <a:gd name="connsiteX0" fmla="*/ 0 w 23040000"/>
              <a:gd name="connsiteY0" fmla="*/ 0 h 9459606"/>
              <a:gd name="connsiteX1" fmla="*/ 23040000 w 23040000"/>
              <a:gd name="connsiteY1" fmla="*/ 0 h 9459606"/>
              <a:gd name="connsiteX2" fmla="*/ 23040000 w 23040000"/>
              <a:gd name="connsiteY2" fmla="*/ 8784456 h 9459606"/>
              <a:gd name="connsiteX3" fmla="*/ 7403662 w 23040000"/>
              <a:gd name="connsiteY3" fmla="*/ 8856213 h 9459606"/>
              <a:gd name="connsiteX4" fmla="*/ 0 w 23040000"/>
              <a:gd name="connsiteY4" fmla="*/ 8784456 h 9459606"/>
              <a:gd name="connsiteX5" fmla="*/ 0 w 23040000"/>
              <a:gd name="connsiteY5" fmla="*/ 0 h 9459606"/>
              <a:gd name="connsiteX0" fmla="*/ 0 w 23040000"/>
              <a:gd name="connsiteY0" fmla="*/ 0 h 8856213"/>
              <a:gd name="connsiteX1" fmla="*/ 23040000 w 23040000"/>
              <a:gd name="connsiteY1" fmla="*/ 0 h 8856213"/>
              <a:gd name="connsiteX2" fmla="*/ 23040000 w 23040000"/>
              <a:gd name="connsiteY2" fmla="*/ 8784456 h 8856213"/>
              <a:gd name="connsiteX3" fmla="*/ 7403662 w 23040000"/>
              <a:gd name="connsiteY3" fmla="*/ 8856213 h 8856213"/>
              <a:gd name="connsiteX4" fmla="*/ 0 w 23040000"/>
              <a:gd name="connsiteY4" fmla="*/ 8784456 h 8856213"/>
              <a:gd name="connsiteX5" fmla="*/ 0 w 23040000"/>
              <a:gd name="connsiteY5" fmla="*/ 0 h 8856213"/>
              <a:gd name="connsiteX0" fmla="*/ 0 w 23040000"/>
              <a:gd name="connsiteY0" fmla="*/ 0 h 8784456"/>
              <a:gd name="connsiteX1" fmla="*/ 23040000 w 23040000"/>
              <a:gd name="connsiteY1" fmla="*/ 0 h 8784456"/>
              <a:gd name="connsiteX2" fmla="*/ 23040000 w 23040000"/>
              <a:gd name="connsiteY2" fmla="*/ 8784456 h 8784456"/>
              <a:gd name="connsiteX3" fmla="*/ 0 w 23040000"/>
              <a:gd name="connsiteY3" fmla="*/ 8784456 h 8784456"/>
              <a:gd name="connsiteX4" fmla="*/ 0 w 23040000"/>
              <a:gd name="connsiteY4" fmla="*/ 0 h 878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40000" h="8784456">
                <a:moveTo>
                  <a:pt x="0" y="0"/>
                </a:moveTo>
                <a:lnTo>
                  <a:pt x="23040000" y="0"/>
                </a:lnTo>
                <a:lnTo>
                  <a:pt x="23040000" y="8784456"/>
                </a:lnTo>
                <a:lnTo>
                  <a:pt x="0" y="8784456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algn="ctr"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9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Approach: 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data life cycle support operations are exposed as services by data centers 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can be composed to build up complex data management activities (workflows)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framework supports users in invoking, composing and executing services / workflows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are exposed conforming to the OGC WPS standard. </a:t>
            </a: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b="1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21921" lvl="1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9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4585976" y="17602597"/>
            <a:ext cx="6264696" cy="1974722"/>
          </a:xfrm>
          <a:prstGeom prst="straightConnector1">
            <a:avLst/>
          </a:prstGeom>
          <a:ln w="193675">
            <a:solidFill>
              <a:srgbClr val="8C1071">
                <a:alpha val="6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8708656" y="21563037"/>
            <a:ext cx="9831645" cy="2808312"/>
          </a:xfrm>
          <a:prstGeom prst="rect">
            <a:avLst/>
          </a:prstGeom>
          <a:noFill/>
          <a:ln w="25560">
            <a:noFill/>
            <a:round/>
            <a:headEnd/>
            <a:tailEnd/>
          </a:ln>
        </p:spPr>
        <p:txBody>
          <a:bodyPr lIns="146502" tIns="73251" rIns="146502" bIns="73251"/>
          <a:lstStyle/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600" b="1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/ Open Issues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600" b="1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</a:t>
            </a: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Discovery and semantic service description</a:t>
            </a:r>
          </a:p>
          <a:p>
            <a:pPr marL="457200" indent="-4572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r>
              <a:rPr lang="en-US" sz="3200" dirty="0" smtClean="0">
                <a:solidFill>
                  <a:srgbClr val="1F49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…..</a:t>
            </a: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731310">
              <a:buFont typeface="Arial" panose="020B0604020202020204" pitchFamily="34" charset="0"/>
              <a:buChar char="•"/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 smtClean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31310">
              <a:tabLst>
                <a:tab pos="0" algn="l"/>
                <a:tab pos="728725" algn="l"/>
                <a:tab pos="1460036" algn="l"/>
                <a:tab pos="2191344" algn="l"/>
                <a:tab pos="2922655" algn="l"/>
                <a:tab pos="3653963" algn="l"/>
                <a:tab pos="4385274" algn="l"/>
                <a:tab pos="5116582" algn="l"/>
                <a:tab pos="5847893" algn="l"/>
                <a:tab pos="6579201" algn="l"/>
                <a:tab pos="7310512" algn="l"/>
                <a:tab pos="8041820" algn="l"/>
                <a:tab pos="8773131" algn="l"/>
                <a:tab pos="9504439" algn="l"/>
                <a:tab pos="10235750" algn="l"/>
                <a:tab pos="10967058" algn="l"/>
                <a:tab pos="11698369" algn="l"/>
                <a:tab pos="12429677" algn="l"/>
                <a:tab pos="13160988" algn="l"/>
                <a:tab pos="13892296" algn="l"/>
                <a:tab pos="14623607" algn="l"/>
                <a:tab pos="15318737" algn="l"/>
                <a:tab pos="16497102" algn="l"/>
                <a:tab pos="17675466" algn="l"/>
                <a:tab pos="18853831" algn="l"/>
                <a:tab pos="20032195" algn="l"/>
                <a:tab pos="21210560" algn="l"/>
                <a:tab pos="22388924" algn="l"/>
                <a:tab pos="23567288" algn="l"/>
                <a:tab pos="24745653" algn="l"/>
                <a:tab pos="25924017" algn="l"/>
                <a:tab pos="27102382" algn="l"/>
              </a:tabLst>
              <a:defRPr/>
            </a:pPr>
            <a:endParaRPr lang="en-US" sz="3200" dirty="0">
              <a:solidFill>
                <a:srgbClr val="1F497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1" y="30564037"/>
            <a:ext cx="4787331" cy="194819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34" y="30420021"/>
            <a:ext cx="5828118" cy="2086611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76" y="821422"/>
            <a:ext cx="4896544" cy="230756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8" y="752724"/>
            <a:ext cx="5502496" cy="1944217"/>
          </a:xfrm>
          <a:prstGeom prst="rect">
            <a:avLst/>
          </a:prstGeom>
        </p:spPr>
      </p:pic>
      <p:sp>
        <p:nvSpPr>
          <p:cNvPr id="29" name="Abgerundetes Rechteck 28"/>
          <p:cNvSpPr/>
          <p:nvPr/>
        </p:nvSpPr>
        <p:spPr>
          <a:xfrm>
            <a:off x="38924680" y="24660252"/>
            <a:ext cx="12097344" cy="6407841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bgerundetes Rechteck 29"/>
          <p:cNvSpPr/>
          <p:nvPr/>
        </p:nvSpPr>
        <p:spPr>
          <a:xfrm>
            <a:off x="616424" y="10911625"/>
            <a:ext cx="16777864" cy="14035788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bgerundetes Rechteck 30"/>
          <p:cNvSpPr/>
          <p:nvPr/>
        </p:nvSpPr>
        <p:spPr>
          <a:xfrm>
            <a:off x="10927443" y="4281117"/>
            <a:ext cx="9635197" cy="6264696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bgerundetes Rechteck 31"/>
          <p:cNvSpPr/>
          <p:nvPr/>
        </p:nvSpPr>
        <p:spPr>
          <a:xfrm>
            <a:off x="37412512" y="11906701"/>
            <a:ext cx="13415158" cy="9512320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bgerundetes Rechteck 32"/>
          <p:cNvSpPr/>
          <p:nvPr/>
        </p:nvSpPr>
        <p:spPr>
          <a:xfrm>
            <a:off x="38204600" y="4576414"/>
            <a:ext cx="12241360" cy="7193535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301" y="10185773"/>
            <a:ext cx="1257587" cy="1257587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37988576" y="21563037"/>
            <a:ext cx="9635197" cy="2880320"/>
          </a:xfrm>
          <a:prstGeom prst="roundRect">
            <a:avLst/>
          </a:prstGeom>
          <a:solidFill>
            <a:srgbClr val="0070C0">
              <a:alpha val="9000"/>
            </a:srgb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-Grid_a3">
  <a:themeElements>
    <a:clrScheme name="D-Grid_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-Grid_a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-Grid_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-Grid_a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-Grid_a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-Grid_a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-Grid_a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-Grid_a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-Grid_a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Benutzerdefiniert</PresentationFormat>
  <Paragraphs>96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D-Grid_a3</vt:lpstr>
      <vt:lpstr>A geospatial data life cycle services framework   C. Ehbrecht1, J. Meyer2, S. Kindermann1, T. Kipp1  1) Deutsches Klimarechenzentrum DKRZ, Hamburg 2) Karlsruher Institut für Technologie KIT, Karlsruhe  </vt:lpstr>
    </vt:vector>
  </TitlesOfParts>
  <Company>AWI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Bernadette Fritzsch</dc:creator>
  <cp:lastModifiedBy>Meyer, Joerg (SCC)</cp:lastModifiedBy>
  <cp:revision>279</cp:revision>
  <cp:lastPrinted>2014-04-23T10:46:30Z</cp:lastPrinted>
  <dcterms:created xsi:type="dcterms:W3CDTF">2006-05-11T11:31:03Z</dcterms:created>
  <dcterms:modified xsi:type="dcterms:W3CDTF">2014-04-23T10:59:13Z</dcterms:modified>
</cp:coreProperties>
</file>