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2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1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2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25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94" r:id="rId14"/>
    <p:sldId id="295" r:id="rId15"/>
    <p:sldId id="267" r:id="rId16"/>
    <p:sldId id="296" r:id="rId17"/>
    <p:sldId id="297" r:id="rId18"/>
    <p:sldId id="268" r:id="rId19"/>
    <p:sldId id="269" r:id="rId20"/>
    <p:sldId id="271" r:id="rId21"/>
    <p:sldId id="272" r:id="rId22"/>
    <p:sldId id="273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2" r:id="rId38"/>
    <p:sldId id="291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3" autoAdjust="0"/>
    <p:restoredTop sz="65419" autoAdjust="0"/>
  </p:normalViewPr>
  <p:slideViewPr>
    <p:cSldViewPr>
      <p:cViewPr>
        <p:scale>
          <a:sx n="81" d="100"/>
          <a:sy n="81" d="100"/>
        </p:scale>
        <p:origin x="-1152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67292-A6C8-487A-A5DC-38D93179F6E8}" type="datetimeFigureOut">
              <a:rPr lang="pt-BR" smtClean="0"/>
              <a:t>20/12/2011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DAB15-9D98-4319-AF37-75019055C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2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Bom dia, meu nome</a:t>
            </a:r>
            <a:r>
              <a:rPr lang="pt-BR" baseline="0" dirty="0" smtClean="0"/>
              <a:t> é Henrique e eu vou falar sobre o meu trabalho de graduação que é: Um Método para Seleção Dinâmica de Conjunto de Classificadores. Orientado pelo professor George </a:t>
            </a:r>
            <a:r>
              <a:rPr lang="pt-BR" baseline="0" dirty="0" err="1" smtClean="0"/>
              <a:t>Darmiton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91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A</a:t>
            </a:r>
            <a:r>
              <a:rPr lang="pt-BR" baseline="0" dirty="0" smtClean="0"/>
              <a:t> seleção Estática </a:t>
            </a:r>
            <a:r>
              <a:rPr lang="pt-BR" baseline="0" dirty="0" err="1" smtClean="0"/>
              <a:t>vs</a:t>
            </a:r>
            <a:r>
              <a:rPr lang="pt-BR" baseline="0" dirty="0" smtClean="0"/>
              <a:t> A seleção Dinâmica, temos que a abordagem dinâmica é mais interessante por que </a:t>
            </a:r>
            <a:r>
              <a:rPr lang="pt-BR" dirty="0" smtClean="0"/>
              <a:t>diferentes padrões de teste estão associados a diferentes dificuldades.</a:t>
            </a:r>
            <a:r>
              <a:rPr lang="pt-BR" baseline="0" dirty="0" smtClean="0"/>
              <a:t> Em outras palavras, é melhor selecionar um classificador ou um ensemble de acordo com as características de cada padrão.</a:t>
            </a:r>
          </a:p>
          <a:p>
            <a:pPr marL="171450" indent="-171450">
              <a:buFontTx/>
              <a:buChar char="-"/>
            </a:pPr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Já a seleção de classificador </a:t>
            </a:r>
            <a:r>
              <a:rPr lang="pt-BR" baseline="0" dirty="0" err="1" smtClean="0"/>
              <a:t>vs</a:t>
            </a:r>
            <a:r>
              <a:rPr lang="pt-BR" baseline="0" dirty="0" smtClean="0"/>
              <a:t> a seleção de ensemble, temos que um único classificador é muito propenso a erros, sendo assim a seleção de um ensemble pode ser mais confiável para tomar a decisão.</a:t>
            </a:r>
          </a:p>
          <a:p>
            <a:pPr marL="171450" indent="-171450">
              <a:buFontTx/>
              <a:buChar char="-"/>
            </a:pPr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Portanto, é por isso que muitos trabalhos tem o foco na seleção dinâmica de ensemble (DES).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6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Essa é uma visão geral</a:t>
            </a:r>
            <a:r>
              <a:rPr lang="pt-BR" baseline="0" dirty="0" smtClean="0"/>
              <a:t> para um sistema de seleção dinâmica de ensemble.</a:t>
            </a:r>
          </a:p>
          <a:p>
            <a:r>
              <a:rPr lang="pt-BR" baseline="0" dirty="0" smtClean="0"/>
              <a:t>Aqui é destacado 3 níveis: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Nível 1: treinamento (geração do ensemble)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Nível 2: define a região de competência a partir do conjunto de validação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Nível 3: faz a seleção do ensemble para o padrão de teste baseado na região de competência definida pelo padrão de teste.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Nível 4: e por fim, fase de decisão (combinação dos classificadores do ensemble)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0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rapidamente sobre métodos de seleção dinâmica, começando</a:t>
            </a:r>
            <a:r>
              <a:rPr lang="pt-BR" baseline="0" dirty="0" smtClean="0"/>
              <a:t> por um método DCS proposto por (Woods, 1997). O DCS-LA, que utiliza o conceito da estimativa da precisão local, ou seja, avalia qual o classificador é mais capaz de classificar o padrão de teste a partir de uma região local (região de competência).</a:t>
            </a:r>
          </a:p>
          <a:p>
            <a:r>
              <a:rPr lang="pt-BR" baseline="0" dirty="0" smtClean="0"/>
              <a:t>Ele propôs dois métodos para estimar a precisão local: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OLA, avalia a taxa de classificação dos vizinhos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LCA, avalia a taxa de classificação dos vizinhos com relação a classe de saída do padrão de teste pelo classificador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21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Exemplo OLA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88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Exemplo</a:t>
            </a:r>
            <a:r>
              <a:rPr lang="pt-BR" baseline="0" dirty="0" smtClean="0"/>
              <a:t> LCA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017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-- 10 min</a:t>
            </a:r>
          </a:p>
          <a:p>
            <a:endParaRPr lang="pt-BR" dirty="0" smtClean="0"/>
          </a:p>
          <a:p>
            <a:r>
              <a:rPr lang="pt-BR" dirty="0" smtClean="0"/>
              <a:t>O KNORA é um método</a:t>
            </a:r>
            <a:r>
              <a:rPr lang="pt-BR" baseline="0" dirty="0" smtClean="0"/>
              <a:t> DES proposto por </a:t>
            </a:r>
            <a:r>
              <a:rPr lang="pt-BR" baseline="0" dirty="0" err="1" smtClean="0"/>
              <a:t>Ko</a:t>
            </a:r>
            <a:r>
              <a:rPr lang="pt-BR" baseline="0" dirty="0" smtClean="0"/>
              <a:t> em 2008.</a:t>
            </a:r>
          </a:p>
          <a:p>
            <a:r>
              <a:rPr lang="pt-BR" baseline="0" dirty="0" smtClean="0"/>
              <a:t>Ele baseado no conceito Oracle. (Oracle é o limitante superior para seleção, pois se existir um classificador que classifica corretamente o padrão de consulta ele seleciona o classificador (Descobre))</a:t>
            </a:r>
          </a:p>
          <a:p>
            <a:r>
              <a:rPr lang="pt-BR" baseline="0" dirty="0" smtClean="0"/>
              <a:t>Portanto, o KNORA ele é similar, ele descobre quais os classificadores classificam corretamente os vizinhos do padrão.</a:t>
            </a:r>
          </a:p>
          <a:p>
            <a:r>
              <a:rPr lang="pt-BR" baseline="0" dirty="0" err="1" smtClean="0"/>
              <a:t>Ko</a:t>
            </a:r>
            <a:r>
              <a:rPr lang="pt-BR" baseline="0" dirty="0" smtClean="0"/>
              <a:t> propôs quatro métodos: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KNORA-</a:t>
            </a:r>
            <a:r>
              <a:rPr lang="pt-BR" baseline="0" dirty="0" err="1" smtClean="0"/>
              <a:t>Eliminate</a:t>
            </a:r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dirty="0" smtClean="0"/>
              <a:t>KNORA-Union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E outros dois que são similares,</a:t>
            </a:r>
            <a:r>
              <a:rPr lang="pt-BR" baseline="0" dirty="0" smtClean="0"/>
              <a:t> porém com pesos para os vizinhos.</a:t>
            </a:r>
          </a:p>
          <a:p>
            <a:pPr marL="0" indent="0">
              <a:buFontTx/>
              <a:buNone/>
            </a:pPr>
            <a:r>
              <a:rPr lang="pt-BR" baseline="0" dirty="0" smtClean="0"/>
              <a:t>A seguir tem um exemplo do KNORA-E e KNORA-U.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9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KNORA-</a:t>
            </a:r>
            <a:r>
              <a:rPr lang="pt-BR" dirty="0" err="1" smtClean="0"/>
              <a:t>Eliminate</a:t>
            </a:r>
            <a:r>
              <a:rPr lang="pt-BR" dirty="0" smtClean="0"/>
              <a:t>,</a:t>
            </a:r>
            <a:r>
              <a:rPr lang="pt-BR" baseline="0" dirty="0" smtClean="0"/>
              <a:t> ele elimina os classificadores que não classificam corretamente todos os vizinhos.</a:t>
            </a:r>
          </a:p>
          <a:p>
            <a:pPr marL="228600" indent="-228600">
              <a:buAutoNum type="alphaLcParenBoth"/>
            </a:pPr>
            <a:r>
              <a:rPr lang="pt-BR" baseline="0" dirty="0" smtClean="0"/>
              <a:t>Nenhum dos classificadores classificou corretamente todos os vizinhos, então ele diminui a região de competência para k=6.</a:t>
            </a:r>
          </a:p>
          <a:p>
            <a:pPr marL="228600" indent="-228600">
              <a:buAutoNum type="alphaLcParenBoth"/>
            </a:pPr>
            <a:r>
              <a:rPr lang="pt-BR" baseline="0" dirty="0" smtClean="0"/>
              <a:t>Também nenhum classificador, então diminuiu para k=5.</a:t>
            </a:r>
          </a:p>
          <a:p>
            <a:pPr marL="228600" indent="-228600">
              <a:buAutoNum type="alphaLcParenBoth"/>
            </a:pPr>
            <a:r>
              <a:rPr lang="pt-BR" baseline="0" dirty="0" smtClean="0"/>
              <a:t>Também, então diminui pra k=4.</a:t>
            </a:r>
          </a:p>
          <a:p>
            <a:pPr marL="228600" indent="-228600">
              <a:buAutoNum type="alphaLcParenBoth"/>
            </a:pPr>
            <a:r>
              <a:rPr lang="pt-BR" baseline="0" dirty="0" smtClean="0"/>
              <a:t>Aqui mostra que o classificador C1 e C4 classificam corretamente todos os vizinhos, então ele elimina o C2 e C3, e o ensemble é C1 e C4, onde cada um tem 1 voto sobre 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73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KNORA-Union</a:t>
            </a:r>
            <a:r>
              <a:rPr lang="pt-BR" baseline="0" dirty="0" smtClean="0"/>
              <a:t> ele avalia por vizinho.. Para cada vizinho verifica quais classificadores o classificam corretamente, então seleciona estes com 1 voto cada.. E vai no final cada classificador pode ter nenhum ou vários votos sobre o padrão de teste.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310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método proposto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Utiliza a abordagem DES-FA proposta por (Cruz, 2011)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Adaptações dos métodos DCS-LA para seleção dinâmica de ensemble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Outras abordagens para o LCA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982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aseline="0" dirty="0" smtClean="0"/>
              <a:t>A abordagem DES-FA proposta por Cruz, 2011 permite melhorar a qualidade da região de competência a fim de alcançar resultados mais precisos.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Pois a seleção dinâmica provavelmente deve falhar se existir muitos padrões de ruído na região</a:t>
            </a:r>
            <a:r>
              <a:rPr lang="pt-BR" baseline="0" dirty="0" smtClean="0"/>
              <a:t> de competência.</a:t>
            </a:r>
          </a:p>
          <a:p>
            <a:pPr marL="171450" indent="-171450">
              <a:buFontTx/>
              <a:buChar char="-"/>
            </a:pPr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Então a </a:t>
            </a:r>
            <a:r>
              <a:rPr lang="pt-BR" baseline="0" dirty="0" err="1" smtClean="0"/>
              <a:t>idéia</a:t>
            </a:r>
            <a:r>
              <a:rPr lang="pt-BR" baseline="0" dirty="0" smtClean="0"/>
              <a:t> é: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Eliminar o padrões de ruídos antes da execução da seleção dinâmica melhorando assim o desempenho geral do sistema</a:t>
            </a:r>
            <a:endParaRPr lang="pt-BR" baseline="0" dirty="0" smtClean="0"/>
          </a:p>
          <a:p>
            <a:pPr marL="171450" indent="-171450">
              <a:buFontTx/>
              <a:buChar char="-"/>
            </a:pPr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Isso é feito por duas estratégias: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Filtro: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as amostras que são consideradas ruído, criando uma fronteira de decisão suave. 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K-NN Adaptativo:</a:t>
            </a:r>
            <a:r>
              <a:rPr lang="pt-BR" baseline="0" dirty="0" smtClean="0"/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 pesos para indicar se um padrão está perto de padrões de classes diferentes ou não.</a:t>
            </a:r>
          </a:p>
          <a:p>
            <a:pPr marL="171450" indent="-171450">
              <a:buFontTx/>
              <a:buChar char="-"/>
            </a:pP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ENN: utiliza o conjunto de treinamento T com o k-NN para classificar cada padrão de treinamento, aqueles classificados errados são considerados ruídos e são eliminados do base de treinamento.</a:t>
            </a:r>
          </a:p>
          <a:p>
            <a:pPr marL="171450" indent="-171450">
              <a:buFontTx/>
              <a:buChar char="-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AKNN: divide a distância Euclidiana d(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Xtest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X) pelo maior raio que não engloba o padrão de outra classe. Quanto maior o raio, mais longe esse padrão está da outra classe e menor será a distância final.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05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Esse é o roteiro</a:t>
            </a:r>
            <a:r>
              <a:rPr lang="pt-BR" baseline="0" dirty="0" smtClean="0"/>
              <a:t> da apresentação. </a:t>
            </a:r>
          </a:p>
          <a:p>
            <a:r>
              <a:rPr lang="pt-BR" baseline="0" dirty="0" smtClean="0"/>
              <a:t>Primeiramente vou dar uma introdução, onde vou falar os conceitos básicos dos sistemas de múltiplos classificadores.</a:t>
            </a:r>
          </a:p>
          <a:p>
            <a:r>
              <a:rPr lang="pt-BR" dirty="0" smtClean="0"/>
              <a:t>Em seguida vou falar sobre dois métodos clássicos</a:t>
            </a:r>
            <a:r>
              <a:rPr lang="pt-BR" baseline="0" dirty="0" smtClean="0"/>
              <a:t> de seleção dinâmica.</a:t>
            </a:r>
          </a:p>
          <a:p>
            <a:r>
              <a:rPr lang="pt-BR" baseline="0" dirty="0" smtClean="0"/>
              <a:t>Depois vou falar sobre o método proposto.</a:t>
            </a:r>
          </a:p>
          <a:p>
            <a:r>
              <a:rPr lang="pt-BR" baseline="0" dirty="0" smtClean="0"/>
              <a:t>Posteriormente vou falar sobre os experimentos realizados e seus resultados.</a:t>
            </a:r>
          </a:p>
          <a:p>
            <a:r>
              <a:rPr lang="pt-BR" baseline="0" dirty="0" smtClean="0"/>
              <a:t>E por fim dar uma conclusão.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81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O método de seleção DES proposto baseia-se na</a:t>
            </a:r>
            <a:r>
              <a:rPr lang="pt-BR" baseline="0" dirty="0" smtClean="0"/>
              <a:t> abordagem DCS-LA.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Os métodos DCS-LA (OLA e LCA) utilizam a abordagem de ranking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Uma adaptação DES simples do DCS-LA seria: selecionar os </a:t>
            </a:r>
            <a:r>
              <a:rPr lang="pt-BR" i="1" baseline="0" dirty="0" smtClean="0"/>
              <a:t>N </a:t>
            </a:r>
            <a:r>
              <a:rPr lang="pt-BR" i="0" baseline="0" dirty="0" smtClean="0"/>
              <a:t>primeiros classificadores do ranking.. </a:t>
            </a:r>
          </a:p>
          <a:p>
            <a:pPr marL="171450" indent="-171450">
              <a:buFontTx/>
              <a:buChar char="-"/>
            </a:pPr>
            <a:r>
              <a:rPr lang="pt-BR" i="0" baseline="0" dirty="0" smtClean="0"/>
              <a:t>Sendo que essa forma não é robusta o suficiente pois, nem sempre os N melhores classificadores vai ser o melhor subconjunto para classificar a amostra de teste, pode ser que um classificador que esteja foram os N primeiros esteja no melhor subconjunto.</a:t>
            </a:r>
          </a:p>
          <a:p>
            <a:pPr marL="171450" indent="-171450">
              <a:buFontTx/>
              <a:buChar char="-"/>
            </a:pPr>
            <a:r>
              <a:rPr lang="pt-BR" i="0" baseline="0" dirty="0" smtClean="0"/>
              <a:t>Da mesma forma que a seleção de atributos, a busca pelo subconjunto ideal de forma exaustiva (todas as possibilidades) é inviável, pois o espaço de busca tem uma alta cardinalidade (2^n)</a:t>
            </a:r>
          </a:p>
          <a:p>
            <a:pPr marL="171450" indent="-171450">
              <a:buFontTx/>
              <a:buChar char="-"/>
            </a:pPr>
            <a:r>
              <a:rPr lang="pt-BR" i="0" baseline="0" dirty="0" smtClean="0"/>
              <a:t>Assim, tomando a inspiração dos métodos de seleção de subconjunto de atributos, foi utilizado o método de busca IWSS usando a estratégia de avaliação DCS-LA.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795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--</a:t>
            </a:r>
            <a:r>
              <a:rPr lang="pt-BR" baseline="0" dirty="0" smtClean="0"/>
              <a:t> 15 min</a:t>
            </a:r>
          </a:p>
          <a:p>
            <a:r>
              <a:rPr lang="pt-BR" dirty="0" smtClean="0"/>
              <a:t>Falar sobre o  IWSS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986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470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-- 20</a:t>
            </a:r>
            <a:r>
              <a:rPr lang="pt-BR" baseline="0" dirty="0" smtClean="0"/>
              <a:t> min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72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DES-FA pode ter eliminado</a:t>
            </a:r>
            <a:r>
              <a:rPr lang="pt-BR" baseline="0" dirty="0" smtClean="0"/>
              <a:t> alguns padrões importantes (informativos) para a classe.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823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Traballhos</a:t>
            </a:r>
            <a:r>
              <a:rPr lang="pt-BR" dirty="0" smtClean="0"/>
              <a:t> futuros..</a:t>
            </a:r>
          </a:p>
          <a:p>
            <a:endParaRPr lang="pt-BR" dirty="0" smtClean="0"/>
          </a:p>
          <a:p>
            <a:pPr marL="171450" indent="-171450">
              <a:buFontTx/>
              <a:buChar char="-"/>
            </a:pPr>
            <a:r>
              <a:rPr lang="pt-BR" dirty="0" smtClean="0"/>
              <a:t>Verificar outros métodos de filtros além do</a:t>
            </a:r>
            <a:r>
              <a:rPr lang="pt-BR" baseline="0" dirty="0" smtClean="0"/>
              <a:t> ENN para abordagem DES-FA, a fim de não prejudicar informação da base. Evitando remover padrões importantes.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Avaliar outros métodos de busca além do IWSS.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Estudar outras métricas para avaliação do subconjunto além da precisão local (DCS-LA).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69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aseline="0" dirty="0" smtClean="0"/>
              <a:t>Sistemas necessitam maiores taxas de reconhecimento</a:t>
            </a:r>
          </a:p>
          <a:p>
            <a:pPr marL="0" indent="0">
              <a:buFontTx/>
              <a:buNone/>
            </a:pPr>
            <a:r>
              <a:rPr lang="pt-BR" baseline="0" dirty="0" smtClean="0"/>
              <a:t>(1) É natural pensar que devemos encontrar um melhor classificador para o problema, porém..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 No </a:t>
            </a:r>
            <a:r>
              <a:rPr lang="pt-BR" dirty="0" err="1" smtClean="0"/>
              <a:t>Free</a:t>
            </a:r>
            <a:r>
              <a:rPr lang="pt-BR" dirty="0" smtClean="0"/>
              <a:t> </a:t>
            </a:r>
            <a:r>
              <a:rPr lang="pt-BR" dirty="0" err="1" smtClean="0"/>
              <a:t>Lunch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</a:p>
          <a:p>
            <a:pPr marL="228600" indent="-228600">
              <a:buAutoNum type="arabicParenBoth"/>
            </a:pPr>
            <a:r>
              <a:rPr lang="pt-BR" dirty="0" smtClean="0"/>
              <a:t>não existe um único classificador que seja melhor que outros para todos os problemas.</a:t>
            </a:r>
          </a:p>
          <a:p>
            <a:pPr marL="228600" indent="-228600">
              <a:buAutoNum type="arabicParenBoth"/>
            </a:pPr>
            <a:r>
              <a:rPr lang="pt-BR" sz="1200" dirty="0" smtClean="0"/>
              <a:t>sem 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conhecimento das distribuições dos dados do problema, não se pode afirmar que um classificador é em média melhor que outro.</a:t>
            </a:r>
          </a:p>
          <a:p>
            <a:pPr marL="228600" indent="-228600">
              <a:buAutoNum type="arabicParenBoth"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que torna a tarefa de encontrar um único classificador que resolve um problema, difícil.</a:t>
            </a:r>
          </a:p>
          <a:p>
            <a:endParaRPr lang="pt-B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Combinação de classificadores:</a:t>
            </a:r>
          </a:p>
          <a:p>
            <a:pPr marL="228600" indent="-228600">
              <a:buAutoNum type="arabicParenBoth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Muitos estudos têm mostrado que problemas de classificação são mais precisos quando é usado uma combinação de classificadores ao invés de um classificador individual.</a:t>
            </a:r>
          </a:p>
          <a:p>
            <a:pPr marL="228600" indent="-228600">
              <a:buAutoNum type="arabicParenBoth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Isso é possível devido à combinação das vantagens individuais dos classificadores em uma solução final. Essa ideia é bastante intuitiva uma vez que imita a natureza humana em buscar opiniões de diversas fontes a fim de ter uma opinião/decisão melhor. </a:t>
            </a:r>
          </a:p>
          <a:p>
            <a:pPr marL="228600" indent="-228600">
              <a:buAutoNum type="arabicParenBoth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 classificadores fracos podem superar um classificador específico individual.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5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Sistemas que utilizam um conjunto de classificadores (ensemble) são chamados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MCS</a:t>
            </a:r>
          </a:p>
          <a:p>
            <a:pPr marL="171450" indent="-171450">
              <a:buFontTx/>
              <a:buChar char="-"/>
            </a:pPr>
            <a:r>
              <a:rPr lang="pt-BR" dirty="0" err="1" smtClean="0"/>
              <a:t>EoC</a:t>
            </a:r>
            <a:endParaRPr lang="pt-BR" dirty="0" smtClean="0"/>
          </a:p>
          <a:p>
            <a:pPr marL="171450" indent="-171450">
              <a:buFontTx/>
              <a:buChar char="-"/>
            </a:pPr>
            <a:r>
              <a:rPr lang="pt-BR" dirty="0" smtClean="0"/>
              <a:t>Ensemble</a:t>
            </a:r>
            <a:r>
              <a:rPr lang="pt-BR" baseline="0" dirty="0" smtClean="0"/>
              <a:t> Learning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sistema de múltiplos classificadores</a:t>
            </a:r>
            <a:r>
              <a:rPr lang="pt-BR" baseline="0" dirty="0" smtClean="0"/>
              <a:t> pode ser feito por duas etapas: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Construção do Ensemble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Abordagem para combinação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3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construção do</a:t>
            </a:r>
            <a:r>
              <a:rPr lang="pt-BR" baseline="0" dirty="0" smtClean="0"/>
              <a:t> conjunto de classificadores (ensemble) pode ser feita de diversas formas: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Conhecimento sobre o problema: se você conhecer bem o problema você pode definir uma heurística com pequenos ajustes para criar o ensemble.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Variação de modelos: pode variar os tipos de classificadores para um mesmo problema.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Variando os dados de treinamento: bagging ou </a:t>
            </a:r>
            <a:r>
              <a:rPr lang="pt-BR" baseline="0" dirty="0" err="1" smtClean="0"/>
              <a:t>boosting</a:t>
            </a:r>
            <a:r>
              <a:rPr lang="pt-BR" baseline="0" dirty="0" smtClean="0"/>
              <a:t>, vários classificadores são treinados usando diferentes bases de treinamento.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Variando o espaço de características: </a:t>
            </a:r>
            <a:r>
              <a:rPr lang="pt-BR" baseline="0" dirty="0" err="1" smtClean="0"/>
              <a:t>random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subspace</a:t>
            </a:r>
            <a:r>
              <a:rPr lang="pt-BR" baseline="0" dirty="0" smtClean="0"/>
              <a:t>, os classificadores são treinados por meio de diferentes atributos.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11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Abordagens de Combinação</a:t>
            </a:r>
          </a:p>
          <a:p>
            <a:r>
              <a:rPr lang="pt-BR" dirty="0" smtClean="0"/>
              <a:t>Fusão: </a:t>
            </a:r>
          </a:p>
          <a:p>
            <a:pPr lvl="1"/>
            <a:r>
              <a:rPr lang="pt-BR" dirty="0" smtClean="0"/>
              <a:t>Agregam as saídas (votação majoritária, soma, produto, média, </a:t>
            </a:r>
            <a:r>
              <a:rPr lang="pt-BR" dirty="0" err="1" smtClean="0"/>
              <a:t>etc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Baseado no princípio que os erros de classificação são independentes para cada classificador.</a:t>
            </a:r>
          </a:p>
          <a:p>
            <a:r>
              <a:rPr lang="pt-BR" dirty="0" smtClean="0"/>
              <a:t>Seleção:</a:t>
            </a:r>
          </a:p>
          <a:p>
            <a:pPr lvl="1"/>
            <a:r>
              <a:rPr lang="pt-BR" dirty="0" smtClean="0"/>
              <a:t>Seleciona um ou mais classificadores.</a:t>
            </a:r>
          </a:p>
          <a:p>
            <a:pPr lvl="1"/>
            <a:r>
              <a:rPr lang="pt-BR" dirty="0" smtClean="0"/>
              <a:t>Baseado nas regiões de competências.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5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Fusão </a:t>
            </a:r>
            <a:r>
              <a:rPr lang="pt-BR" dirty="0" err="1" smtClean="0"/>
              <a:t>vs</a:t>
            </a:r>
            <a:r>
              <a:rPr lang="pt-BR" dirty="0" smtClean="0"/>
              <a:t> Seleção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 smtClean="0"/>
              <a:t>Fusão melhora com independência dos erros: </a:t>
            </a:r>
            <a:r>
              <a:rPr lang="pt-BR" dirty="0" smtClean="0"/>
              <a:t>assume independência dos erros dos classificadores para melhorar o desempenho geral do sistema</a:t>
            </a:r>
            <a:endParaRPr lang="pt-B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 smtClean="0"/>
              <a:t>Os métodos de geração não garantem independência de erro: </a:t>
            </a:r>
            <a:r>
              <a:rPr lang="pt-BR" dirty="0" smtClean="0"/>
              <a:t>Porém não há garantia que um método de geração de ensemble vai ter independência de erro</a:t>
            </a:r>
            <a:endParaRPr lang="pt-B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 smtClean="0"/>
              <a:t>Assim, não é possível afirmar que a fusão irá melhorar o desempenho final: </a:t>
            </a:r>
            <a:r>
              <a:rPr lang="pt-BR" dirty="0" smtClean="0"/>
              <a:t>Quando a independência de erro não é se verifica, não pode assegurar que a fusão irá melhorar o desempenho final</a:t>
            </a:r>
          </a:p>
          <a:p>
            <a:pPr marL="171450" indent="-171450">
              <a:buFontTx/>
              <a:buChar char="-"/>
            </a:pPr>
            <a:endParaRPr lang="pt-BR" baseline="0" dirty="0" smtClean="0"/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3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Aqui mostra um exemplo que a fusão por votação</a:t>
            </a:r>
            <a:r>
              <a:rPr lang="pt-BR" baseline="0" dirty="0" smtClean="0"/>
              <a:t> majoritária melhora quando há independência.</a:t>
            </a:r>
          </a:p>
          <a:p>
            <a:r>
              <a:rPr lang="pt-BR" baseline="0" dirty="0" smtClean="0"/>
              <a:t>A classificação permanece a mesma se os classificadores forem idênticos.</a:t>
            </a:r>
          </a:p>
          <a:p>
            <a:r>
              <a:rPr lang="pt-BR" baseline="0" dirty="0" smtClean="0"/>
              <a:t>E a classificação pode piorar ou melhorar se os classificadores forem dependentes.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Portanto, muitos estudos levam a investigar mais abordagem de seleção.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10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A </a:t>
            </a:r>
            <a:r>
              <a:rPr lang="pt-BR" baseline="0" dirty="0" smtClean="0"/>
              <a:t>abordagem de seleção pode ser:</a:t>
            </a:r>
            <a:endParaRPr lang="pt-BR" dirty="0" smtClean="0"/>
          </a:p>
          <a:p>
            <a:pPr marL="171450" indent="-171450">
              <a:buFontTx/>
              <a:buChar char="-"/>
            </a:pPr>
            <a:endParaRPr lang="pt-BR" dirty="0" smtClean="0"/>
          </a:p>
          <a:p>
            <a:pPr marL="171450" indent="-171450">
              <a:buFontTx/>
              <a:buChar char="-"/>
            </a:pPr>
            <a:r>
              <a:rPr lang="pt-BR" dirty="0" smtClean="0"/>
              <a:t>Seleção</a:t>
            </a:r>
            <a:r>
              <a:rPr lang="pt-BR" baseline="0" dirty="0" smtClean="0"/>
              <a:t> de Classificador: seleção feita de um único classificador para dar a resposta final.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Seleção de Ensemble: seleção de um conjunto de classificadores e suas saídas (decisões) são combinadas para dar a resposta final.</a:t>
            </a:r>
          </a:p>
          <a:p>
            <a:pPr marL="0" indent="0">
              <a:buFontTx/>
              <a:buNone/>
            </a:pPr>
            <a:endParaRPr lang="pt-BR" baseline="0" dirty="0" smtClean="0"/>
          </a:p>
          <a:p>
            <a:pPr marL="0" indent="0">
              <a:buFontTx/>
              <a:buNone/>
            </a:pPr>
            <a:r>
              <a:rPr lang="pt-BR" baseline="0" dirty="0" smtClean="0"/>
              <a:t>E ambas podem ser realizadas de duas maneiras:</a:t>
            </a:r>
          </a:p>
          <a:p>
            <a:pPr marL="0" indent="0">
              <a:buFontTx/>
              <a:buNone/>
            </a:pPr>
            <a:endParaRPr lang="pt-BR" baseline="0" dirty="0" smtClean="0"/>
          </a:p>
          <a:p>
            <a:pPr marL="171450" indent="-171450">
              <a:buFontTx/>
              <a:buChar char="-"/>
            </a:pPr>
            <a:r>
              <a:rPr lang="pt-BR" baseline="0" dirty="0" smtClean="0"/>
              <a:t>Seleção Estática: mesma seleção para cada padrão de consulta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Seleção Dinâmica: a seleção depende do padrão de consulta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AB15-9D98-4319-AF37-75019055C15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33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  <p:custDataLst>
              <p:tags r:id="rId2"/>
            </p:custDataLst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  <p:custDataLst>
              <p:tags r:id="rId3"/>
            </p:custDataLst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4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5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6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7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8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9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4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60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97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100.xml"/><Relationship Id="rId7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0.png"/><Relationship Id="rId4" Type="http://schemas.openxmlformats.org/officeDocument/2006/relationships/tags" Target="../tags/tag101.xml"/><Relationship Id="rId9" Type="http://schemas.openxmlformats.org/officeDocument/2006/relationships/tags" Target="../tags/tag10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10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11188" y="2946665"/>
            <a:ext cx="6048375" cy="2717271"/>
          </a:xfrm>
        </p:spPr>
        <p:txBody>
          <a:bodyPr/>
          <a:lstStyle/>
          <a:p>
            <a:r>
              <a:rPr lang="pt-BR" dirty="0"/>
              <a:t>Método para Seleção Dinâmica de Conjunto de </a:t>
            </a:r>
            <a:r>
              <a:rPr lang="pt-BR" dirty="0" smtClean="0"/>
              <a:t>Classificadores</a:t>
            </a:r>
          </a:p>
          <a:p>
            <a:endParaRPr lang="pt-BR" dirty="0"/>
          </a:p>
          <a:p>
            <a:r>
              <a:rPr lang="pt-BR" sz="1800" dirty="0" smtClean="0"/>
              <a:t>Henrique Menezes</a:t>
            </a:r>
          </a:p>
          <a:p>
            <a:r>
              <a:rPr lang="pt-BR" sz="1800" dirty="0" smtClean="0"/>
              <a:t>hama@cin.ufpe.br</a:t>
            </a:r>
          </a:p>
          <a:p>
            <a:endParaRPr lang="pt-BR" sz="1800" dirty="0" smtClean="0"/>
          </a:p>
          <a:p>
            <a:r>
              <a:rPr lang="pt-BR" sz="1800" dirty="0" smtClean="0"/>
              <a:t>Orientador: George </a:t>
            </a:r>
            <a:r>
              <a:rPr lang="pt-BR" sz="1800" dirty="0" err="1" smtClean="0"/>
              <a:t>Darmiton</a:t>
            </a:r>
            <a:endParaRPr lang="pt-BR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 – </a:t>
            </a:r>
            <a:r>
              <a:rPr lang="pt-BR" dirty="0"/>
              <a:t>Abordagem de Seleção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Seleção Estática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smtClean="0"/>
              <a:t>Dinâmica</a:t>
            </a:r>
            <a:endParaRPr lang="pt-BR" dirty="0"/>
          </a:p>
          <a:p>
            <a:pPr lvl="1"/>
            <a:r>
              <a:rPr lang="pt-BR" dirty="0"/>
              <a:t>Diferentes padrões de teste estão associados a diferentes dificuldades.</a:t>
            </a:r>
          </a:p>
          <a:p>
            <a:r>
              <a:rPr lang="pt-BR" dirty="0" smtClean="0"/>
              <a:t>Seleção de Classificador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smtClean="0"/>
              <a:t>de Ensemble</a:t>
            </a:r>
            <a:endParaRPr lang="pt-BR" dirty="0"/>
          </a:p>
          <a:p>
            <a:pPr lvl="1"/>
            <a:r>
              <a:rPr lang="pt-BR" dirty="0"/>
              <a:t>A seleção de um único classificador é muito propenso a erros</a:t>
            </a:r>
            <a:r>
              <a:rPr lang="pt-BR" dirty="0" smtClean="0"/>
              <a:t>.</a:t>
            </a:r>
          </a:p>
          <a:p>
            <a:r>
              <a:rPr lang="pt-BR" dirty="0"/>
              <a:t>Seleção Dinâmica de Ensemble (</a:t>
            </a:r>
            <a:r>
              <a:rPr lang="pt-BR" i="1" dirty="0"/>
              <a:t>DES – </a:t>
            </a:r>
            <a:r>
              <a:rPr lang="pt-BR" i="1" dirty="0" err="1"/>
              <a:t>Dynamic</a:t>
            </a:r>
            <a:r>
              <a:rPr lang="pt-BR" i="1" dirty="0"/>
              <a:t> Ensemble </a:t>
            </a:r>
            <a:r>
              <a:rPr lang="pt-BR" i="1" dirty="0" err="1"/>
              <a:t>Selection</a:t>
            </a:r>
            <a:r>
              <a:rPr lang="pt-BR" i="1" dirty="0" smtClean="0"/>
              <a:t>)</a:t>
            </a:r>
            <a:endParaRPr lang="pt-BR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85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 – Visão geral de um sistema 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622176" cy="45307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97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Seleção Dinâmica – DCS-LA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/>
              <a:t>DCS-LA (</a:t>
            </a:r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Local </a:t>
            </a:r>
            <a:r>
              <a:rPr lang="pt-BR" dirty="0" err="1"/>
              <a:t>Accuracy</a:t>
            </a:r>
            <a:r>
              <a:rPr lang="pt-BR" dirty="0"/>
              <a:t>) </a:t>
            </a:r>
            <a:r>
              <a:rPr lang="pt-BR" dirty="0" smtClean="0"/>
              <a:t>método DCS </a:t>
            </a:r>
            <a:r>
              <a:rPr lang="pt-BR" dirty="0" err="1" smtClean="0"/>
              <a:t>porposto</a:t>
            </a:r>
            <a:r>
              <a:rPr lang="pt-BR" dirty="0" smtClean="0"/>
              <a:t> por (Woods</a:t>
            </a:r>
            <a:r>
              <a:rPr lang="pt-BR" dirty="0"/>
              <a:t>, 1997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Conceito da </a:t>
            </a:r>
            <a:r>
              <a:rPr lang="pt-BR" dirty="0"/>
              <a:t>estimativa da precisão </a:t>
            </a:r>
            <a:r>
              <a:rPr lang="pt-BR" dirty="0" smtClean="0"/>
              <a:t>local</a:t>
            </a:r>
            <a:endParaRPr lang="pt-BR" dirty="0"/>
          </a:p>
          <a:p>
            <a:r>
              <a:rPr lang="pt-BR" dirty="0"/>
              <a:t>Dois métodos para estimar:</a:t>
            </a:r>
          </a:p>
          <a:p>
            <a:pPr lvl="1"/>
            <a:r>
              <a:rPr lang="pt-BR" dirty="0"/>
              <a:t>OLA (Overall Local </a:t>
            </a:r>
            <a:r>
              <a:rPr lang="pt-BR" dirty="0" err="1"/>
              <a:t>Accuracy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Taxa de classificação dos vizinhos</a:t>
            </a:r>
            <a:endParaRPr lang="pt-BR" dirty="0"/>
          </a:p>
          <a:p>
            <a:pPr lvl="1"/>
            <a:r>
              <a:rPr lang="pt-BR" dirty="0"/>
              <a:t>LCA (Local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Accuracy</a:t>
            </a:r>
            <a:r>
              <a:rPr lang="pt-BR" dirty="0"/>
              <a:t>)</a:t>
            </a:r>
          </a:p>
          <a:p>
            <a:pPr lvl="2"/>
            <a:r>
              <a:rPr lang="pt-BR" dirty="0" smtClean="0"/>
              <a:t>Taxa de classificação dos vizinhos com relação a classe de saída da amostra pelo classificador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Seleção Dinâmica - DCS-LA (OLA)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OLA</a:t>
            </a:r>
            <a:endParaRPr lang="pt-BR" dirty="0"/>
          </a:p>
        </p:txBody>
      </p:sp>
      <p:pic>
        <p:nvPicPr>
          <p:cNvPr id="6" name="Imagem 5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95736" y="2276872"/>
            <a:ext cx="4608512" cy="3047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72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Seleção Dinâmica - DCS-LA (LCA)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LCA</a:t>
            </a:r>
            <a:endParaRPr lang="pt-BR" dirty="0"/>
          </a:p>
        </p:txBody>
      </p:sp>
      <p:pic>
        <p:nvPicPr>
          <p:cNvPr id="7" name="Imagem 6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75508" y="2132856"/>
            <a:ext cx="5088780" cy="35576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3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Seleção Dinâmica – KNORA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/>
              <a:t>KNORA (K-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Oracles</a:t>
            </a:r>
            <a:r>
              <a:rPr lang="pt-BR" dirty="0" smtClean="0"/>
              <a:t>) método DES proposto por </a:t>
            </a:r>
            <a:r>
              <a:rPr lang="pt-BR" dirty="0"/>
              <a:t>(</a:t>
            </a:r>
            <a:r>
              <a:rPr lang="pt-BR" dirty="0" err="1"/>
              <a:t>Ko</a:t>
            </a:r>
            <a:r>
              <a:rPr lang="pt-BR" dirty="0"/>
              <a:t>, 2008)</a:t>
            </a:r>
          </a:p>
          <a:p>
            <a:pPr lvl="1"/>
            <a:r>
              <a:rPr lang="pt-BR" dirty="0"/>
              <a:t>Conceito </a:t>
            </a:r>
            <a:r>
              <a:rPr lang="pt-BR" dirty="0" smtClean="0"/>
              <a:t>Oracle</a:t>
            </a:r>
          </a:p>
          <a:p>
            <a:pPr lvl="1"/>
            <a:r>
              <a:rPr lang="pt-BR" dirty="0" smtClean="0"/>
              <a:t>Descobre quais os classificadores classificam corretamente os vizinhos</a:t>
            </a:r>
            <a:endParaRPr lang="pt-BR" dirty="0"/>
          </a:p>
          <a:p>
            <a:r>
              <a:rPr lang="pt-BR" dirty="0"/>
              <a:t>Propôs quatro métodos:</a:t>
            </a:r>
          </a:p>
          <a:p>
            <a:pPr lvl="1"/>
            <a:r>
              <a:rPr lang="pt-BR" dirty="0"/>
              <a:t>KNORA-E (</a:t>
            </a:r>
            <a:r>
              <a:rPr lang="pt-BR" dirty="0" err="1"/>
              <a:t>Eliminate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KNORA-U </a:t>
            </a:r>
            <a:r>
              <a:rPr lang="pt-BR" dirty="0"/>
              <a:t>(Union)</a:t>
            </a:r>
          </a:p>
          <a:p>
            <a:pPr lvl="1"/>
            <a:r>
              <a:rPr lang="pt-BR" dirty="0"/>
              <a:t>KNORA-E-W</a:t>
            </a:r>
          </a:p>
          <a:p>
            <a:pPr lvl="1"/>
            <a:r>
              <a:rPr lang="pt-BR" dirty="0" smtClean="0"/>
              <a:t>KNORA-U-W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1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Seleção Dinâmica – KNORA-</a:t>
            </a:r>
            <a:r>
              <a:rPr lang="pt-BR" dirty="0" err="1" smtClean="0"/>
              <a:t>Eliminate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KNORA-</a:t>
            </a:r>
            <a:r>
              <a:rPr lang="pt-BR" dirty="0" err="1" smtClean="0"/>
              <a:t>Eliminate</a:t>
            </a:r>
            <a:endParaRPr lang="pt-BR" dirty="0"/>
          </a:p>
        </p:txBody>
      </p:sp>
      <p:pic>
        <p:nvPicPr>
          <p:cNvPr id="4" name="Imagem 3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85145" y="2148252"/>
            <a:ext cx="5667175" cy="41845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0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Seleção Dinâmica – KNORA-</a:t>
            </a:r>
            <a:r>
              <a:rPr lang="pt-BR" dirty="0" err="1" smtClean="0"/>
              <a:t>Eliminate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KNORA-Union</a:t>
            </a:r>
            <a:endParaRPr lang="pt-BR" dirty="0"/>
          </a:p>
        </p:txBody>
      </p:sp>
      <p:pic>
        <p:nvPicPr>
          <p:cNvPr id="5" name="Imagem 4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79712" y="2408276"/>
            <a:ext cx="5365593" cy="2890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O método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Utiliza a abordagem DES-FA proposta por Cruz (2011)</a:t>
            </a:r>
          </a:p>
          <a:p>
            <a:endParaRPr lang="pt-BR" dirty="0" smtClean="0"/>
          </a:p>
          <a:p>
            <a:r>
              <a:rPr lang="pt-BR" dirty="0" smtClean="0"/>
              <a:t>Adaptações dos métodos DCS-LA para seleção dinâmica de ensemble</a:t>
            </a:r>
          </a:p>
          <a:p>
            <a:endParaRPr lang="pt-BR" dirty="0" smtClean="0"/>
          </a:p>
          <a:p>
            <a:r>
              <a:rPr lang="pt-BR" dirty="0" smtClean="0"/>
              <a:t>Outras abordagens para o LCA</a:t>
            </a:r>
          </a:p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6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O método proposto – Abordagem DES-FA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Abordagem proposta por Cruz (2011)</a:t>
            </a:r>
          </a:p>
          <a:p>
            <a:pPr lvl="1"/>
            <a:r>
              <a:rPr lang="pt-BR" dirty="0" smtClean="0"/>
              <a:t>Permite melhorar a qualidade da região de competência a fim de alcançar </a:t>
            </a:r>
            <a:r>
              <a:rPr lang="pt-BR" dirty="0"/>
              <a:t>resultados mais </a:t>
            </a:r>
            <a:r>
              <a:rPr lang="pt-BR" dirty="0" smtClean="0"/>
              <a:t>precisos</a:t>
            </a:r>
            <a:endParaRPr lang="pt-BR" dirty="0"/>
          </a:p>
          <a:p>
            <a:r>
              <a:rPr lang="pt-BR" dirty="0" err="1" smtClean="0"/>
              <a:t>Idéia</a:t>
            </a:r>
            <a:endParaRPr lang="pt-BR" dirty="0" smtClean="0"/>
          </a:p>
          <a:p>
            <a:pPr lvl="1"/>
            <a:r>
              <a:rPr lang="pt-BR" dirty="0" smtClean="0"/>
              <a:t>Eliminar </a:t>
            </a:r>
            <a:r>
              <a:rPr lang="pt-BR" dirty="0"/>
              <a:t>o padrões de ruídos antes da execução da seleção dinâmica melhorando assim o desempenho geral do sistema</a:t>
            </a:r>
          </a:p>
          <a:p>
            <a:r>
              <a:rPr lang="pt-BR" dirty="0" smtClean="0"/>
              <a:t>Estratégias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Filtro (</a:t>
            </a:r>
            <a:r>
              <a:rPr lang="pt-BR" i="1" dirty="0"/>
              <a:t>ENN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K-NN Adaptativo</a:t>
            </a:r>
          </a:p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0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  <a:p>
            <a:r>
              <a:rPr lang="pt-BR" dirty="0" smtClean="0"/>
              <a:t>Seleção Dinâmica</a:t>
            </a:r>
          </a:p>
          <a:p>
            <a:pPr lvl="1"/>
            <a:r>
              <a:rPr lang="pt-BR" dirty="0" smtClean="0"/>
              <a:t>DCS-LA</a:t>
            </a:r>
          </a:p>
          <a:p>
            <a:pPr lvl="1"/>
            <a:r>
              <a:rPr lang="pt-BR" dirty="0" smtClean="0"/>
              <a:t>KNORA</a:t>
            </a:r>
            <a:endParaRPr lang="pt-BR" dirty="0"/>
          </a:p>
          <a:p>
            <a:r>
              <a:rPr lang="pt-BR" dirty="0" smtClean="0"/>
              <a:t>O método proposto</a:t>
            </a:r>
            <a:endParaRPr lang="pt-BR" dirty="0"/>
          </a:p>
          <a:p>
            <a:pPr lvl="1"/>
            <a:r>
              <a:rPr lang="pt-BR" dirty="0" smtClean="0"/>
              <a:t>Abordagem DES-FA</a:t>
            </a:r>
          </a:p>
          <a:p>
            <a:pPr lvl="1"/>
            <a:r>
              <a:rPr lang="pt-BR" dirty="0" smtClean="0"/>
              <a:t>DCS-LA e IWSS</a:t>
            </a:r>
            <a:endParaRPr lang="pt-BR" dirty="0"/>
          </a:p>
          <a:p>
            <a:r>
              <a:rPr lang="pt-BR" dirty="0" smtClean="0"/>
              <a:t>Experimentos</a:t>
            </a:r>
            <a:endParaRPr lang="pt-BR" dirty="0"/>
          </a:p>
          <a:p>
            <a:r>
              <a:rPr lang="pt-BR" dirty="0" smtClean="0"/>
              <a:t>Conclusão</a:t>
            </a:r>
            <a:endParaRPr lang="pt-BR" dirty="0"/>
          </a:p>
          <a:p>
            <a:endParaRPr lang="pt-B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O método proposto – Método DES usando abordagem DCS-LA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r>
                  <a:rPr lang="pt-BR" dirty="0" smtClean="0"/>
                  <a:t>Os métodos DCS-LA (OLA e LCA) usam a abordagem de ranking de classificadores</a:t>
                </a:r>
              </a:p>
              <a:p>
                <a:r>
                  <a:rPr lang="pt-BR" dirty="0"/>
                  <a:t>Uma adaptação DES simples para DCS-LA seria</a:t>
                </a:r>
              </a:p>
              <a:p>
                <a:pPr lvl="1"/>
                <a:r>
                  <a:rPr lang="pt-BR" dirty="0"/>
                  <a:t>Selecionar os </a:t>
                </a:r>
                <a:r>
                  <a:rPr lang="pt-BR" i="1" dirty="0"/>
                  <a:t>N</a:t>
                </a:r>
                <a:r>
                  <a:rPr lang="pt-BR" dirty="0"/>
                  <a:t> primeiros classificadores do </a:t>
                </a:r>
                <a:r>
                  <a:rPr lang="pt-BR" dirty="0" smtClean="0"/>
                  <a:t>ranking </a:t>
                </a:r>
              </a:p>
              <a:p>
                <a:r>
                  <a:rPr lang="pt-BR" dirty="0" smtClean="0"/>
                  <a:t>Alta cardinalidade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t-BR" dirty="0" smtClean="0"/>
                  <a:t>) espaço de busca</a:t>
                </a:r>
              </a:p>
              <a:p>
                <a:r>
                  <a:rPr lang="pt-BR" dirty="0" smtClean="0"/>
                  <a:t>Método de busca</a:t>
                </a:r>
              </a:p>
              <a:p>
                <a:pPr lvl="1"/>
                <a:r>
                  <a:rPr lang="pt-BR" dirty="0" smtClean="0"/>
                  <a:t>IWSS</a:t>
                </a:r>
              </a:p>
              <a:p>
                <a:r>
                  <a:rPr lang="pt-BR" dirty="0"/>
                  <a:t>Estratégia de avaliação</a:t>
                </a:r>
              </a:p>
              <a:p>
                <a:pPr lvl="1"/>
                <a:r>
                  <a:rPr lang="pt-BR" dirty="0"/>
                  <a:t>DCS-LA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616" t="-1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150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/>
              <a:t>O método proposto – </a:t>
            </a:r>
            <a:r>
              <a:rPr lang="pt-BR" dirty="0" smtClean="0"/>
              <a:t>IWSS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r>
                  <a:rPr lang="pt-BR" dirty="0" smtClean="0"/>
                  <a:t>O </a:t>
                </a:r>
                <a:r>
                  <a:rPr lang="pt-BR" i="1" dirty="0" smtClean="0"/>
                  <a:t>IWSS</a:t>
                </a:r>
                <a:r>
                  <a:rPr lang="pt-BR" dirty="0" smtClean="0"/>
                  <a:t> (Ruiz, 2006) é um método com estratégia incremental para seleção de subconjunto de características.</a:t>
                </a:r>
              </a:p>
              <a:p>
                <a:r>
                  <a:rPr lang="pt-BR" dirty="0"/>
                  <a:t>Duas etapas:</a:t>
                </a:r>
              </a:p>
              <a:p>
                <a:pPr lvl="1"/>
                <a:r>
                  <a:rPr lang="pt-BR" b="1" dirty="0"/>
                  <a:t>Filtro</a:t>
                </a:r>
                <a:r>
                  <a:rPr lang="pt-BR" dirty="0"/>
                  <a:t>: </a:t>
                </a:r>
                <a:r>
                  <a:rPr lang="pt-BR" dirty="0" smtClean="0"/>
                  <a:t>cada </a:t>
                </a:r>
                <a:r>
                  <a:rPr lang="pt-BR" b="1" i="1" dirty="0" smtClean="0"/>
                  <a:t>membro</a:t>
                </a:r>
                <a:r>
                  <a:rPr lang="pt-BR" dirty="0" smtClean="0"/>
                  <a:t> é avaliado a fim de criar o </a:t>
                </a:r>
                <a:r>
                  <a:rPr lang="pt-BR" i="1" dirty="0"/>
                  <a:t>ranking</a:t>
                </a:r>
              </a:p>
              <a:p>
                <a:pPr lvl="1"/>
                <a:r>
                  <a:rPr lang="pt-BR" b="1" dirty="0" err="1"/>
                  <a:t>Wrapper</a:t>
                </a:r>
                <a:r>
                  <a:rPr lang="pt-BR" dirty="0"/>
                  <a:t>: o subconjunto selecionado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𝑆</m:t>
                    </m:r>
                  </m:oMath>
                </a14:m>
                <a:r>
                  <a:rPr lang="pt-BR" dirty="0"/>
                  <a:t> é inicializado com o primeiro </a:t>
                </a:r>
                <a:r>
                  <a:rPr lang="pt-BR" b="1" i="1" dirty="0" smtClean="0"/>
                  <a:t>membro</a:t>
                </a:r>
                <a:r>
                  <a:rPr lang="pt-BR" dirty="0" smtClean="0"/>
                  <a:t> do </a:t>
                </a:r>
                <a:r>
                  <a:rPr lang="pt-BR" i="1" dirty="0"/>
                  <a:t>ranking</a:t>
                </a:r>
                <a:r>
                  <a:rPr lang="pt-BR" dirty="0"/>
                  <a:t>, então o algoritmo tenta iterativamente incluir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𝑆</m:t>
                    </m:r>
                  </m:oMath>
                </a14:m>
                <a:r>
                  <a:rPr lang="pt-BR" dirty="0"/>
                  <a:t> o próximo </a:t>
                </a:r>
                <a:r>
                  <a:rPr lang="pt-BR" b="1" i="1" dirty="0" smtClean="0"/>
                  <a:t>membro</a:t>
                </a:r>
                <a:r>
                  <a:rPr lang="pt-BR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do ranking pela avaliação do desempenho do subconjunto aumentado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𝑎𝑢𝑥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𝑆</m:t>
                    </m:r>
                    <m:r>
                      <a:rPr lang="pt-BR" i="1">
                        <a:latin typeface="Cambria Math"/>
                      </a:rPr>
                      <m:t>∪{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616" t="-1054" r="-6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72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/>
              <a:t>O método proposto – </a:t>
            </a:r>
            <a:r>
              <a:rPr lang="pt-BR" dirty="0" smtClean="0"/>
              <a:t>IWSS (Exemplo)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r>
                  <a:rPr lang="pt-BR" dirty="0" smtClean="0"/>
                  <a:t>Ranking: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𝒓</m:t>
                    </m:r>
                    <m:r>
                      <a:rPr lang="pt-BR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616" t="-1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879525438"/>
                  </p:ext>
                </p:extLst>
              </p:nvPr>
            </p:nvGraphicFramePr>
            <p:xfrm>
              <a:off x="827586" y="2276872"/>
              <a:ext cx="7704856" cy="3456380"/>
            </p:xfrm>
            <a:graphic>
              <a:graphicData uri="http://schemas.openxmlformats.org/drawingml/2006/table">
                <a:tbl>
                  <a:tblPr firstRow="1" firstCol="1" bandRow="1">
                    <a:tableStyleId>{C4B1156A-380E-4F78-BDF5-A606A8083BF9}</a:tableStyleId>
                  </a:tblPr>
                  <a:tblGrid>
                    <a:gridCol w="720078"/>
                    <a:gridCol w="864096"/>
                    <a:gridCol w="1752695"/>
                    <a:gridCol w="1032022"/>
                    <a:gridCol w="1155140"/>
                    <a:gridCol w="2180825"/>
                  </a:tblGrid>
                  <a:tr h="822948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Passo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 smtClean="0">
                              <a:effectLst/>
                            </a:rPr>
                            <a:t>Membro testado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Subconjunto testado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Precisão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Decisão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Subconjunto resultante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1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0.6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Aceito</a:t>
                          </a:r>
                          <a:endParaRPr lang="pt-BR" sz="1600" b="1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|={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2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0.7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Aceito</a:t>
                          </a:r>
                          <a:endParaRPr lang="pt-BR" sz="1600" b="1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|={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3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0.68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Rejeitado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|={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4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0.71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Aceito</a:t>
                          </a:r>
                          <a:endParaRPr lang="pt-BR" sz="1600" b="1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|={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5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0.71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Rejeitado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|={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6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0.65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Rejeitado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|={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7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0.7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Rejeitado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|={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8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0.75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Aceito</a:t>
                          </a:r>
                          <a:endParaRPr lang="pt-BR" sz="1600" b="1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|={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6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pt-BR" sz="16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custDataLst>
                  <p:tags r:id="rId9"/>
                </p:custDataLst>
                <p:extLst>
                  <p:ext uri="{D42A27DB-BD31-4B8C-83A1-F6EECF244321}">
                    <p14:modId xmlns:p14="http://schemas.microsoft.com/office/powerpoint/2010/main" val="1879525438"/>
                  </p:ext>
                </p:extLst>
              </p:nvPr>
            </p:nvGraphicFramePr>
            <p:xfrm>
              <a:off x="827586" y="2276872"/>
              <a:ext cx="7704856" cy="3456380"/>
            </p:xfrm>
            <a:graphic>
              <a:graphicData uri="http://schemas.openxmlformats.org/drawingml/2006/table">
                <a:tbl>
                  <a:tblPr firstRow="1" firstCol="1" bandRow="1">
                    <a:tableStyleId>{C4B1156A-380E-4F78-BDF5-A606A8083BF9}</a:tableStyleId>
                  </a:tblPr>
                  <a:tblGrid>
                    <a:gridCol w="720078"/>
                    <a:gridCol w="864096"/>
                    <a:gridCol w="1752695"/>
                    <a:gridCol w="1032022"/>
                    <a:gridCol w="1155140"/>
                    <a:gridCol w="2180825"/>
                  </a:tblGrid>
                  <a:tr h="822948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Passo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 smtClean="0">
                              <a:effectLst/>
                            </a:rPr>
                            <a:t>Membro testado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Subconjunto testado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Precisão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Decisão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effectLst/>
                            </a:rPr>
                            <a:t>Subconjunto resultante</a:t>
                          </a:r>
                          <a:endParaRPr lang="pt-BR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1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83803" t="-251852" r="-707042" b="-7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90941" t="-251852" r="-249826" b="-7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0.6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Aceito</a:t>
                          </a:r>
                          <a:endParaRPr lang="pt-BR" sz="1600" b="1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253352" t="-251852" b="-724074"/>
                          </a:stretch>
                        </a:blipFill>
                      </a:tcPr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2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83803" t="-351852" r="-707042" b="-6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90941" t="-351852" r="-249826" b="-6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0.7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Aceito</a:t>
                          </a:r>
                          <a:endParaRPr lang="pt-BR" sz="1600" b="1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253352" t="-351852" b="-624074"/>
                          </a:stretch>
                        </a:blipFill>
                      </a:tcPr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3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83803" t="-460377" r="-707042" b="-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90941" t="-460377" r="-249826" b="-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0.68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Rejeitado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253352" t="-460377" b="-535849"/>
                          </a:stretch>
                        </a:blipFill>
                      </a:tcPr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4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83803" t="-550000" r="-707042" b="-4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90941" t="-550000" r="-249826" b="-4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0.71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Aceito</a:t>
                          </a:r>
                          <a:endParaRPr lang="pt-BR" sz="1600" b="1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253352" t="-550000" b="-425926"/>
                          </a:stretch>
                        </a:blipFill>
                      </a:tcPr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5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83803" t="-650000" r="-707042" b="-3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90941" t="-650000" r="-249826" b="-3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0.71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Rejeitado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253352" t="-650000" b="-325926"/>
                          </a:stretch>
                        </a:blipFill>
                      </a:tcPr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6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83803" t="-750000" r="-707042" b="-2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90941" t="-750000" r="-249826" b="-2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0.65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Rejeitado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253352" t="-750000" b="-225926"/>
                          </a:stretch>
                        </a:blipFill>
                      </a:tcPr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7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83803" t="-850000" r="-707042" b="-1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90941" t="-850000" r="-249826" b="-1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0.7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Rejeitado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253352" t="-850000" b="-125926"/>
                          </a:stretch>
                        </a:blipFill>
                      </a:tcPr>
                    </a:tc>
                  </a:tr>
                  <a:tr h="32917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8</a:t>
                          </a:r>
                          <a:endParaRPr lang="pt-BR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83803" t="-950000" r="-707042" b="-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90941" t="-950000" r="-249826" b="-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>
                              <a:effectLst/>
                            </a:rPr>
                            <a:t>0.75</a:t>
                          </a:r>
                          <a:endParaRPr lang="pt-BR" sz="16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</a:rPr>
                            <a:t>Aceito</a:t>
                          </a:r>
                          <a:endParaRPr lang="pt-BR" sz="1600" b="1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253352" t="-950000" b="-259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18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/>
              <a:t>O método proposto </a:t>
            </a:r>
            <a:r>
              <a:rPr lang="pt-BR" dirty="0" smtClean="0"/>
              <a:t>– </a:t>
            </a:r>
            <a:r>
              <a:rPr lang="pt-BR" dirty="0"/>
              <a:t>Outras abordagens LCA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Outras alternativas: LCA2 e LCA3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LCA3 é a média das estimativas do LCA e LCA2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34" y="2276872"/>
            <a:ext cx="67627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>
            <p:custDataLst>
              <p:tags r:id="rId5"/>
            </p:custDataLst>
          </p:nvPr>
        </p:nvSpPr>
        <p:spPr>
          <a:xfrm>
            <a:off x="3727620" y="49411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(Exemplo: LCA2)</a:t>
            </a: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7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/>
              <a:t>de geração: </a:t>
            </a:r>
            <a:r>
              <a:rPr lang="pt-BR" i="1" dirty="0"/>
              <a:t>bagging</a:t>
            </a:r>
            <a:endParaRPr lang="pt-BR" dirty="0"/>
          </a:p>
          <a:p>
            <a:r>
              <a:rPr lang="pt-BR" dirty="0"/>
              <a:t>Modelo de classificador: </a:t>
            </a:r>
            <a:r>
              <a:rPr lang="pt-BR" i="1" dirty="0" err="1" smtClean="0"/>
              <a:t>Perceptron</a:t>
            </a:r>
            <a:endParaRPr lang="pt-BR" i="1" dirty="0" smtClean="0"/>
          </a:p>
          <a:p>
            <a:r>
              <a:rPr lang="pt-BR" i="1" dirty="0" smtClean="0"/>
              <a:t>Ensemble inicial: 10 classificadores</a:t>
            </a:r>
            <a:endParaRPr lang="pt-BR" dirty="0"/>
          </a:p>
          <a:p>
            <a:r>
              <a:rPr lang="pt-BR" dirty="0" smtClean="0"/>
              <a:t>7 vizinhos </a:t>
            </a:r>
            <a:r>
              <a:rPr lang="pt-BR" dirty="0"/>
              <a:t>para </a:t>
            </a:r>
            <a:r>
              <a:rPr lang="pt-BR" dirty="0" smtClean="0"/>
              <a:t>computar a região </a:t>
            </a:r>
            <a:r>
              <a:rPr lang="pt-BR" dirty="0"/>
              <a:t>de </a:t>
            </a:r>
            <a:r>
              <a:rPr lang="pt-BR" dirty="0" smtClean="0"/>
              <a:t>competência</a:t>
            </a:r>
            <a:endParaRPr lang="pt-BR" dirty="0"/>
          </a:p>
          <a:p>
            <a:r>
              <a:rPr lang="pt-BR" dirty="0"/>
              <a:t>Regras de combinação: </a:t>
            </a:r>
          </a:p>
          <a:p>
            <a:pPr lvl="1"/>
            <a:r>
              <a:rPr lang="pt-BR" dirty="0"/>
              <a:t>Votação </a:t>
            </a:r>
            <a:r>
              <a:rPr lang="pt-BR" dirty="0" err="1"/>
              <a:t>majoriária</a:t>
            </a:r>
            <a:endParaRPr lang="pt-BR" dirty="0"/>
          </a:p>
          <a:p>
            <a:pPr lvl="1"/>
            <a:r>
              <a:rPr lang="pt-BR" dirty="0"/>
              <a:t>Média</a:t>
            </a:r>
          </a:p>
          <a:p>
            <a:pPr lvl="1"/>
            <a:r>
              <a:rPr lang="pt-BR" dirty="0" smtClean="0"/>
              <a:t>Produto</a:t>
            </a:r>
          </a:p>
          <a:p>
            <a:r>
              <a:rPr lang="pt-BR" dirty="0" smtClean="0"/>
              <a:t>7 bases de dados da UCI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2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Sem abordagem DES-FA (votação majoritária)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26095801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KNORA-E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OLA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LCA3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Oracle*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81,20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79,86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78,52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75,67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77,41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96,8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74,22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73,52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73,00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65,62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71,53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95,1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59,11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61,43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63,57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55,81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61,05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90,07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96,48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95,66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96,24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92,84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94,25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99,13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72,19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76,11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76,56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61,23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66,22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94,2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91,20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93,40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94,20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52,33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56,27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94,75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90,11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91,78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92,00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46,56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51,56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98,35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523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Sem abordagem DES-FA (votação majoritária)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03739279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KNORA-E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OLA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LCA2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Oracle*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81,20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79,86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78,52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75,67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77,41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96,8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74,22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73,52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73,00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65,62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71,53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95,1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59,11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61,43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63,57</a:t>
                      </a:r>
                      <a:endParaRPr lang="pt-BR" sz="20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55,81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61,05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90,07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96,48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95,66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96,24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92,84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94,25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99,13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72,19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76,11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76,56</a:t>
                      </a:r>
                      <a:endParaRPr lang="pt-BR" sz="20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61,23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66,22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94,2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91,20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93,40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94,20</a:t>
                      </a:r>
                      <a:endParaRPr lang="pt-BR" sz="20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52,33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56,27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94,75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90,11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91,78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92,00</a:t>
                      </a:r>
                      <a:endParaRPr lang="pt-BR" sz="20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46,56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51,56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98,35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033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Com abordagem DES-FA(1) (votação majoritária)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8407705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KNORA-E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OLA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LCA3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Oracle*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72,91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71,09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71,09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67,38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68,56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96,8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72,57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73,18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71,79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66,93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66,58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62,21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63,37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64,53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57,95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59,69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90,07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95,31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96,36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95,31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94,95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95,07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99,13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77,90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77,45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77,63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72,82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92,20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92,33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92,60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53,13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53,53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94,75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93,44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92,78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90,33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48,33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51,00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98,35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977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Com abordagem DES-FA(1) (votação majoritária)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83261316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KNORA-E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OLA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LCA2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Oracle*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72,91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71,09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71,09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67,38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68,56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96,8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72,57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73,18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71,79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66,93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66,58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62,21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63,37</a:t>
                      </a:r>
                      <a:endParaRPr lang="pt-BR" sz="20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64,53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57,95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59,69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90,07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95,31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96,36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95,31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94,95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95,07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99,13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77,90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77,45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77,63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72,82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72,10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92,20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92,33</a:t>
                      </a:r>
                      <a:endParaRPr lang="pt-BR" sz="20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92,60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53,13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53,53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94,75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93,44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92,78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90,33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48,33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51,00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98,35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343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Com abordagem DES-FA(1) (votação majoritária)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10421839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KNORA-E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OLA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LCA2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Oracle*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72,91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71,09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71,09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67,38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68,56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96,8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72,57</a:t>
                      </a:r>
                      <a:endParaRPr lang="pt-BR" sz="20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73,18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71,79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66,93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66,58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62,21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63,37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64,53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57,95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59,69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90,07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95,31</a:t>
                      </a:r>
                      <a:endParaRPr lang="pt-BR" sz="20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96,36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95,31</a:t>
                      </a:r>
                      <a:endParaRPr lang="pt-BR" sz="20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94,95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95,07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99,13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77,90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77,45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77,63</a:t>
                      </a:r>
                      <a:endParaRPr lang="pt-BR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72,82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72,10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92,20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92,33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92,60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53,13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53,53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94,75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93,44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92,78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90,33</a:t>
                      </a:r>
                      <a:endParaRPr lang="pt-BR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48,33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51,00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98,35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861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/>
              <a:t>Vários sistemas </a:t>
            </a:r>
            <a:r>
              <a:rPr lang="pt-BR" dirty="0" smtClean="0"/>
              <a:t>necessitam </a:t>
            </a:r>
            <a:r>
              <a:rPr lang="pt-BR" dirty="0"/>
              <a:t>de maiores taxas de reconhecimento</a:t>
            </a:r>
          </a:p>
          <a:p>
            <a:r>
              <a:rPr lang="pt-BR" dirty="0"/>
              <a:t>Teorema “</a:t>
            </a:r>
            <a:r>
              <a:rPr lang="pt-BR" i="1" dirty="0"/>
              <a:t>No </a:t>
            </a:r>
            <a:r>
              <a:rPr lang="pt-BR" i="1" dirty="0" err="1"/>
              <a:t>Free</a:t>
            </a:r>
            <a:r>
              <a:rPr lang="pt-BR" i="1" dirty="0"/>
              <a:t> </a:t>
            </a:r>
            <a:r>
              <a:rPr lang="pt-BR" i="1" dirty="0" err="1"/>
              <a:t>Lunch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Não existe um único classificador que seja melhor que os outros para todos os problemas</a:t>
            </a:r>
          </a:p>
          <a:p>
            <a:r>
              <a:rPr lang="pt-BR" dirty="0"/>
              <a:t>Combinação de classificadores</a:t>
            </a:r>
          </a:p>
          <a:p>
            <a:pPr lvl="1"/>
            <a:r>
              <a:rPr lang="pt-BR" dirty="0"/>
              <a:t>Aumenta a precisão de classificação</a:t>
            </a:r>
          </a:p>
          <a:p>
            <a:pPr lvl="2"/>
            <a:r>
              <a:rPr lang="pt-BR" dirty="0"/>
              <a:t>Combinação das vantagens individuais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Com abordagem DES-FA(1) (produto)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5868961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KNORA-E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OLA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LCA3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Oracle*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71,17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72,43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67,69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67,85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96,8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74,39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73,35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69,79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68,06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68,06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66,86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68,60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66,47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58,14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62,79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90,07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96,01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95,77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94,84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99,13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78,07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77,18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77,63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89,13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90,47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55,53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56,40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94,75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91,89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92,78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92,78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55,00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58,22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98,35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95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Com abordagem DES-FA(1) (produto)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69012806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KNORA-E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OLA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LCA2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Oracle*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71,17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72,43</a:t>
                      </a:r>
                      <a:endParaRPr lang="pt-BR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67,69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67,85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96,8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74,39</a:t>
                      </a:r>
                      <a:endParaRPr lang="pt-BR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73,35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69,79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68,06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68,06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66,86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68,60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66,47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58,14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62,79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90,07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96,01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95,77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94,84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99,13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78,07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77,18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77,63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89,13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90,47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55,53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56,40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94,75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91,89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92,78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92,78</a:t>
                      </a:r>
                      <a:endParaRPr lang="pt-BR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55,00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58,22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98,35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042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Com abordagem DES-FA(1) (produto)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15840085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KNORA-E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OLA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LCA2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Oracle*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71,17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72,43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67,69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67,85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96,8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74,39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73,35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69,79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68,06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68,06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66,86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68,60</a:t>
                      </a:r>
                      <a:endParaRPr lang="pt-BR" sz="14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66,47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58,14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62,79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90,07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96,01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95,77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94,84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99,13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78,07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77,18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77,63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89,13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90,47</a:t>
                      </a:r>
                      <a:endParaRPr lang="pt-BR" sz="14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55,53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56,40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94,75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91,89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92,78</a:t>
                      </a:r>
                      <a:endParaRPr lang="pt-BR" sz="14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92,78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55,00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58,22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98,35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301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Com abordagem DES-FA(1) (média)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72004958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KNORA-E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OLA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LCA2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LCA3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Oracle*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77,57</a:t>
                      </a:r>
                      <a:endParaRPr lang="pt-BR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73,85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73,93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72,83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72,83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96,8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73,18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72,22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66,75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69,36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66,28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67,64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67,44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53,29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60,66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90,07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96,36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95,89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94,48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99,13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76,74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76,02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73,44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68,18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67,29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91,6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91,33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47,13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47,93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94,75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91,44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93,11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92,44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52,67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56,33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98,35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731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Com abordagem DES-FA(1) (média)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02213213"/>
              </p:ext>
            </p:extLst>
          </p:nvPr>
        </p:nvGraphicFramePr>
        <p:xfrm>
          <a:off x="1187624" y="2348879"/>
          <a:ext cx="6984774" cy="352839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452"/>
                <a:gridCol w="889887"/>
                <a:gridCol w="889887"/>
                <a:gridCol w="889887"/>
                <a:gridCol w="889887"/>
                <a:gridCol w="889887"/>
                <a:gridCol w="889887"/>
              </a:tblGrid>
              <a:tr h="45281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KNORA-E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OLA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LCA2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LCA3</a:t>
                      </a:r>
                      <a:endParaRPr lang="pt-BR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Oracle*</a:t>
                      </a:r>
                      <a:endParaRPr lang="pt-BR" sz="20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77,57</a:t>
                      </a:r>
                      <a:endParaRPr lang="pt-BR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73,85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73,93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72,83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72,83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96,8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73,18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72,22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72,14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66,75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69,36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95,1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66,28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67,64</a:t>
                      </a:r>
                      <a:endParaRPr lang="pt-BR" sz="14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67,44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53,29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60,66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90,07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96,36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95,89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94,48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99,13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76,74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76,02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73,44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68,18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67,29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94,2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91,6</a:t>
                      </a:r>
                      <a:endParaRPr lang="pt-BR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91,33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47,13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47,93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94,75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91,44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93,11</a:t>
                      </a:r>
                      <a:endParaRPr lang="pt-BR" sz="14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92,44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52,67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56,33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98,35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315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Tempo de execução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16252400"/>
              </p:ext>
            </p:extLst>
          </p:nvPr>
        </p:nvGraphicFramePr>
        <p:xfrm>
          <a:off x="1187624" y="2348879"/>
          <a:ext cx="6840759" cy="386766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11525"/>
                <a:gridCol w="871539"/>
                <a:gridCol w="871539"/>
                <a:gridCol w="871539"/>
                <a:gridCol w="871539"/>
                <a:gridCol w="871539"/>
                <a:gridCol w="871539"/>
              </a:tblGrid>
              <a:tr h="452817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Base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KNORA-E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OLA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LCA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39272">
                <a:tc v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Sem</a:t>
                      </a:r>
                      <a:endParaRPr lang="pt-BR" sz="12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DES-FA</a:t>
                      </a:r>
                      <a:endParaRPr lang="pt-BR" sz="12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Sem</a:t>
                      </a:r>
                      <a:endParaRPr lang="pt-BR" sz="12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DES-FA</a:t>
                      </a:r>
                      <a:endParaRPr lang="pt-BR" sz="12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Sem</a:t>
                      </a:r>
                      <a:endParaRPr lang="pt-BR" sz="12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DES-FA</a:t>
                      </a:r>
                      <a:endParaRPr lang="pt-BR" sz="12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Vehicle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125,58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119,31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76,75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72,38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40,77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41,22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Pima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184,58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90,61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98,55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56,85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72,51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42,23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Liver Disorders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137,3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73,6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64,47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43,19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48,68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30,61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WDBC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36,7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26,65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27,84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21,78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22,77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21,38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Blood transfusion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215,96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70,23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105,07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45,72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89,29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36,65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Banana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128,67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87,91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77,02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55,9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62,29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44,22</a:t>
                      </a:r>
                    </a:p>
                  </a:txBody>
                  <a:tcPr marL="44450" marR="44450" marT="0" marB="0" anchor="ctr"/>
                </a:tc>
              </a:tr>
              <a:tr h="4393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Lithuanian</a:t>
                      </a:r>
                      <a:endParaRPr lang="pt-BR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94,15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61,41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54,39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35,99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42,04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28,57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956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Sem a abordagem DES-FA </a:t>
            </a:r>
          </a:p>
          <a:p>
            <a:pPr lvl="1"/>
            <a:r>
              <a:rPr lang="pt-BR" dirty="0" smtClean="0"/>
              <a:t>Os métodos </a:t>
            </a:r>
            <a:r>
              <a:rPr lang="pt-BR" dirty="0"/>
              <a:t> </a:t>
            </a:r>
            <a:r>
              <a:rPr lang="pt-BR" dirty="0" smtClean="0"/>
              <a:t>LCA </a:t>
            </a:r>
            <a:r>
              <a:rPr lang="pt-BR" dirty="0" smtClean="0"/>
              <a:t>e </a:t>
            </a:r>
            <a:r>
              <a:rPr lang="pt-BR" dirty="0" smtClean="0"/>
              <a:t>OLA </a:t>
            </a:r>
            <a:r>
              <a:rPr lang="pt-BR" dirty="0" smtClean="0"/>
              <a:t>foram superiores ao KNORA-E</a:t>
            </a:r>
          </a:p>
          <a:p>
            <a:r>
              <a:rPr lang="pt-BR" dirty="0" smtClean="0"/>
              <a:t>Com a abordagem DES-FA</a:t>
            </a:r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OLA </a:t>
            </a:r>
            <a:r>
              <a:rPr lang="pt-BR" dirty="0" smtClean="0"/>
              <a:t>teve melhor desempenho que o </a:t>
            </a:r>
            <a:r>
              <a:rPr lang="pt-BR" dirty="0" smtClean="0"/>
              <a:t>KNORA-E </a:t>
            </a:r>
            <a:r>
              <a:rPr lang="pt-BR" dirty="0" smtClean="0"/>
              <a:t>para votação majoritária e produto, e o KNORA-E foi superior para média</a:t>
            </a:r>
          </a:p>
          <a:p>
            <a:pPr lvl="1"/>
            <a:r>
              <a:rPr lang="pt-BR" dirty="0" smtClean="0"/>
              <a:t>Os métodos KNORA-E, </a:t>
            </a:r>
            <a:r>
              <a:rPr lang="pt-BR" dirty="0" smtClean="0"/>
              <a:t>OLA </a:t>
            </a:r>
            <a:r>
              <a:rPr lang="pt-BR" dirty="0" smtClean="0"/>
              <a:t>e </a:t>
            </a:r>
            <a:r>
              <a:rPr lang="pt-BR" dirty="0" smtClean="0"/>
              <a:t>LCA2 </a:t>
            </a:r>
            <a:r>
              <a:rPr lang="pt-BR" dirty="0" smtClean="0"/>
              <a:t>em geral melhoraram seus resultados com uso da abordagem DES-FA</a:t>
            </a:r>
          </a:p>
          <a:p>
            <a:pPr lvl="1"/>
            <a:r>
              <a:rPr lang="pt-BR" dirty="0"/>
              <a:t>O uso da abordagem DES-FA piorou o desempenho dos métodos de seleção para algumas bases (</a:t>
            </a:r>
            <a:r>
              <a:rPr lang="pt-BR" dirty="0" err="1"/>
              <a:t>Vehicle</a:t>
            </a:r>
            <a:r>
              <a:rPr lang="pt-BR" dirty="0"/>
              <a:t>)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1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Em todos os experimentos os métodos </a:t>
            </a:r>
            <a:r>
              <a:rPr lang="pt-BR" dirty="0" smtClean="0"/>
              <a:t>LCA2 </a:t>
            </a:r>
            <a:r>
              <a:rPr lang="pt-BR" dirty="0" smtClean="0"/>
              <a:t>e </a:t>
            </a:r>
            <a:r>
              <a:rPr lang="pt-BR" dirty="0" smtClean="0"/>
              <a:t>LCA3 </a:t>
            </a:r>
            <a:r>
              <a:rPr lang="pt-BR" dirty="0" smtClean="0"/>
              <a:t>tiveram resultados insatisfatórios</a:t>
            </a:r>
          </a:p>
          <a:p>
            <a:endParaRPr lang="pt-BR" dirty="0" smtClean="0"/>
          </a:p>
          <a:p>
            <a:r>
              <a:rPr lang="pt-BR" dirty="0" smtClean="0"/>
              <a:t>As abordagens propostas tem um custo computacional menor que o KNORA-E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4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3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/>
              <a:t>Sistemas que utilizam um conjunto de classificadores (ensemble) são chamados:</a:t>
            </a:r>
          </a:p>
          <a:p>
            <a:pPr lvl="1"/>
            <a:r>
              <a:rPr lang="pt-BR" i="1" dirty="0" err="1"/>
              <a:t>Multiple</a:t>
            </a:r>
            <a:r>
              <a:rPr lang="pt-BR" i="1" dirty="0"/>
              <a:t> </a:t>
            </a:r>
            <a:r>
              <a:rPr lang="pt-BR" i="1" dirty="0" err="1"/>
              <a:t>Classifier</a:t>
            </a:r>
            <a:r>
              <a:rPr lang="pt-BR" i="1" dirty="0"/>
              <a:t> </a:t>
            </a:r>
            <a:r>
              <a:rPr lang="pt-BR" i="1" dirty="0" smtClean="0"/>
              <a:t>Systems (MCS)</a:t>
            </a:r>
            <a:endParaRPr lang="pt-BR" i="1" dirty="0"/>
          </a:p>
          <a:p>
            <a:pPr lvl="1"/>
            <a:r>
              <a:rPr lang="pt-BR" i="1" dirty="0"/>
              <a:t>Ensemble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 smtClean="0"/>
              <a:t>Classifiers</a:t>
            </a:r>
            <a:r>
              <a:rPr lang="pt-BR" i="1" dirty="0" smtClean="0"/>
              <a:t> (</a:t>
            </a:r>
            <a:r>
              <a:rPr lang="pt-BR" i="1" dirty="0" err="1" smtClean="0"/>
              <a:t>EoC</a:t>
            </a:r>
            <a:r>
              <a:rPr lang="pt-BR" i="1" dirty="0" smtClean="0"/>
              <a:t>)</a:t>
            </a:r>
            <a:endParaRPr lang="pt-BR" i="1" dirty="0"/>
          </a:p>
          <a:p>
            <a:pPr lvl="1"/>
            <a:r>
              <a:rPr lang="pt-BR" i="1" dirty="0"/>
              <a:t>Ensemble Learning</a:t>
            </a:r>
          </a:p>
          <a:p>
            <a:r>
              <a:rPr lang="pt-BR" dirty="0"/>
              <a:t>Sistemas de múltiplos classificadores:</a:t>
            </a:r>
          </a:p>
          <a:p>
            <a:pPr lvl="1"/>
            <a:r>
              <a:rPr lang="pt-BR" dirty="0"/>
              <a:t>Construção do Ensemble</a:t>
            </a:r>
          </a:p>
          <a:p>
            <a:pPr lvl="1"/>
            <a:r>
              <a:rPr lang="pt-BR" dirty="0" smtClean="0"/>
              <a:t>Abordagem para combinação</a:t>
            </a:r>
            <a:endParaRPr lang="pt-B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 – Construção do Ensemble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Conhecimento </a:t>
            </a:r>
            <a:r>
              <a:rPr lang="pt-BR" dirty="0"/>
              <a:t>sobre o </a:t>
            </a:r>
            <a:r>
              <a:rPr lang="pt-BR" dirty="0" smtClean="0"/>
              <a:t>problema</a:t>
            </a:r>
          </a:p>
          <a:p>
            <a:pPr lvl="1"/>
            <a:r>
              <a:rPr lang="pt-BR" dirty="0" smtClean="0"/>
              <a:t>heurística </a:t>
            </a:r>
            <a:r>
              <a:rPr lang="pt-BR" dirty="0"/>
              <a:t>com ajuste de </a:t>
            </a:r>
            <a:r>
              <a:rPr lang="pt-BR" dirty="0" smtClean="0"/>
              <a:t>parâmetros</a:t>
            </a:r>
            <a:endParaRPr lang="pt-BR" dirty="0"/>
          </a:p>
          <a:p>
            <a:r>
              <a:rPr lang="pt-BR" dirty="0"/>
              <a:t>Variação dos modelos</a:t>
            </a:r>
          </a:p>
          <a:p>
            <a:r>
              <a:rPr lang="pt-BR" dirty="0"/>
              <a:t>Variando os dados de </a:t>
            </a:r>
            <a:r>
              <a:rPr lang="pt-BR" dirty="0" smtClean="0"/>
              <a:t>treinamento</a:t>
            </a:r>
          </a:p>
          <a:p>
            <a:pPr lvl="1"/>
            <a:r>
              <a:rPr lang="pt-BR" i="1" dirty="0" smtClean="0"/>
              <a:t>bagging</a:t>
            </a:r>
            <a:r>
              <a:rPr lang="pt-BR" dirty="0" smtClean="0"/>
              <a:t> </a:t>
            </a:r>
            <a:r>
              <a:rPr lang="pt-BR" dirty="0"/>
              <a:t>ou </a:t>
            </a:r>
            <a:r>
              <a:rPr lang="pt-BR" i="1" dirty="0" err="1" smtClean="0"/>
              <a:t>boosting</a:t>
            </a:r>
            <a:endParaRPr lang="pt-BR" dirty="0"/>
          </a:p>
          <a:p>
            <a:r>
              <a:rPr lang="pt-BR" dirty="0"/>
              <a:t>Variando o espaço de </a:t>
            </a:r>
            <a:r>
              <a:rPr lang="pt-BR" dirty="0" smtClean="0"/>
              <a:t>características</a:t>
            </a:r>
          </a:p>
          <a:p>
            <a:pPr lvl="1"/>
            <a:r>
              <a:rPr lang="pt-BR" i="1" dirty="0" err="1" smtClean="0"/>
              <a:t>random</a:t>
            </a:r>
            <a:r>
              <a:rPr lang="pt-BR" dirty="0" smtClean="0"/>
              <a:t> </a:t>
            </a:r>
            <a:r>
              <a:rPr lang="pt-BR" i="1" dirty="0" err="1"/>
              <a:t>subspace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5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 – Abordagens de Combinação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Fusão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Agregam as saídas (votação majoritária, soma, produto, média,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pPr lvl="1"/>
            <a:r>
              <a:rPr lang="pt-BR" dirty="0" smtClean="0"/>
              <a:t>Baseado </a:t>
            </a:r>
            <a:r>
              <a:rPr lang="pt-BR" dirty="0"/>
              <a:t>no princípio que os erros de classificação são independentes para cada classificador.</a:t>
            </a:r>
          </a:p>
          <a:p>
            <a:r>
              <a:rPr lang="pt-BR" dirty="0"/>
              <a:t>Seleção:</a:t>
            </a:r>
          </a:p>
          <a:p>
            <a:pPr lvl="1"/>
            <a:r>
              <a:rPr lang="pt-BR" dirty="0"/>
              <a:t>Seleciona um ou mais classificadores.</a:t>
            </a:r>
          </a:p>
          <a:p>
            <a:pPr lvl="1"/>
            <a:r>
              <a:rPr lang="pt-BR" dirty="0" smtClean="0"/>
              <a:t>Baseado </a:t>
            </a:r>
            <a:r>
              <a:rPr lang="pt-BR" dirty="0"/>
              <a:t>nas regiões de competências.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8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 – Fusão </a:t>
            </a:r>
            <a:r>
              <a:rPr lang="pt-BR" dirty="0" err="1" smtClean="0"/>
              <a:t>vs</a:t>
            </a:r>
            <a:r>
              <a:rPr lang="pt-BR" dirty="0" smtClean="0"/>
              <a:t> Seleção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Fusão melhora com a independência dos erros</a:t>
            </a:r>
          </a:p>
          <a:p>
            <a:endParaRPr lang="pt-BR" dirty="0" smtClean="0"/>
          </a:p>
          <a:p>
            <a:r>
              <a:rPr lang="pt-BR" dirty="0"/>
              <a:t>Os métodos de geração não garantem independência de </a:t>
            </a:r>
            <a:r>
              <a:rPr lang="pt-BR" dirty="0" smtClean="0"/>
              <a:t>erro</a:t>
            </a:r>
          </a:p>
          <a:p>
            <a:endParaRPr lang="pt-BR" dirty="0" smtClean="0"/>
          </a:p>
          <a:p>
            <a:r>
              <a:rPr lang="pt-BR" dirty="0" smtClean="0"/>
              <a:t>Não </a:t>
            </a:r>
            <a:r>
              <a:rPr lang="pt-BR" dirty="0"/>
              <a:t>é possível afirmar que a fusão irá melhorar o desempenho final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3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 – Exemplo de independência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Exemplo independência de erros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88" y="2276872"/>
            <a:ext cx="53340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7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Introdução – Abordagem de Seleção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Seleção pode ser:</a:t>
            </a:r>
            <a:endParaRPr lang="pt-BR" dirty="0"/>
          </a:p>
          <a:p>
            <a:pPr lvl="1"/>
            <a:r>
              <a:rPr lang="pt-BR" dirty="0"/>
              <a:t>Seleção de classificador (</a:t>
            </a:r>
            <a:r>
              <a:rPr lang="pt-BR" i="1" dirty="0"/>
              <a:t>CS – </a:t>
            </a:r>
            <a:r>
              <a:rPr lang="pt-BR" i="1" dirty="0" err="1"/>
              <a:t>Classifier</a:t>
            </a:r>
            <a:r>
              <a:rPr lang="pt-BR" i="1" dirty="0"/>
              <a:t> </a:t>
            </a:r>
            <a:r>
              <a:rPr lang="pt-BR" i="1" dirty="0" err="1"/>
              <a:t>Selection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Seleção de ensemble (</a:t>
            </a:r>
            <a:r>
              <a:rPr lang="pt-BR" i="1" dirty="0"/>
              <a:t>ES – Ensemble </a:t>
            </a:r>
            <a:r>
              <a:rPr lang="pt-BR" i="1" dirty="0" err="1"/>
              <a:t>Selection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Duas maneiras:</a:t>
            </a:r>
            <a:endParaRPr lang="pt-BR" dirty="0"/>
          </a:p>
          <a:p>
            <a:pPr lvl="1"/>
            <a:r>
              <a:rPr lang="pt-BR" dirty="0"/>
              <a:t>Seleção </a:t>
            </a:r>
            <a:r>
              <a:rPr lang="pt-BR" dirty="0" smtClean="0"/>
              <a:t>Estática (</a:t>
            </a:r>
            <a:r>
              <a:rPr lang="pt-BR" i="1" dirty="0" smtClean="0"/>
              <a:t>SS – </a:t>
            </a:r>
            <a:r>
              <a:rPr lang="pt-BR" i="1" dirty="0" err="1" smtClean="0"/>
              <a:t>Static</a:t>
            </a:r>
            <a:r>
              <a:rPr lang="pt-BR" i="1" dirty="0" smtClean="0"/>
              <a:t> </a:t>
            </a:r>
            <a:r>
              <a:rPr lang="pt-BR" i="1" dirty="0" err="1" smtClean="0"/>
              <a:t>Selection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/>
              <a:t>Seleção </a:t>
            </a:r>
            <a:r>
              <a:rPr lang="pt-BR" dirty="0" smtClean="0"/>
              <a:t>Dinâmica (</a:t>
            </a:r>
            <a:r>
              <a:rPr lang="pt-BR" i="1" dirty="0" smtClean="0"/>
              <a:t>DS – </a:t>
            </a:r>
            <a:r>
              <a:rPr lang="pt-BR" i="1" dirty="0" err="1" smtClean="0"/>
              <a:t>Dynamic</a:t>
            </a:r>
            <a:r>
              <a:rPr lang="pt-BR" i="1" dirty="0" smtClean="0"/>
              <a:t> </a:t>
            </a:r>
            <a:r>
              <a:rPr lang="pt-BR" i="1" dirty="0" err="1" smtClean="0"/>
              <a:t>Selection</a:t>
            </a:r>
            <a:r>
              <a:rPr lang="pt-BR" i="1" dirty="0" smtClean="0"/>
              <a:t>)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vfRGnijSvf00qsGom3CH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30A3VakG1a6pBO1tyXGj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wCdar4Dld3vb3Nu0Pvp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7RFdMT4nAC3LIQw6Oab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vOSauXlkf12OtflEF6oX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pePIsBmpLWq302ii75k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T41DDw9u7v3SB7lS8i4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9PjVter5ilKdh6dcEae7U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0I8ZzpsiBueRkKHOXPfh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u7bs0Tw0b8engEftate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Z7qbXeX2rIBs4jvEXK2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EKMAbklfdFB5I1yosdl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4E8PvDuh1iT7aEQMNSHK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jK5pCm1BKFOv2DESCQpUH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ePEIXzm6W0FtUTsLzuVv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GDnJk7yaYzBJfMChjIU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GBMg9e30GZVE90kdffx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RkmRCSRiDrfyCAUOZqTpK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5RbEF9hadABadXMW3Yj7Y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NACBW6sFjCrAKBCt5LQ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uV2ygcgdE3deo33xl3KU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9rH8MeGJGi5QwxBa6WlE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Mn2lquel8pes5GynQgo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ON9POGC4bECZVWV6FHcJ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nvdyqxqMJt1W9FwVLMZj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0VYmZXdtvdzoZw7R4GU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M9DsVKvWTBwVkzmP1CigB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q8xSRUuC5EszuiA4ysz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nKGZNTHjpz7guPO66iZ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UWq2Ph07rMrLCKMcR6AU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Di3intHC4br2FxvjjVeJo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sdNLfsmgf5HsNfXYCHcX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uS42UfboYlF3YO1wLF5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UiYWU8Yczi6LJVGdy74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vtEnCLaOB3gYQlFFPNFX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xY1aUGxbu8XX7U7ZWdpYz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NKh8W6WwRguNXM3Xl3p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Xc56Px6YrjAzueELcSg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hVXU9AM1rlzqN53Pgoq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ZnmXy1nOybwELVN9MDPR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doiOizRxvIW7U99Vowc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Z3qyHmBRCx06HzClhcaU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uGaTFk0THpiZoeoKSuV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a1j9eGttWRfUZDOW8wOFz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p6OsAj2e0fXo8zKnNGhQJ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uaIURHd0y3X0hFbq4QT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NIanXxjGYcL5zmr50XF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kBfEDm4NENmyv1KpV5GGz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rs9bbNrL8IfqclDoNGl4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nub1mBgS39ss7UJjbfSk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w3kGF5SZ0zlpS9skHbnU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3zDvcMurHENZY7HFVb0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pRWalPvi2HZozQ02uG2aI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6I2zRRxHWt560L3aS5uz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CTbkC1fcUfg9sVtDUDTZ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US7WCLiUzz1p58nxev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JX6AqZRo4bHhZtEHUtA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EzqsiKJ7kuxM3if1rBgP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PQi8HfbRFSZiZjcGpuU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83PkfnooyXJ42gDt42JI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pM94kx5WPza8Hejm0Ns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QNNHNserTSR68CHwmYVF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ahOVmEl959RExRPSuca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tPdq1RnO8Xycxitht5fP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15d7a0pAZH3nVCBVaFmoC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wnPvOUdCa1t2NZIWDtM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6kjwpdJ5oQvJiPAw3sA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0P30toJO3JbVrLOghd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Ra5Siz4vgKaVXYZGWJqBb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IvutzwsM3lJChubiu0T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w4HSm7qjGu7yCO1VDcC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i0GIMmWqMr3wWgwpvsF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542SSDbnsmdew3kLCnS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RUPyJRHGuKFlVCGTtie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RYAu5zhOtlw8uUUN12mH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HJt5KQimu0kc73kUkF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zb8I5ITAoyM9B7PgMXQ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kApyP8oUJcPQ8xlnE7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y3vWvDxIWF6oQxiwSKb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kLZhUoiINA4S2m2TDKm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KJGN47eDACDYIKWdJ9p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jYvWtZ7r6Nka1fA7jau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e4DiWp1dC1heqIi8Efw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DyJHDCPeJHvRJqib2Hq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SMPSObwfDQWoq4zfMp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5iySZ5aJRQZk0HNOdjd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N8CJ7bQMfZQcz4fsosx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fenVGk35vMGPo3jukrI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6yxoOC3pSJD5vJzNzC91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fR50qDdtdVBmRW55cbX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HqfcaF8NangzZvPFUqR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zHyHiJ61qifB13bImdJP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e2bnpeex3K3NaEKetyk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5iWzfxhwfzTWbd0NfTz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ztzwTASU3oPuZQQ6kjiRj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wvclbUFXiH900WTqQZH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UkbusfBFPNugTiWdzcE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TdtxdGiqQ6UzMKd4CCz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PUIvBQgVixvr848MQw8v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Vag7mpUSoN11i8Hnrg0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6n7FDU4DXyC9hig6jTv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Lw4lSfTpwfOdEENnY1E8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xLs4meaiWAr14TZHL0N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o8Qp6lX7LkcZPldyxQ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ZxILYxsMIN7Y8brgX02S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Hfen6C7vaWh4mjeX8Pl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6P43EtdsXibQmqAbJekZ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8aTc0dO3u04qneGvDV7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DUquYtx7Q6LuxwD6hlXK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IKYUkAHDiNdBq9js9U3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5e0SDMoB1PzXzmjFyTRf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0fZ9AttYQgiBLqIREN3z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6FvCVI4E5dgJUNltzYeB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9P91pLb5cVCCwX2GOj2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DRN0NA0bYYdbR2tKYPP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dEDVCQIHVgIDNKZmxP2c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WJMHwc3WDA4vbidpYB4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ok60d3kcsegCV3d53O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cPKOuS0J0MM9eb0AfeoQ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eNCPLOMYvW35rRY05dWoh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7mQbxzReFm3iksBwZZC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fznacTxgSUiMdJ92wK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yCIKuxP8qUug7hOnmYG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1hZBucrpyK0FpQiM5TUWK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ZyfRmXsR4Thl0Krro0r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hWCSd9nny9ppCavCaSFz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mgiBBZm8LKF4VAEppFU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ZyfRmXsR4Thl0Krro0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hWCSd9nny9ppCavCaSF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btUHw4yICiFWl9ovkOk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LvKF8XKTD3ac1mvl5w8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JJkzFzVltxGZO2iWbiw6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ZyfRmXsR4Thl0Krro0r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hWCSd9nny9ppCavCaSFz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87wqPjJDOmUA16nNlEmf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zIi7owJPgCgeMlQajzx6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YLh3VVzFXJEChieuJjt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VA7hVMPy4VxGYRBadsO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iAX97sy0KbE2xyg2kMcq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YLh3VVzFXJEChieuJjt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g93GUoGJleTlykAatEs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VA7hVMPy4VxGYRBadsO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hxz8X8HVDoPYmC8H8q9Z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oWMB7tuC68forJBvstMs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YLh3VVzFXJEChieuJjtH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VA7hVMPy4VxGYRBadsO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irloYhbuJhaNQZRGlBW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5Mr8Hi72tlffHhimNUFI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L0TcnG8m59eQQGWEZMQ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4AknSz50StWfO6oIo9qI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pb3XWVAlpDnfDwGgPqIe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yeErQI32qPgUcKEPaa2S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s71Udys11M12WiS0Nzg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TBSPggoHYWTG8cmYlwy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ZwDyRXMCqFQHng4Jmbs8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dMa5QolQsK7Geq2oicDk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9gaGDOdJwpjKn5EbqZl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SsELGx5f0feubxko3CzM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yrYWWWeld7l8DUU9LwCI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nt2WK6LDYGB0HJIGShv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pV8pc54wM0YnEaT5hexbF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pfsJhgePuLTQ3uTZc8zz"/>
</p:tagLst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520</TotalTime>
  <Words>3567</Words>
  <Application>Microsoft Office PowerPoint</Application>
  <PresentationFormat>Apresentação na tela (4:3)</PresentationFormat>
  <Paragraphs>999</Paragraphs>
  <Slides>38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20100304123305_cin_ppt_claro_producao</vt:lpstr>
      <vt:lpstr>Apresentação do PowerPoint</vt:lpstr>
      <vt:lpstr>Roteiro</vt:lpstr>
      <vt:lpstr>Introdução</vt:lpstr>
      <vt:lpstr>Introdução</vt:lpstr>
      <vt:lpstr>Introdução – Construção do Ensemble</vt:lpstr>
      <vt:lpstr>Introdução – Abordagens de Combinação</vt:lpstr>
      <vt:lpstr>Introdução – Fusão vs Seleção</vt:lpstr>
      <vt:lpstr>Introdução – Exemplo de independência</vt:lpstr>
      <vt:lpstr>Introdução – Abordagem de Seleção</vt:lpstr>
      <vt:lpstr>Introdução – Abordagem de Seleção</vt:lpstr>
      <vt:lpstr>Introdução – Visão geral de um sistema DES</vt:lpstr>
      <vt:lpstr>Seleção Dinâmica – DCS-LA</vt:lpstr>
      <vt:lpstr>Seleção Dinâmica - DCS-LA (OLA)</vt:lpstr>
      <vt:lpstr>Seleção Dinâmica - DCS-LA (LCA)</vt:lpstr>
      <vt:lpstr>Seleção Dinâmica – KNORA</vt:lpstr>
      <vt:lpstr>Seleção Dinâmica – KNORA-Eliminate</vt:lpstr>
      <vt:lpstr>Seleção Dinâmica – KNORA-Eliminate</vt:lpstr>
      <vt:lpstr>O método proposto</vt:lpstr>
      <vt:lpstr>O método proposto – Abordagem DES-FA</vt:lpstr>
      <vt:lpstr>O método proposto – Método DES usando abordagem DCS-LA</vt:lpstr>
      <vt:lpstr>O método proposto – IWSS</vt:lpstr>
      <vt:lpstr>O método proposto – IWSS (Exemplo)</vt:lpstr>
      <vt:lpstr>O método proposto – Outras abordagens LCA </vt:lpstr>
      <vt:lpstr>Experimentos</vt:lpstr>
      <vt:lpstr>Experimentos</vt:lpstr>
      <vt:lpstr>Experimentos</vt:lpstr>
      <vt:lpstr>Experimentos</vt:lpstr>
      <vt:lpstr>Experimentos</vt:lpstr>
      <vt:lpstr>Experimentos</vt:lpstr>
      <vt:lpstr>Experimentos</vt:lpstr>
      <vt:lpstr>Experimentos</vt:lpstr>
      <vt:lpstr>Experimentos</vt:lpstr>
      <vt:lpstr>Experimentos</vt:lpstr>
      <vt:lpstr>Experimentos</vt:lpstr>
      <vt:lpstr>Experimentos</vt:lpstr>
      <vt:lpstr>Conclusão</vt:lpstr>
      <vt:lpstr>Conclusão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</dc:creator>
  <cp:lastModifiedBy>Henrique</cp:lastModifiedBy>
  <cp:revision>57</cp:revision>
  <dcterms:created xsi:type="dcterms:W3CDTF">2011-05-19T13:32:59Z</dcterms:created>
  <dcterms:modified xsi:type="dcterms:W3CDTF">2011-12-20T12:32:11Z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1E3pAkJTnnaqgoGgLu0ZtgLqzNuEtbgJjvuGMXn0jTy8</vt:lpwstr>
  </property>
  <property fmtid="{D5CDD505-2E9C-101B-9397-08002B2CF9AE}" pid="4" name="Google.Documents.RevisionId">
    <vt:lpwstr>14068476390123216008</vt:lpwstr>
  </property>
  <property fmtid="{D5CDD505-2E9C-101B-9397-08002B2CF9AE}" pid="5" name="Google.Documents.PreviousRevisionId">
    <vt:lpwstr>05206673709264607912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