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1"/>
  </p:notesMasterIdLst>
  <p:sldIdLst>
    <p:sldId id="319" r:id="rId2"/>
    <p:sldId id="258" r:id="rId3"/>
    <p:sldId id="259" r:id="rId4"/>
    <p:sldId id="262" r:id="rId5"/>
    <p:sldId id="261" r:id="rId6"/>
    <p:sldId id="320" r:id="rId7"/>
    <p:sldId id="321" r:id="rId8"/>
    <p:sldId id="322" r:id="rId9"/>
    <p:sldId id="323" r:id="rId10"/>
    <p:sldId id="324" r:id="rId11"/>
    <p:sldId id="325" r:id="rId12"/>
    <p:sldId id="326" r:id="rId13"/>
    <p:sldId id="327" r:id="rId14"/>
    <p:sldId id="351" r:id="rId15"/>
    <p:sldId id="352" r:id="rId16"/>
    <p:sldId id="354" r:id="rId17"/>
    <p:sldId id="359" r:id="rId18"/>
    <p:sldId id="328" r:id="rId19"/>
    <p:sldId id="329" r:id="rId20"/>
    <p:sldId id="330" r:id="rId21"/>
    <p:sldId id="332" r:id="rId22"/>
    <p:sldId id="333" r:id="rId23"/>
    <p:sldId id="334" r:id="rId24"/>
    <p:sldId id="335" r:id="rId25"/>
    <p:sldId id="336" r:id="rId26"/>
    <p:sldId id="337" r:id="rId27"/>
    <p:sldId id="338" r:id="rId28"/>
    <p:sldId id="339" r:id="rId29"/>
    <p:sldId id="340" r:id="rId30"/>
    <p:sldId id="342" r:id="rId31"/>
    <p:sldId id="344" r:id="rId32"/>
    <p:sldId id="346" r:id="rId33"/>
    <p:sldId id="345" r:id="rId34"/>
    <p:sldId id="347" r:id="rId35"/>
    <p:sldId id="348" r:id="rId36"/>
    <p:sldId id="349" r:id="rId37"/>
    <p:sldId id="356" r:id="rId38"/>
    <p:sldId id="358" r:id="rId39"/>
    <p:sldId id="299" r:id="rId40"/>
  </p:sldIdLst>
  <p:sldSz cx="9144000" cy="5143500" type="screen16x9"/>
  <p:notesSz cx="6858000" cy="9144000"/>
  <p:embeddedFontLst>
    <p:embeddedFont>
      <p:font typeface="Abadi" panose="020B0604020104020204" pitchFamily="34" charset="0"/>
      <p:regular r:id="rId42"/>
    </p:embeddedFont>
    <p:embeddedFont>
      <p:font typeface="Fira Sans Extra Condensed Medium" panose="020B0603050000020004" pitchFamily="34" charset="0"/>
      <p:regular r:id="rId43"/>
      <p:bold r:id="rId44"/>
      <p:italic r:id="rId45"/>
      <p:boldItalic r:id="rId46"/>
    </p:embeddedFont>
    <p:embeddedFont>
      <p:font typeface="Lato" panose="020F0502020204030203" pitchFamily="34" charset="77"/>
      <p:regular r:id="rId47"/>
      <p:bold r:id="rId48"/>
      <p:italic r:id="rId49"/>
      <p:boldItalic r:id="rId50"/>
    </p:embeddedFont>
    <p:embeddedFont>
      <p:font typeface="Lato Light" panose="020F0502020204030203" pitchFamily="34" charset="77"/>
      <p:regular r:id="rId51"/>
      <p:bold r:id="rId52"/>
      <p:italic r:id="rId53"/>
      <p:boldItalic r:id="rId54"/>
    </p:embeddedFont>
    <p:embeddedFont>
      <p:font typeface="Montserrat Black" pitchFamily="2" charset="77"/>
      <p:bold r:id="rId55"/>
      <p:italic r:id="rId56"/>
      <p:boldItalic r:id="rId57"/>
    </p:embeddedFont>
    <p:embeddedFont>
      <p:font typeface="Open Sans" panose="020B0606030504020204" pitchFamily="34" charset="0"/>
      <p:regular r:id="rId58"/>
      <p:bold r:id="rId59"/>
      <p:italic r:id="rId60"/>
      <p:boldItalic r:id="rId61"/>
    </p:embeddedFont>
    <p:embeddedFont>
      <p:font typeface="Open Sans ExtraBold" panose="020B0806030504020204" pitchFamily="34" charset="0"/>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8EBBF0-D9AE-4F43-A8BE-DBAB099E1A12}">
  <a:tblStyle styleId="{5C8EBBF0-D9AE-4F43-A8BE-DBAB099E1A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665"/>
  </p:normalViewPr>
  <p:slideViewPr>
    <p:cSldViewPr snapToGrid="0" snapToObjects="1">
      <p:cViewPr varScale="1">
        <p:scale>
          <a:sx n="143" d="100"/>
          <a:sy n="143" d="100"/>
        </p:scale>
        <p:origin x="5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font" Target="fonts/font2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81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9c463442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9c463442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928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ga46eb17aa6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2" name="Google Shape;1572;ga46eb17aa6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03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07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ab36d79322_0_13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ab36d79322_0_13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117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46eb17aa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46eb17aa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894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ab1403466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ab1403466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732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ab1403466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ab1403466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63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Since our product finds itself within a high level of differentiation and immerse in a market that’s growing fast and with a lot of competition, meaning high amplitude, we find that the competitive advantage to set initial price is differentiation strategy. </a:t>
            </a:r>
            <a:endParaRPr dirty="0"/>
          </a:p>
        </p:txBody>
      </p:sp>
    </p:spTree>
    <p:extLst>
      <p:ext uri="{BB962C8B-B14F-4D97-AF65-F5344CB8AC3E}">
        <p14:creationId xmlns:p14="http://schemas.microsoft.com/office/powerpoint/2010/main" val="2464403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For the level of prices, the right path to follow is neutral prices. Neutral prices are fixed based on what an average consumer is willing to pay and considers to be fair. </a:t>
            </a:r>
            <a:endParaRPr lang="en-MX" dirty="0"/>
          </a:p>
        </p:txBody>
      </p:sp>
    </p:spTree>
    <p:extLst>
      <p:ext uri="{BB962C8B-B14F-4D97-AF65-F5344CB8AC3E}">
        <p14:creationId xmlns:p14="http://schemas.microsoft.com/office/powerpoint/2010/main" val="201461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cap="none" dirty="0">
                <a:solidFill>
                  <a:srgbClr val="000000"/>
                </a:solidFill>
                <a:effectLst/>
                <a:latin typeface="Arial"/>
                <a:ea typeface="Arial"/>
                <a:cs typeface="Arial"/>
                <a:sym typeface="Arial"/>
              </a:rPr>
              <a:t>This is aligned with the price sensibility and value perception. Due to covid-19 the demand for products like sanitizer has been on the rise and since they are first need products it does not matter the price, people still going to get them; that is why price sensibility is low and value perception high, so our customers are relationship buyers, meaning you have to create a relationship with them to create loyalty. That is why we are presenting the sanitizer in a different way, in bracelets. </a:t>
            </a:r>
            <a:endParaRPr lang="en-US" b="0" dirty="0">
              <a:effectLst/>
            </a:endParaRPr>
          </a:p>
        </p:txBody>
      </p:sp>
    </p:spTree>
    <p:extLst>
      <p:ext uri="{BB962C8B-B14F-4D97-AF65-F5344CB8AC3E}">
        <p14:creationId xmlns:p14="http://schemas.microsoft.com/office/powerpoint/2010/main" val="402106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c4634428f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c4634428f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9c4634428f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9c4634428f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380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9c4634428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9c4634428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362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46eb17aa6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46eb17aa6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847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670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683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536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252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820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794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18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a46eb17aa6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a46eb17aa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24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a46eb17aa6_0_1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a46eb17aa6_0_1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3603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a46eb17aa6_0_1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a46eb17aa6_0_1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b36d79322_0_19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b36d79322_0_19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46eb17aa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46eb17aa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ab1403466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ab1403466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26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ab1403466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ab1403466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38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216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ab1403466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ab1403466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07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789200" y="2777991"/>
            <a:ext cx="5565600" cy="63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264700" y="3526850"/>
            <a:ext cx="4614600" cy="546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
        <p:nvSpPr>
          <p:cNvPr id="18" name="Google Shape;18;p3"/>
          <p:cNvSpPr txBox="1">
            <a:spLocks noGrp="1"/>
          </p:cNvSpPr>
          <p:nvPr>
            <p:ph type="title" idx="2" hasCustomPrompt="1"/>
          </p:nvPr>
        </p:nvSpPr>
        <p:spPr>
          <a:xfrm>
            <a:off x="2307300" y="1106125"/>
            <a:ext cx="4529400" cy="167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 name="Google Shape;19;p3"/>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20100" y="-1280800"/>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577133" y="3119584"/>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4">
  <p:cSld name="CAPTION_ONLY_1_1_1_1">
    <p:spTree>
      <p:nvGrpSpPr>
        <p:cNvPr id="1" name="Shape 154"/>
        <p:cNvGrpSpPr/>
        <p:nvPr/>
      </p:nvGrpSpPr>
      <p:grpSpPr>
        <a:xfrm>
          <a:off x="0" y="0"/>
          <a:ext cx="0" cy="0"/>
          <a:chOff x="0" y="0"/>
          <a:chExt cx="0" cy="0"/>
        </a:xfrm>
      </p:grpSpPr>
      <p:sp>
        <p:nvSpPr>
          <p:cNvPr id="155" name="Google Shape;155;p19"/>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CAPTION_ONLY_1_1_1_1_1_1">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21"/>
          <p:cNvSpPr/>
          <p:nvPr/>
        </p:nvSpPr>
        <p:spPr>
          <a:xfrm rot="10800000">
            <a:off x="7229478" y="4684795"/>
            <a:ext cx="1914522" cy="458705"/>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rot="10800000">
            <a:off x="-254150" y="-191362"/>
            <a:ext cx="1243225" cy="933175"/>
          </a:xfrm>
          <a:custGeom>
            <a:avLst/>
            <a:gdLst/>
            <a:ahLst/>
            <a:cxnLst/>
            <a:rect l="l" t="t" r="r" b="b"/>
            <a:pathLst>
              <a:path w="49729" h="37327" extrusionOk="0">
                <a:moveTo>
                  <a:pt x="8147" y="25776"/>
                </a:moveTo>
                <a:cubicBezTo>
                  <a:pt x="10457" y="24956"/>
                  <a:pt x="13040" y="24865"/>
                  <a:pt x="15381" y="24105"/>
                </a:cubicBezTo>
                <a:cubicBezTo>
                  <a:pt x="17813" y="23345"/>
                  <a:pt x="19940" y="21855"/>
                  <a:pt x="21308" y="19971"/>
                </a:cubicBezTo>
                <a:cubicBezTo>
                  <a:pt x="22281" y="18633"/>
                  <a:pt x="22889" y="17144"/>
                  <a:pt x="23375" y="15624"/>
                </a:cubicBezTo>
                <a:cubicBezTo>
                  <a:pt x="24469" y="12433"/>
                  <a:pt x="25199" y="9150"/>
                  <a:pt x="26718" y="6080"/>
                </a:cubicBezTo>
                <a:cubicBezTo>
                  <a:pt x="27722" y="4013"/>
                  <a:pt x="29211" y="2007"/>
                  <a:pt x="31551" y="1004"/>
                </a:cubicBezTo>
                <a:cubicBezTo>
                  <a:pt x="32615" y="518"/>
                  <a:pt x="33831" y="305"/>
                  <a:pt x="35047" y="244"/>
                </a:cubicBezTo>
                <a:cubicBezTo>
                  <a:pt x="40214" y="1"/>
                  <a:pt x="45351" y="2737"/>
                  <a:pt x="47631" y="6749"/>
                </a:cubicBezTo>
                <a:cubicBezTo>
                  <a:pt x="49242" y="9515"/>
                  <a:pt x="49546" y="12676"/>
                  <a:pt x="49637" y="15776"/>
                </a:cubicBezTo>
                <a:cubicBezTo>
                  <a:pt x="49728" y="18481"/>
                  <a:pt x="49698" y="21278"/>
                  <a:pt x="48603" y="23831"/>
                </a:cubicBezTo>
                <a:cubicBezTo>
                  <a:pt x="47843" y="25655"/>
                  <a:pt x="46597" y="27266"/>
                  <a:pt x="45351" y="28877"/>
                </a:cubicBezTo>
                <a:cubicBezTo>
                  <a:pt x="43740" y="30913"/>
                  <a:pt x="42038" y="32950"/>
                  <a:pt x="39667" y="34318"/>
                </a:cubicBezTo>
                <a:cubicBezTo>
                  <a:pt x="37418" y="35655"/>
                  <a:pt x="34682" y="36263"/>
                  <a:pt x="31977" y="36597"/>
                </a:cubicBezTo>
                <a:cubicBezTo>
                  <a:pt x="26080" y="37327"/>
                  <a:pt x="20031" y="36810"/>
                  <a:pt x="14135" y="35929"/>
                </a:cubicBezTo>
                <a:cubicBezTo>
                  <a:pt x="11946" y="35594"/>
                  <a:pt x="9758" y="35199"/>
                  <a:pt x="7508" y="35229"/>
                </a:cubicBezTo>
                <a:cubicBezTo>
                  <a:pt x="6505" y="35229"/>
                  <a:pt x="5472" y="35321"/>
                  <a:pt x="4499" y="35564"/>
                </a:cubicBezTo>
                <a:cubicBezTo>
                  <a:pt x="3739" y="35716"/>
                  <a:pt x="2463" y="36506"/>
                  <a:pt x="1672" y="36384"/>
                </a:cubicBezTo>
                <a:cubicBezTo>
                  <a:pt x="1" y="36111"/>
                  <a:pt x="1064" y="33679"/>
                  <a:pt x="1399" y="32707"/>
                </a:cubicBezTo>
                <a:cubicBezTo>
                  <a:pt x="2432" y="29728"/>
                  <a:pt x="4742" y="26992"/>
                  <a:pt x="8147" y="257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8622700" y="4261675"/>
            <a:ext cx="429350" cy="429350"/>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605050" y="4467225"/>
            <a:ext cx="1318276" cy="1318233"/>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9030025" y="3971325"/>
            <a:ext cx="227942" cy="227942"/>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7">
  <p:cSld name="CAPTION_ONLY_1_1_1_1_1_1_1_1">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22"/>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945120" y="1735725"/>
            <a:ext cx="374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81" name="Google Shape;181;p23"/>
          <p:cNvSpPr txBox="1">
            <a:spLocks noGrp="1"/>
          </p:cNvSpPr>
          <p:nvPr>
            <p:ph type="subTitle" idx="1"/>
          </p:nvPr>
        </p:nvSpPr>
        <p:spPr>
          <a:xfrm>
            <a:off x="945108" y="2439868"/>
            <a:ext cx="3325800" cy="98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2" name="Google Shape;182;p23"/>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3">
  <p:cSld name="CUSTOM_10_1">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4572000" y="1757172"/>
            <a:ext cx="4032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95" name="Google Shape;195;p25"/>
          <p:cNvSpPr txBox="1">
            <a:spLocks noGrp="1"/>
          </p:cNvSpPr>
          <p:nvPr>
            <p:ph type="subTitle" idx="1"/>
          </p:nvPr>
        </p:nvSpPr>
        <p:spPr>
          <a:xfrm>
            <a:off x="4586400" y="2441450"/>
            <a:ext cx="3231600" cy="97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6" name="Google Shape;196;p25"/>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6_2">
    <p:spTree>
      <p:nvGrpSpPr>
        <p:cNvPr id="1" name="Shape 218"/>
        <p:cNvGrpSpPr/>
        <p:nvPr/>
      </p:nvGrpSpPr>
      <p:grpSpPr>
        <a:xfrm>
          <a:off x="0" y="0"/>
          <a:ext cx="0" cy="0"/>
          <a:chOff x="0" y="0"/>
          <a:chExt cx="0" cy="0"/>
        </a:xfrm>
      </p:grpSpPr>
      <p:sp>
        <p:nvSpPr>
          <p:cNvPr id="219" name="Google Shape;219;p28"/>
          <p:cNvSpPr txBox="1"/>
          <p:nvPr/>
        </p:nvSpPr>
        <p:spPr>
          <a:xfrm>
            <a:off x="2642550" y="3438525"/>
            <a:ext cx="3858900" cy="6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2"/>
                </a:solidFill>
                <a:latin typeface="Open Sans"/>
                <a:ea typeface="Open Sans"/>
                <a:cs typeface="Open Sans"/>
                <a:sym typeface="Open Sans"/>
              </a:rPr>
              <a:t>CREDITS: This presentation template was created by </a:t>
            </a:r>
            <a:r>
              <a:rPr lang="en" sz="13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300">
                <a:solidFill>
                  <a:schemeClr val="dk2"/>
                </a:solidFill>
                <a:latin typeface="Open Sans"/>
                <a:ea typeface="Open Sans"/>
                <a:cs typeface="Open Sans"/>
                <a:sym typeface="Open Sans"/>
              </a:rPr>
              <a:t>, including icons by </a:t>
            </a:r>
            <a:r>
              <a:rPr lang="en" sz="13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300">
                <a:solidFill>
                  <a:schemeClr val="dk2"/>
                </a:solidFill>
                <a:latin typeface="Open Sans"/>
                <a:ea typeface="Open Sans"/>
                <a:cs typeface="Open Sans"/>
                <a:sym typeface="Open Sans"/>
              </a:rPr>
              <a:t>, infographics &amp; images by </a:t>
            </a:r>
            <a:r>
              <a:rPr lang="en" sz="13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300" b="1">
              <a:solidFill>
                <a:schemeClr val="dk2"/>
              </a:solidFill>
              <a:latin typeface="Open Sans"/>
              <a:ea typeface="Open Sans"/>
              <a:cs typeface="Open Sans"/>
              <a:sym typeface="Open Sans"/>
            </a:endParaRPr>
          </a:p>
        </p:txBody>
      </p:sp>
      <p:sp>
        <p:nvSpPr>
          <p:cNvPr id="220" name="Google Shape;220;p28"/>
          <p:cNvSpPr txBox="1">
            <a:spLocks noGrp="1"/>
          </p:cNvSpPr>
          <p:nvPr>
            <p:ph type="subTitle" idx="1"/>
          </p:nvPr>
        </p:nvSpPr>
        <p:spPr>
          <a:xfrm>
            <a:off x="2642550" y="1669883"/>
            <a:ext cx="3858900" cy="6894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sp>
        <p:nvSpPr>
          <p:cNvPr id="221" name="Google Shape;221;p28"/>
          <p:cNvSpPr txBox="1">
            <a:spLocks noGrp="1"/>
          </p:cNvSpPr>
          <p:nvPr>
            <p:ph type="title"/>
          </p:nvPr>
        </p:nvSpPr>
        <p:spPr>
          <a:xfrm>
            <a:off x="2642550" y="629275"/>
            <a:ext cx="3858900" cy="80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2" name="Google Shape;222;p28"/>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TITLE_ONLY_1_1">
    <p:spTree>
      <p:nvGrpSpPr>
        <p:cNvPr id="1" name="Shape 226"/>
        <p:cNvGrpSpPr/>
        <p:nvPr/>
      </p:nvGrpSpPr>
      <p:grpSpPr>
        <a:xfrm>
          <a:off x="0" y="0"/>
          <a:ext cx="0" cy="0"/>
          <a:chOff x="0" y="0"/>
          <a:chExt cx="0" cy="0"/>
        </a:xfrm>
      </p:grpSpPr>
      <p:sp>
        <p:nvSpPr>
          <p:cNvPr id="227" name="Google Shape;227;p29"/>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232"/>
        <p:cNvGrpSpPr/>
        <p:nvPr/>
      </p:nvGrpSpPr>
      <p:grpSpPr>
        <a:xfrm>
          <a:off x="0" y="0"/>
          <a:ext cx="0" cy="0"/>
          <a:chOff x="0" y="0"/>
          <a:chExt cx="0" cy="0"/>
        </a:xfrm>
      </p:grpSpPr>
      <p:sp>
        <p:nvSpPr>
          <p:cNvPr id="233" name="Google Shape;233;p30"/>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TITLE_AND_BODY_1_1_1_1">
    <p:spTree>
      <p:nvGrpSpPr>
        <p:cNvPr id="1" name="Shape 237"/>
        <p:cNvGrpSpPr/>
        <p:nvPr/>
      </p:nvGrpSpPr>
      <p:grpSpPr>
        <a:xfrm>
          <a:off x="0" y="0"/>
          <a:ext cx="0" cy="0"/>
          <a:chOff x="0" y="0"/>
          <a:chExt cx="0" cy="0"/>
        </a:xfrm>
      </p:grpSpPr>
      <p:sp>
        <p:nvSpPr>
          <p:cNvPr id="238" name="Google Shape;238;p31"/>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4">
  <p:cSld name="CAPTION_ONLY_1_2_1">
    <p:spTree>
      <p:nvGrpSpPr>
        <p:cNvPr id="1" name="Shape 242"/>
        <p:cNvGrpSpPr/>
        <p:nvPr/>
      </p:nvGrpSpPr>
      <p:grpSpPr>
        <a:xfrm>
          <a:off x="0" y="0"/>
          <a:ext cx="0" cy="0"/>
          <a:chOff x="0" y="0"/>
          <a:chExt cx="0" cy="0"/>
        </a:xfrm>
      </p:grpSpPr>
      <p:sp>
        <p:nvSpPr>
          <p:cNvPr id="243" name="Google Shape;243;p32"/>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subTitle" idx="1"/>
          </p:nvPr>
        </p:nvSpPr>
        <p:spPr>
          <a:xfrm>
            <a:off x="1186188" y="3276200"/>
            <a:ext cx="3301500" cy="10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600"/>
              <a:buNone/>
              <a:defRPr sz="1600">
                <a:solidFill>
                  <a:srgbClr val="434343"/>
                </a:solidFill>
              </a:defRPr>
            </a:lvl1pPr>
            <a:lvl2pPr lvl="1" algn="ctr" rtl="0">
              <a:lnSpc>
                <a:spcPct val="100000"/>
              </a:lnSpc>
              <a:spcBef>
                <a:spcPts val="0"/>
              </a:spcBef>
              <a:spcAft>
                <a:spcPts val="0"/>
              </a:spcAft>
              <a:buClr>
                <a:srgbClr val="434343"/>
              </a:buClr>
              <a:buSzPts val="1600"/>
              <a:buNone/>
              <a:defRPr sz="1600">
                <a:solidFill>
                  <a:srgbClr val="434343"/>
                </a:solidFill>
              </a:defRPr>
            </a:lvl2pPr>
            <a:lvl3pPr lvl="2" algn="ctr" rtl="0">
              <a:lnSpc>
                <a:spcPct val="100000"/>
              </a:lnSpc>
              <a:spcBef>
                <a:spcPts val="0"/>
              </a:spcBef>
              <a:spcAft>
                <a:spcPts val="0"/>
              </a:spcAft>
              <a:buClr>
                <a:srgbClr val="434343"/>
              </a:buClr>
              <a:buSzPts val="1600"/>
              <a:buNone/>
              <a:defRPr sz="1600">
                <a:solidFill>
                  <a:srgbClr val="434343"/>
                </a:solidFill>
              </a:defRPr>
            </a:lvl3pPr>
            <a:lvl4pPr lvl="3" algn="ctr" rtl="0">
              <a:lnSpc>
                <a:spcPct val="100000"/>
              </a:lnSpc>
              <a:spcBef>
                <a:spcPts val="0"/>
              </a:spcBef>
              <a:spcAft>
                <a:spcPts val="0"/>
              </a:spcAft>
              <a:buClr>
                <a:srgbClr val="434343"/>
              </a:buClr>
              <a:buSzPts val="1600"/>
              <a:buNone/>
              <a:defRPr sz="1600">
                <a:solidFill>
                  <a:srgbClr val="434343"/>
                </a:solidFill>
              </a:defRPr>
            </a:lvl4pPr>
            <a:lvl5pPr lvl="4" algn="ctr" rtl="0">
              <a:lnSpc>
                <a:spcPct val="100000"/>
              </a:lnSpc>
              <a:spcBef>
                <a:spcPts val="0"/>
              </a:spcBef>
              <a:spcAft>
                <a:spcPts val="0"/>
              </a:spcAft>
              <a:buClr>
                <a:srgbClr val="434343"/>
              </a:buClr>
              <a:buSzPts val="1600"/>
              <a:buNone/>
              <a:defRPr sz="1600">
                <a:solidFill>
                  <a:srgbClr val="434343"/>
                </a:solidFill>
              </a:defRPr>
            </a:lvl5pPr>
            <a:lvl6pPr lvl="5" algn="ctr" rtl="0">
              <a:lnSpc>
                <a:spcPct val="100000"/>
              </a:lnSpc>
              <a:spcBef>
                <a:spcPts val="0"/>
              </a:spcBef>
              <a:spcAft>
                <a:spcPts val="0"/>
              </a:spcAft>
              <a:buClr>
                <a:srgbClr val="434343"/>
              </a:buClr>
              <a:buSzPts val="1600"/>
              <a:buNone/>
              <a:defRPr sz="1600">
                <a:solidFill>
                  <a:srgbClr val="434343"/>
                </a:solidFill>
              </a:defRPr>
            </a:lvl6pPr>
            <a:lvl7pPr lvl="6" algn="ctr" rtl="0">
              <a:lnSpc>
                <a:spcPct val="100000"/>
              </a:lnSpc>
              <a:spcBef>
                <a:spcPts val="0"/>
              </a:spcBef>
              <a:spcAft>
                <a:spcPts val="0"/>
              </a:spcAft>
              <a:buClr>
                <a:srgbClr val="434343"/>
              </a:buClr>
              <a:buSzPts val="1600"/>
              <a:buNone/>
              <a:defRPr sz="1600">
                <a:solidFill>
                  <a:srgbClr val="434343"/>
                </a:solidFill>
              </a:defRPr>
            </a:lvl7pPr>
            <a:lvl8pPr lvl="7" algn="ctr" rtl="0">
              <a:lnSpc>
                <a:spcPct val="100000"/>
              </a:lnSpc>
              <a:spcBef>
                <a:spcPts val="0"/>
              </a:spcBef>
              <a:spcAft>
                <a:spcPts val="0"/>
              </a:spcAft>
              <a:buClr>
                <a:srgbClr val="434343"/>
              </a:buClr>
              <a:buSzPts val="1600"/>
              <a:buNone/>
              <a:defRPr sz="1600">
                <a:solidFill>
                  <a:srgbClr val="434343"/>
                </a:solidFill>
              </a:defRPr>
            </a:lvl8pPr>
            <a:lvl9pPr lvl="8" algn="ctr" rtl="0">
              <a:lnSpc>
                <a:spcPct val="100000"/>
              </a:lnSpc>
              <a:spcBef>
                <a:spcPts val="0"/>
              </a:spcBef>
              <a:spcAft>
                <a:spcPts val="0"/>
              </a:spcAft>
              <a:buClr>
                <a:srgbClr val="434343"/>
              </a:buClr>
              <a:buSzPts val="1600"/>
              <a:buNone/>
              <a:defRPr sz="1600">
                <a:solidFill>
                  <a:srgbClr val="434343"/>
                </a:solidFill>
              </a:defRPr>
            </a:lvl9pPr>
          </a:lstStyle>
          <a:p>
            <a:endParaRPr/>
          </a:p>
        </p:txBody>
      </p:sp>
      <p:sp>
        <p:nvSpPr>
          <p:cNvPr id="37" name="Google Shape;37;p5"/>
          <p:cNvSpPr txBox="1">
            <a:spLocks noGrp="1"/>
          </p:cNvSpPr>
          <p:nvPr>
            <p:ph type="subTitle" idx="2"/>
          </p:nvPr>
        </p:nvSpPr>
        <p:spPr>
          <a:xfrm>
            <a:off x="4954512" y="3276211"/>
            <a:ext cx="3003300" cy="10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600"/>
              <a:buNone/>
              <a:defRPr sz="1600">
                <a:solidFill>
                  <a:srgbClr val="434343"/>
                </a:solidFill>
              </a:defRPr>
            </a:lvl1pPr>
            <a:lvl2pPr lvl="1" algn="ctr" rtl="0">
              <a:lnSpc>
                <a:spcPct val="100000"/>
              </a:lnSpc>
              <a:spcBef>
                <a:spcPts val="0"/>
              </a:spcBef>
              <a:spcAft>
                <a:spcPts val="0"/>
              </a:spcAft>
              <a:buClr>
                <a:srgbClr val="434343"/>
              </a:buClr>
              <a:buSzPts val="1600"/>
              <a:buNone/>
              <a:defRPr sz="1600">
                <a:solidFill>
                  <a:srgbClr val="434343"/>
                </a:solidFill>
              </a:defRPr>
            </a:lvl2pPr>
            <a:lvl3pPr lvl="2" algn="ctr" rtl="0">
              <a:lnSpc>
                <a:spcPct val="100000"/>
              </a:lnSpc>
              <a:spcBef>
                <a:spcPts val="0"/>
              </a:spcBef>
              <a:spcAft>
                <a:spcPts val="0"/>
              </a:spcAft>
              <a:buClr>
                <a:srgbClr val="434343"/>
              </a:buClr>
              <a:buSzPts val="1600"/>
              <a:buNone/>
              <a:defRPr sz="1600">
                <a:solidFill>
                  <a:srgbClr val="434343"/>
                </a:solidFill>
              </a:defRPr>
            </a:lvl3pPr>
            <a:lvl4pPr lvl="3" algn="ctr" rtl="0">
              <a:lnSpc>
                <a:spcPct val="100000"/>
              </a:lnSpc>
              <a:spcBef>
                <a:spcPts val="0"/>
              </a:spcBef>
              <a:spcAft>
                <a:spcPts val="0"/>
              </a:spcAft>
              <a:buClr>
                <a:srgbClr val="434343"/>
              </a:buClr>
              <a:buSzPts val="1600"/>
              <a:buNone/>
              <a:defRPr sz="1600">
                <a:solidFill>
                  <a:srgbClr val="434343"/>
                </a:solidFill>
              </a:defRPr>
            </a:lvl4pPr>
            <a:lvl5pPr lvl="4" algn="ctr" rtl="0">
              <a:lnSpc>
                <a:spcPct val="100000"/>
              </a:lnSpc>
              <a:spcBef>
                <a:spcPts val="0"/>
              </a:spcBef>
              <a:spcAft>
                <a:spcPts val="0"/>
              </a:spcAft>
              <a:buClr>
                <a:srgbClr val="434343"/>
              </a:buClr>
              <a:buSzPts val="1600"/>
              <a:buNone/>
              <a:defRPr sz="1600">
                <a:solidFill>
                  <a:srgbClr val="434343"/>
                </a:solidFill>
              </a:defRPr>
            </a:lvl5pPr>
            <a:lvl6pPr lvl="5" algn="ctr" rtl="0">
              <a:lnSpc>
                <a:spcPct val="100000"/>
              </a:lnSpc>
              <a:spcBef>
                <a:spcPts val="0"/>
              </a:spcBef>
              <a:spcAft>
                <a:spcPts val="0"/>
              </a:spcAft>
              <a:buClr>
                <a:srgbClr val="434343"/>
              </a:buClr>
              <a:buSzPts val="1600"/>
              <a:buNone/>
              <a:defRPr sz="1600">
                <a:solidFill>
                  <a:srgbClr val="434343"/>
                </a:solidFill>
              </a:defRPr>
            </a:lvl6pPr>
            <a:lvl7pPr lvl="6" algn="ctr" rtl="0">
              <a:lnSpc>
                <a:spcPct val="100000"/>
              </a:lnSpc>
              <a:spcBef>
                <a:spcPts val="0"/>
              </a:spcBef>
              <a:spcAft>
                <a:spcPts val="0"/>
              </a:spcAft>
              <a:buClr>
                <a:srgbClr val="434343"/>
              </a:buClr>
              <a:buSzPts val="1600"/>
              <a:buNone/>
              <a:defRPr sz="1600">
                <a:solidFill>
                  <a:srgbClr val="434343"/>
                </a:solidFill>
              </a:defRPr>
            </a:lvl7pPr>
            <a:lvl8pPr lvl="7" algn="ctr" rtl="0">
              <a:lnSpc>
                <a:spcPct val="100000"/>
              </a:lnSpc>
              <a:spcBef>
                <a:spcPts val="0"/>
              </a:spcBef>
              <a:spcAft>
                <a:spcPts val="0"/>
              </a:spcAft>
              <a:buClr>
                <a:srgbClr val="434343"/>
              </a:buClr>
              <a:buSzPts val="1600"/>
              <a:buNone/>
              <a:defRPr sz="1600">
                <a:solidFill>
                  <a:srgbClr val="434343"/>
                </a:solidFill>
              </a:defRPr>
            </a:lvl8pPr>
            <a:lvl9pPr lvl="8" algn="ctr" rtl="0">
              <a:lnSpc>
                <a:spcPct val="100000"/>
              </a:lnSpc>
              <a:spcBef>
                <a:spcPts val="0"/>
              </a:spcBef>
              <a:spcAft>
                <a:spcPts val="0"/>
              </a:spcAft>
              <a:buClr>
                <a:srgbClr val="434343"/>
              </a:buClr>
              <a:buSzPts val="1600"/>
              <a:buNone/>
              <a:defRPr sz="1600">
                <a:solidFill>
                  <a:srgbClr val="434343"/>
                </a:solidFill>
              </a:defRPr>
            </a:lvl9pPr>
          </a:lstStyle>
          <a:p>
            <a:endParaRPr/>
          </a:p>
        </p:txBody>
      </p:sp>
      <p:sp>
        <p:nvSpPr>
          <p:cNvPr id="38" name="Google Shape;38;p5"/>
          <p:cNvSpPr txBox="1">
            <a:spLocks noGrp="1"/>
          </p:cNvSpPr>
          <p:nvPr>
            <p:ph type="subTitle" idx="3"/>
          </p:nvPr>
        </p:nvSpPr>
        <p:spPr>
          <a:xfrm>
            <a:off x="1640825" y="2903683"/>
            <a:ext cx="2385600" cy="44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2200"/>
              <a:buFont typeface="Open Sans ExtraBold"/>
              <a:buNone/>
              <a:defRPr sz="2200">
                <a:solidFill>
                  <a:schemeClr val="lt2"/>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2200"/>
              <a:buNone/>
              <a:defRPr sz="2200">
                <a:solidFill>
                  <a:schemeClr val="accent5"/>
                </a:solidFill>
              </a:defRPr>
            </a:lvl2pPr>
            <a:lvl3pPr lvl="2" rtl="0">
              <a:spcBef>
                <a:spcPts val="1600"/>
              </a:spcBef>
              <a:spcAft>
                <a:spcPts val="0"/>
              </a:spcAft>
              <a:buClr>
                <a:schemeClr val="accent5"/>
              </a:buClr>
              <a:buSzPts val="2200"/>
              <a:buNone/>
              <a:defRPr sz="2200">
                <a:solidFill>
                  <a:schemeClr val="accent5"/>
                </a:solidFill>
              </a:defRPr>
            </a:lvl3pPr>
            <a:lvl4pPr lvl="3" rtl="0">
              <a:spcBef>
                <a:spcPts val="1600"/>
              </a:spcBef>
              <a:spcAft>
                <a:spcPts val="0"/>
              </a:spcAft>
              <a:buClr>
                <a:schemeClr val="accent5"/>
              </a:buClr>
              <a:buSzPts val="2200"/>
              <a:buNone/>
              <a:defRPr sz="2200">
                <a:solidFill>
                  <a:schemeClr val="accent5"/>
                </a:solidFill>
              </a:defRPr>
            </a:lvl4pPr>
            <a:lvl5pPr lvl="4" rtl="0">
              <a:spcBef>
                <a:spcPts val="1600"/>
              </a:spcBef>
              <a:spcAft>
                <a:spcPts val="0"/>
              </a:spcAft>
              <a:buClr>
                <a:schemeClr val="accent5"/>
              </a:buClr>
              <a:buSzPts val="2200"/>
              <a:buNone/>
              <a:defRPr sz="2200">
                <a:solidFill>
                  <a:schemeClr val="accent5"/>
                </a:solidFill>
              </a:defRPr>
            </a:lvl5pPr>
            <a:lvl6pPr lvl="5" rtl="0">
              <a:spcBef>
                <a:spcPts val="1600"/>
              </a:spcBef>
              <a:spcAft>
                <a:spcPts val="0"/>
              </a:spcAft>
              <a:buClr>
                <a:schemeClr val="accent5"/>
              </a:buClr>
              <a:buSzPts val="2200"/>
              <a:buNone/>
              <a:defRPr sz="2200">
                <a:solidFill>
                  <a:schemeClr val="accent5"/>
                </a:solidFill>
              </a:defRPr>
            </a:lvl6pPr>
            <a:lvl7pPr lvl="6" rtl="0">
              <a:spcBef>
                <a:spcPts val="1600"/>
              </a:spcBef>
              <a:spcAft>
                <a:spcPts val="0"/>
              </a:spcAft>
              <a:buClr>
                <a:schemeClr val="accent5"/>
              </a:buClr>
              <a:buSzPts val="2200"/>
              <a:buNone/>
              <a:defRPr sz="2200">
                <a:solidFill>
                  <a:schemeClr val="accent5"/>
                </a:solidFill>
              </a:defRPr>
            </a:lvl7pPr>
            <a:lvl8pPr lvl="7" rtl="0">
              <a:spcBef>
                <a:spcPts val="1600"/>
              </a:spcBef>
              <a:spcAft>
                <a:spcPts val="0"/>
              </a:spcAft>
              <a:buClr>
                <a:schemeClr val="accent5"/>
              </a:buClr>
              <a:buSzPts val="2200"/>
              <a:buNone/>
              <a:defRPr sz="2200">
                <a:solidFill>
                  <a:schemeClr val="accent5"/>
                </a:solidFill>
              </a:defRPr>
            </a:lvl8pPr>
            <a:lvl9pPr lvl="8" rtl="0">
              <a:spcBef>
                <a:spcPts val="1600"/>
              </a:spcBef>
              <a:spcAft>
                <a:spcPts val="1600"/>
              </a:spcAft>
              <a:buClr>
                <a:schemeClr val="accent5"/>
              </a:buClr>
              <a:buSzPts val="2200"/>
              <a:buNone/>
              <a:defRPr sz="2200">
                <a:solidFill>
                  <a:schemeClr val="accent5"/>
                </a:solidFill>
              </a:defRPr>
            </a:lvl9pPr>
          </a:lstStyle>
          <a:p>
            <a:endParaRPr/>
          </a:p>
        </p:txBody>
      </p:sp>
      <p:sp>
        <p:nvSpPr>
          <p:cNvPr id="39" name="Google Shape;39;p5"/>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2200"/>
              <a:buFont typeface="Open Sans ExtraBold"/>
              <a:buNone/>
              <a:defRPr sz="2200">
                <a:solidFill>
                  <a:schemeClr val="lt2"/>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2200"/>
              <a:buNone/>
              <a:defRPr sz="2200">
                <a:solidFill>
                  <a:schemeClr val="accent5"/>
                </a:solidFill>
              </a:defRPr>
            </a:lvl2pPr>
            <a:lvl3pPr lvl="2" rtl="0">
              <a:spcBef>
                <a:spcPts val="1600"/>
              </a:spcBef>
              <a:spcAft>
                <a:spcPts val="0"/>
              </a:spcAft>
              <a:buClr>
                <a:schemeClr val="accent5"/>
              </a:buClr>
              <a:buSzPts val="2200"/>
              <a:buNone/>
              <a:defRPr sz="2200">
                <a:solidFill>
                  <a:schemeClr val="accent5"/>
                </a:solidFill>
              </a:defRPr>
            </a:lvl3pPr>
            <a:lvl4pPr lvl="3" rtl="0">
              <a:spcBef>
                <a:spcPts val="1600"/>
              </a:spcBef>
              <a:spcAft>
                <a:spcPts val="0"/>
              </a:spcAft>
              <a:buClr>
                <a:schemeClr val="accent5"/>
              </a:buClr>
              <a:buSzPts val="2200"/>
              <a:buNone/>
              <a:defRPr sz="2200">
                <a:solidFill>
                  <a:schemeClr val="accent5"/>
                </a:solidFill>
              </a:defRPr>
            </a:lvl4pPr>
            <a:lvl5pPr lvl="4" rtl="0">
              <a:spcBef>
                <a:spcPts val="1600"/>
              </a:spcBef>
              <a:spcAft>
                <a:spcPts val="0"/>
              </a:spcAft>
              <a:buClr>
                <a:schemeClr val="accent5"/>
              </a:buClr>
              <a:buSzPts val="2200"/>
              <a:buNone/>
              <a:defRPr sz="2200">
                <a:solidFill>
                  <a:schemeClr val="accent5"/>
                </a:solidFill>
              </a:defRPr>
            </a:lvl5pPr>
            <a:lvl6pPr lvl="5" rtl="0">
              <a:spcBef>
                <a:spcPts val="1600"/>
              </a:spcBef>
              <a:spcAft>
                <a:spcPts val="0"/>
              </a:spcAft>
              <a:buClr>
                <a:schemeClr val="accent5"/>
              </a:buClr>
              <a:buSzPts val="2200"/>
              <a:buNone/>
              <a:defRPr sz="2200">
                <a:solidFill>
                  <a:schemeClr val="accent5"/>
                </a:solidFill>
              </a:defRPr>
            </a:lvl6pPr>
            <a:lvl7pPr lvl="6" rtl="0">
              <a:spcBef>
                <a:spcPts val="1600"/>
              </a:spcBef>
              <a:spcAft>
                <a:spcPts val="0"/>
              </a:spcAft>
              <a:buClr>
                <a:schemeClr val="accent5"/>
              </a:buClr>
              <a:buSzPts val="2200"/>
              <a:buNone/>
              <a:defRPr sz="2200">
                <a:solidFill>
                  <a:schemeClr val="accent5"/>
                </a:solidFill>
              </a:defRPr>
            </a:lvl7pPr>
            <a:lvl8pPr lvl="7" rtl="0">
              <a:spcBef>
                <a:spcPts val="1600"/>
              </a:spcBef>
              <a:spcAft>
                <a:spcPts val="0"/>
              </a:spcAft>
              <a:buClr>
                <a:schemeClr val="accent5"/>
              </a:buClr>
              <a:buSzPts val="2200"/>
              <a:buNone/>
              <a:defRPr sz="2200">
                <a:solidFill>
                  <a:schemeClr val="accent5"/>
                </a:solidFill>
              </a:defRPr>
            </a:lvl8pPr>
            <a:lvl9pPr lvl="8" rtl="0">
              <a:spcBef>
                <a:spcPts val="1600"/>
              </a:spcBef>
              <a:spcAft>
                <a:spcPts val="1600"/>
              </a:spcAft>
              <a:buClr>
                <a:schemeClr val="accent5"/>
              </a:buClr>
              <a:buSzPts val="2200"/>
              <a:buNone/>
              <a:defRPr sz="2200">
                <a:solidFill>
                  <a:schemeClr val="accent5"/>
                </a:solidFill>
              </a:defRPr>
            </a:lvl9pPr>
          </a:lstStyle>
          <a:p>
            <a:endParaRPr/>
          </a:p>
        </p:txBody>
      </p:sp>
      <p:sp>
        <p:nvSpPr>
          <p:cNvPr id="40" name="Google Shape;40;p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1470600" y="1527925"/>
            <a:ext cx="6202800" cy="23157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sz="1600"/>
            </a:lvl1pPr>
            <a:lvl2pPr marL="914400" lvl="1" indent="-317500" rtl="0">
              <a:spcBef>
                <a:spcPts val="1600"/>
              </a:spcBef>
              <a:spcAft>
                <a:spcPts val="0"/>
              </a:spcAft>
              <a:buSzPts val="1400"/>
              <a:buChar char="○"/>
              <a:defRPr sz="1200"/>
            </a:lvl2pPr>
            <a:lvl3pPr marL="1371600" lvl="2" indent="-317500" rtl="0">
              <a:spcBef>
                <a:spcPts val="1600"/>
              </a:spcBef>
              <a:spcAft>
                <a:spcPts val="0"/>
              </a:spcAft>
              <a:buSzPts val="1400"/>
              <a:buChar char="■"/>
              <a:defRPr sz="1200"/>
            </a:lvl3pPr>
            <a:lvl4pPr marL="1828800" lvl="3" indent="-317500" rtl="0">
              <a:spcBef>
                <a:spcPts val="1600"/>
              </a:spcBef>
              <a:spcAft>
                <a:spcPts val="0"/>
              </a:spcAft>
              <a:buSzPts val="1400"/>
              <a:buChar char="●"/>
              <a:defRPr sz="1200"/>
            </a:lvl4pPr>
            <a:lvl5pPr marL="2286000" lvl="4" indent="-317500" rtl="0">
              <a:spcBef>
                <a:spcPts val="1600"/>
              </a:spcBef>
              <a:spcAft>
                <a:spcPts val="0"/>
              </a:spcAft>
              <a:buSzPts val="1400"/>
              <a:buChar char="○"/>
              <a:defRPr sz="1200"/>
            </a:lvl5pPr>
            <a:lvl6pPr marL="2743200" lvl="5" indent="-317500" rtl="0">
              <a:spcBef>
                <a:spcPts val="1600"/>
              </a:spcBef>
              <a:spcAft>
                <a:spcPts val="0"/>
              </a:spcAft>
              <a:buSzPts val="1400"/>
              <a:buChar char="■"/>
              <a:defRPr sz="1200"/>
            </a:lvl6pPr>
            <a:lvl7pPr marL="3200400" lvl="6" indent="-317500" rtl="0">
              <a:spcBef>
                <a:spcPts val="1600"/>
              </a:spcBef>
              <a:spcAft>
                <a:spcPts val="0"/>
              </a:spcAft>
              <a:buSzPts val="1400"/>
              <a:buChar char="●"/>
              <a:defRPr sz="1200"/>
            </a:lvl7pPr>
            <a:lvl8pPr marL="3657600" lvl="7" indent="-317500" rtl="0">
              <a:spcBef>
                <a:spcPts val="1600"/>
              </a:spcBef>
              <a:spcAft>
                <a:spcPts val="0"/>
              </a:spcAft>
              <a:buSzPts val="1400"/>
              <a:buChar char="○"/>
              <a:defRPr sz="1200"/>
            </a:lvl8pPr>
            <a:lvl9pPr marL="4114800" lvl="8" indent="-317500" rtl="0">
              <a:spcBef>
                <a:spcPts val="1600"/>
              </a:spcBef>
              <a:spcAft>
                <a:spcPts val="1600"/>
              </a:spcAft>
              <a:buSzPts val="1400"/>
              <a:buChar char="■"/>
              <a:defRPr sz="1200"/>
            </a:lvl9pPr>
          </a:lstStyle>
          <a:p>
            <a:endParaRPr/>
          </a:p>
        </p:txBody>
      </p:sp>
      <p:sp>
        <p:nvSpPr>
          <p:cNvPr id="51" name="Google Shape;51;p7"/>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7"/>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681200" y="1470409"/>
            <a:ext cx="5781600" cy="223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710100" y="11695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4" name="Google Shape;64;p9"/>
          <p:cNvSpPr txBox="1">
            <a:spLocks noGrp="1"/>
          </p:cNvSpPr>
          <p:nvPr>
            <p:ph type="subTitle" idx="1"/>
          </p:nvPr>
        </p:nvSpPr>
        <p:spPr>
          <a:xfrm>
            <a:off x="710100" y="2739475"/>
            <a:ext cx="38370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5" name="Google Shape;65;p9"/>
          <p:cNvSpPr txBox="1">
            <a:spLocks noGrp="1"/>
          </p:cNvSpPr>
          <p:nvPr>
            <p:ph type="body" idx="2"/>
          </p:nvPr>
        </p:nvSpPr>
        <p:spPr>
          <a:xfrm>
            <a:off x="459632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6" name="Google Shape;66;p9"/>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ONLY_1_2">
    <p:spTree>
      <p:nvGrpSpPr>
        <p:cNvPr id="1" name="Shape 85"/>
        <p:cNvGrpSpPr/>
        <p:nvPr/>
      </p:nvGrpSpPr>
      <p:grpSpPr>
        <a:xfrm>
          <a:off x="0" y="0"/>
          <a:ext cx="0" cy="0"/>
          <a:chOff x="0" y="0"/>
          <a:chExt cx="0" cy="0"/>
        </a:xfrm>
      </p:grpSpPr>
      <p:sp>
        <p:nvSpPr>
          <p:cNvPr id="86" name="Google Shape;86;p13"/>
          <p:cNvSpPr txBox="1">
            <a:spLocks noGrp="1"/>
          </p:cNvSpPr>
          <p:nvPr>
            <p:ph type="title" hasCustomPrompt="1"/>
          </p:nvPr>
        </p:nvSpPr>
        <p:spPr>
          <a:xfrm>
            <a:off x="4231600" y="623425"/>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87" name="Google Shape;87;p13"/>
          <p:cNvSpPr txBox="1">
            <a:spLocks noGrp="1"/>
          </p:cNvSpPr>
          <p:nvPr>
            <p:ph type="title" idx="2" hasCustomPrompt="1"/>
          </p:nvPr>
        </p:nvSpPr>
        <p:spPr>
          <a:xfrm>
            <a:off x="4231600" y="1656185"/>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88" name="Google Shape;88;p13"/>
          <p:cNvSpPr txBox="1">
            <a:spLocks noGrp="1"/>
          </p:cNvSpPr>
          <p:nvPr>
            <p:ph type="title" idx="3" hasCustomPrompt="1"/>
          </p:nvPr>
        </p:nvSpPr>
        <p:spPr>
          <a:xfrm>
            <a:off x="4231600" y="2689257"/>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89" name="Google Shape;89;p13"/>
          <p:cNvSpPr txBox="1">
            <a:spLocks noGrp="1"/>
          </p:cNvSpPr>
          <p:nvPr>
            <p:ph type="title" idx="4" hasCustomPrompt="1"/>
          </p:nvPr>
        </p:nvSpPr>
        <p:spPr>
          <a:xfrm>
            <a:off x="4231600" y="3730761"/>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90" name="Google Shape;90;p13"/>
          <p:cNvSpPr txBox="1">
            <a:spLocks noGrp="1"/>
          </p:cNvSpPr>
          <p:nvPr>
            <p:ph type="subTitle" idx="1"/>
          </p:nvPr>
        </p:nvSpPr>
        <p:spPr>
          <a:xfrm>
            <a:off x="5177225" y="758875"/>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13"/>
          <p:cNvSpPr txBox="1">
            <a:spLocks noGrp="1"/>
          </p:cNvSpPr>
          <p:nvPr>
            <p:ph type="subTitle" idx="5"/>
          </p:nvPr>
        </p:nvSpPr>
        <p:spPr>
          <a:xfrm>
            <a:off x="5177225" y="1043600"/>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2" name="Google Shape;92;p13"/>
          <p:cNvSpPr txBox="1">
            <a:spLocks noGrp="1"/>
          </p:cNvSpPr>
          <p:nvPr>
            <p:ph type="subTitle" idx="6"/>
          </p:nvPr>
        </p:nvSpPr>
        <p:spPr>
          <a:xfrm>
            <a:off x="5177225" y="1787517"/>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3"/>
          <p:cNvSpPr txBox="1">
            <a:spLocks noGrp="1"/>
          </p:cNvSpPr>
          <p:nvPr>
            <p:ph type="subTitle" idx="7"/>
          </p:nvPr>
        </p:nvSpPr>
        <p:spPr>
          <a:xfrm>
            <a:off x="5177225" y="2072243"/>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4" name="Google Shape;94;p13"/>
          <p:cNvSpPr txBox="1">
            <a:spLocks noGrp="1"/>
          </p:cNvSpPr>
          <p:nvPr>
            <p:ph type="subTitle" idx="8"/>
          </p:nvPr>
        </p:nvSpPr>
        <p:spPr>
          <a:xfrm>
            <a:off x="5177225" y="2821536"/>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13"/>
          <p:cNvSpPr txBox="1">
            <a:spLocks noGrp="1"/>
          </p:cNvSpPr>
          <p:nvPr>
            <p:ph type="subTitle" idx="9"/>
          </p:nvPr>
        </p:nvSpPr>
        <p:spPr>
          <a:xfrm>
            <a:off x="5177225" y="3106262"/>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6" name="Google Shape;96;p13"/>
          <p:cNvSpPr txBox="1">
            <a:spLocks noGrp="1"/>
          </p:cNvSpPr>
          <p:nvPr>
            <p:ph type="subTitle" idx="13"/>
          </p:nvPr>
        </p:nvSpPr>
        <p:spPr>
          <a:xfrm>
            <a:off x="5177225" y="3865592"/>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7" name="Google Shape;97;p13"/>
          <p:cNvSpPr txBox="1">
            <a:spLocks noGrp="1"/>
          </p:cNvSpPr>
          <p:nvPr>
            <p:ph type="subTitle" idx="14"/>
          </p:nvPr>
        </p:nvSpPr>
        <p:spPr>
          <a:xfrm>
            <a:off x="5177225" y="4150318"/>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8" name="Google Shape;98;p13"/>
          <p:cNvSpPr txBox="1">
            <a:spLocks noGrp="1"/>
          </p:cNvSpPr>
          <p:nvPr>
            <p:ph type="title" idx="15"/>
          </p:nvPr>
        </p:nvSpPr>
        <p:spPr>
          <a:xfrm>
            <a:off x="580225" y="1994250"/>
            <a:ext cx="26871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13"/>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APTION_ONLY_1_1">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15"/>
          <p:cNvSpPr/>
          <p:nvPr/>
        </p:nvSpPr>
        <p:spPr>
          <a:xfrm rot="10800000">
            <a:off x="-297734" y="-114863"/>
            <a:ext cx="1671684" cy="918013"/>
          </a:xfrm>
          <a:custGeom>
            <a:avLst/>
            <a:gdLst/>
            <a:ahLst/>
            <a:cxnLst/>
            <a:rect l="l" t="t" r="r" b="b"/>
            <a:pathLst>
              <a:path w="51643" h="28360" extrusionOk="0">
                <a:moveTo>
                  <a:pt x="882" y="25168"/>
                </a:moveTo>
                <a:cubicBezTo>
                  <a:pt x="1459" y="24317"/>
                  <a:pt x="2280" y="23709"/>
                  <a:pt x="3131" y="23192"/>
                </a:cubicBezTo>
                <a:cubicBezTo>
                  <a:pt x="5532" y="21703"/>
                  <a:pt x="8268" y="20761"/>
                  <a:pt x="11095" y="20518"/>
                </a:cubicBezTo>
                <a:cubicBezTo>
                  <a:pt x="13861" y="20274"/>
                  <a:pt x="16627" y="20639"/>
                  <a:pt x="19393" y="20670"/>
                </a:cubicBezTo>
                <a:cubicBezTo>
                  <a:pt x="21155" y="20700"/>
                  <a:pt x="23010" y="20578"/>
                  <a:pt x="24590" y="19788"/>
                </a:cubicBezTo>
                <a:cubicBezTo>
                  <a:pt x="26870" y="18633"/>
                  <a:pt x="28298" y="16262"/>
                  <a:pt x="29241" y="13891"/>
                </a:cubicBezTo>
                <a:cubicBezTo>
                  <a:pt x="30183" y="11520"/>
                  <a:pt x="30761" y="8998"/>
                  <a:pt x="31976" y="6748"/>
                </a:cubicBezTo>
                <a:cubicBezTo>
                  <a:pt x="33375" y="4165"/>
                  <a:pt x="35654" y="2007"/>
                  <a:pt x="38451" y="1004"/>
                </a:cubicBezTo>
                <a:cubicBezTo>
                  <a:pt x="41217" y="1"/>
                  <a:pt x="44469" y="244"/>
                  <a:pt x="46931" y="1885"/>
                </a:cubicBezTo>
                <a:cubicBezTo>
                  <a:pt x="49180" y="3374"/>
                  <a:pt x="50609" y="5897"/>
                  <a:pt x="51126" y="8542"/>
                </a:cubicBezTo>
                <a:cubicBezTo>
                  <a:pt x="51642" y="11186"/>
                  <a:pt x="51308" y="13952"/>
                  <a:pt x="50518" y="16505"/>
                </a:cubicBezTo>
                <a:cubicBezTo>
                  <a:pt x="48937" y="21642"/>
                  <a:pt x="45168" y="26475"/>
                  <a:pt x="39910" y="27661"/>
                </a:cubicBezTo>
                <a:cubicBezTo>
                  <a:pt x="36718" y="28360"/>
                  <a:pt x="33405" y="27691"/>
                  <a:pt x="30183" y="27174"/>
                </a:cubicBezTo>
                <a:cubicBezTo>
                  <a:pt x="21915" y="25867"/>
                  <a:pt x="13435" y="25806"/>
                  <a:pt x="5137" y="26961"/>
                </a:cubicBezTo>
                <a:cubicBezTo>
                  <a:pt x="4012" y="27113"/>
                  <a:pt x="2888" y="27296"/>
                  <a:pt x="1824" y="27630"/>
                </a:cubicBezTo>
                <a:cubicBezTo>
                  <a:pt x="1186" y="27843"/>
                  <a:pt x="547" y="28299"/>
                  <a:pt x="243" y="27509"/>
                </a:cubicBezTo>
                <a:cubicBezTo>
                  <a:pt x="0" y="26809"/>
                  <a:pt x="517" y="25715"/>
                  <a:pt x="882" y="25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7200014">
            <a:off x="8207285" y="4148923"/>
            <a:ext cx="1601609" cy="1175554"/>
          </a:xfrm>
          <a:custGeom>
            <a:avLst/>
            <a:gdLst/>
            <a:ahLst/>
            <a:cxnLst/>
            <a:rect l="l" t="t" r="r" b="b"/>
            <a:pathLst>
              <a:path w="42159" h="30944" extrusionOk="0">
                <a:moveTo>
                  <a:pt x="5988" y="9819"/>
                </a:moveTo>
                <a:cubicBezTo>
                  <a:pt x="5988" y="9819"/>
                  <a:pt x="12402" y="1"/>
                  <a:pt x="24195" y="1217"/>
                </a:cubicBezTo>
                <a:cubicBezTo>
                  <a:pt x="37387" y="2554"/>
                  <a:pt x="42159" y="19454"/>
                  <a:pt x="38451" y="24804"/>
                </a:cubicBezTo>
                <a:cubicBezTo>
                  <a:pt x="34195" y="30944"/>
                  <a:pt x="27569" y="20305"/>
                  <a:pt x="22037" y="23953"/>
                </a:cubicBezTo>
                <a:cubicBezTo>
                  <a:pt x="16596" y="27539"/>
                  <a:pt x="9727" y="28329"/>
                  <a:pt x="6900" y="25533"/>
                </a:cubicBezTo>
                <a:cubicBezTo>
                  <a:pt x="0" y="18724"/>
                  <a:pt x="5988" y="9819"/>
                  <a:pt x="5988" y="98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8806938" y="3138475"/>
            <a:ext cx="674119" cy="670504"/>
          </a:xfrm>
          <a:custGeom>
            <a:avLst/>
            <a:gdLst/>
            <a:ahLst/>
            <a:cxnLst/>
            <a:rect l="l" t="t" r="r" b="b"/>
            <a:pathLst>
              <a:path w="5594" h="5564" extrusionOk="0">
                <a:moveTo>
                  <a:pt x="5593" y="2767"/>
                </a:moveTo>
                <a:cubicBezTo>
                  <a:pt x="5593" y="4317"/>
                  <a:pt x="4347" y="5563"/>
                  <a:pt x="2797" y="5563"/>
                </a:cubicBezTo>
                <a:cubicBezTo>
                  <a:pt x="1247" y="5563"/>
                  <a:pt x="0" y="4317"/>
                  <a:pt x="0" y="2767"/>
                </a:cubicBezTo>
                <a:cubicBezTo>
                  <a:pt x="0" y="1247"/>
                  <a:pt x="1247" y="1"/>
                  <a:pt x="2797" y="1"/>
                </a:cubicBezTo>
                <a:cubicBezTo>
                  <a:pt x="4347" y="1"/>
                  <a:pt x="5593" y="1247"/>
                  <a:pt x="5593" y="2767"/>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566175" y="297550"/>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APTION_ONLY_1_1_1">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6"/>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8" r:id="rId6"/>
    <p:sldLayoutId id="2147483659" r:id="rId7"/>
    <p:sldLayoutId id="2147483661" r:id="rId8"/>
    <p:sldLayoutId id="2147483662" r:id="rId9"/>
    <p:sldLayoutId id="2147483665" r:id="rId10"/>
    <p:sldLayoutId id="2147483667" r:id="rId11"/>
    <p:sldLayoutId id="2147483668" r:id="rId12"/>
    <p:sldLayoutId id="2147483669" r:id="rId13"/>
    <p:sldLayoutId id="2147483671" r:id="rId14"/>
    <p:sldLayoutId id="2147483674" r:id="rId15"/>
    <p:sldLayoutId id="2147483675" r:id="rId16"/>
    <p:sldLayoutId id="2147483676" r:id="rId17"/>
    <p:sldLayoutId id="2147483677" r:id="rId18"/>
    <p:sldLayoutId id="214748367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5.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6.sv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8"/>
          <p:cNvSpPr txBox="1">
            <a:spLocks noGrp="1"/>
          </p:cNvSpPr>
          <p:nvPr>
            <p:ph type="title"/>
          </p:nvPr>
        </p:nvSpPr>
        <p:spPr>
          <a:xfrm>
            <a:off x="1789200" y="1931850"/>
            <a:ext cx="5565600" cy="6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SAFE TOUCH</a:t>
            </a:r>
            <a:endParaRPr dirty="0"/>
          </a:p>
        </p:txBody>
      </p:sp>
      <p:sp>
        <p:nvSpPr>
          <p:cNvPr id="362" name="Google Shape;362;p38"/>
          <p:cNvSpPr txBox="1">
            <a:spLocks noGrp="1"/>
          </p:cNvSpPr>
          <p:nvPr>
            <p:ph type="subTitle" idx="1"/>
          </p:nvPr>
        </p:nvSpPr>
        <p:spPr>
          <a:xfrm>
            <a:off x="2264700" y="2640442"/>
            <a:ext cx="4614600" cy="54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newest and safest wrist band dispenser</a:t>
            </a:r>
            <a:endParaRPr dirty="0"/>
          </a:p>
        </p:txBody>
      </p:sp>
    </p:spTree>
    <p:extLst>
      <p:ext uri="{BB962C8B-B14F-4D97-AF65-F5344CB8AC3E}">
        <p14:creationId xmlns:p14="http://schemas.microsoft.com/office/powerpoint/2010/main" val="1881382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6"/>
          <p:cNvSpPr/>
          <p:nvPr/>
        </p:nvSpPr>
        <p:spPr>
          <a:xfrm>
            <a:off x="4617125" y="2273257"/>
            <a:ext cx="38130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6"/>
          <p:cNvSpPr/>
          <p:nvPr/>
        </p:nvSpPr>
        <p:spPr>
          <a:xfrm>
            <a:off x="4617125" y="3346127"/>
            <a:ext cx="38130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6"/>
          <p:cNvSpPr/>
          <p:nvPr/>
        </p:nvSpPr>
        <p:spPr>
          <a:xfrm>
            <a:off x="713875" y="2821650"/>
            <a:ext cx="3814200" cy="104072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76" name="Google Shape;676;p46"/>
          <p:cNvSpPr/>
          <p:nvPr/>
        </p:nvSpPr>
        <p:spPr>
          <a:xfrm>
            <a:off x="713875" y="1750150"/>
            <a:ext cx="38142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677" name="Google Shape;677;p46"/>
          <p:cNvGrpSpPr/>
          <p:nvPr/>
        </p:nvGrpSpPr>
        <p:grpSpPr>
          <a:xfrm>
            <a:off x="705035" y="1880950"/>
            <a:ext cx="3267886" cy="529200"/>
            <a:chOff x="4978082" y="1096827"/>
            <a:chExt cx="3443868" cy="529200"/>
          </a:xfrm>
        </p:grpSpPr>
        <p:sp>
          <p:nvSpPr>
            <p:cNvPr id="678" name="Google Shape;678;p46"/>
            <p:cNvSpPr txBox="1"/>
            <p:nvPr/>
          </p:nvSpPr>
          <p:spPr>
            <a:xfrm>
              <a:off x="4978082" y="1381227"/>
              <a:ext cx="3443868" cy="24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solidFill>
                    <a:schemeClr val="dk2"/>
                  </a:solidFill>
                  <a:latin typeface="Open Sans"/>
                  <a:ea typeface="Open Sans"/>
                  <a:cs typeface="Open Sans"/>
                  <a:sym typeface="Open Sans"/>
                </a:rPr>
                <a:t>Woman from 20 to 50 years old.</a:t>
              </a:r>
              <a:endParaRPr sz="1600" dirty="0">
                <a:solidFill>
                  <a:schemeClr val="dk2"/>
                </a:solidFill>
                <a:latin typeface="Open Sans"/>
                <a:ea typeface="Open Sans"/>
                <a:cs typeface="Open Sans"/>
                <a:sym typeface="Open Sans"/>
              </a:endParaRPr>
            </a:p>
          </p:txBody>
        </p:sp>
        <p:sp>
          <p:nvSpPr>
            <p:cNvPr id="679" name="Google Shape;679;p46"/>
            <p:cNvSpPr txBox="1"/>
            <p:nvPr/>
          </p:nvSpPr>
          <p:spPr>
            <a:xfrm>
              <a:off x="5126519" y="1096827"/>
              <a:ext cx="3210900" cy="24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lt2"/>
                  </a:solidFill>
                  <a:latin typeface="Open Sans"/>
                  <a:ea typeface="Open Sans"/>
                  <a:cs typeface="Open Sans"/>
                  <a:sym typeface="Open Sans"/>
                </a:rPr>
                <a:t>Who?</a:t>
              </a:r>
              <a:endParaRPr sz="1800" b="1" dirty="0">
                <a:solidFill>
                  <a:schemeClr val="lt2"/>
                </a:solidFill>
                <a:latin typeface="Open Sans"/>
                <a:ea typeface="Open Sans"/>
                <a:cs typeface="Open Sans"/>
                <a:sym typeface="Open Sans"/>
              </a:endParaRPr>
            </a:p>
          </p:txBody>
        </p:sp>
      </p:grpSp>
      <p:sp>
        <p:nvSpPr>
          <p:cNvPr id="680" name="Google Shape;680;p4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MARKET SIZE</a:t>
            </a:r>
            <a:endParaRPr dirty="0"/>
          </a:p>
        </p:txBody>
      </p:sp>
      <p:sp>
        <p:nvSpPr>
          <p:cNvPr id="681" name="Google Shape;681;p46"/>
          <p:cNvSpPr/>
          <p:nvPr/>
        </p:nvSpPr>
        <p:spPr>
          <a:xfrm>
            <a:off x="3866438" y="1719326"/>
            <a:ext cx="859974" cy="85242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pen Sans ExtraBold"/>
                <a:ea typeface="Open Sans ExtraBold"/>
                <a:cs typeface="Open Sans ExtraBold"/>
                <a:sym typeface="Open Sans ExtraBold"/>
              </a:rPr>
              <a:t>01</a:t>
            </a:r>
            <a:endParaRPr sz="2200">
              <a:solidFill>
                <a:schemeClr val="lt1"/>
              </a:solidFill>
              <a:latin typeface="Open Sans ExtraBold"/>
              <a:ea typeface="Open Sans ExtraBold"/>
              <a:cs typeface="Open Sans ExtraBold"/>
              <a:sym typeface="Open Sans ExtraBold"/>
            </a:endParaRPr>
          </a:p>
        </p:txBody>
      </p:sp>
      <p:sp>
        <p:nvSpPr>
          <p:cNvPr id="682" name="Google Shape;682;p46"/>
          <p:cNvSpPr/>
          <p:nvPr/>
        </p:nvSpPr>
        <p:spPr>
          <a:xfrm>
            <a:off x="4418888" y="2242451"/>
            <a:ext cx="859974" cy="85242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pen Sans ExtraBold"/>
                <a:ea typeface="Open Sans ExtraBold"/>
                <a:cs typeface="Open Sans ExtraBold"/>
                <a:sym typeface="Open Sans ExtraBold"/>
              </a:rPr>
              <a:t>02</a:t>
            </a:r>
            <a:endParaRPr sz="2200">
              <a:solidFill>
                <a:schemeClr val="lt1"/>
              </a:solidFill>
              <a:latin typeface="Open Sans ExtraBold"/>
              <a:ea typeface="Open Sans ExtraBold"/>
              <a:cs typeface="Open Sans ExtraBold"/>
              <a:sym typeface="Open Sans ExtraBold"/>
            </a:endParaRPr>
          </a:p>
        </p:txBody>
      </p:sp>
      <p:sp>
        <p:nvSpPr>
          <p:cNvPr id="683" name="Google Shape;683;p46"/>
          <p:cNvSpPr/>
          <p:nvPr/>
        </p:nvSpPr>
        <p:spPr>
          <a:xfrm>
            <a:off x="3866438" y="2855019"/>
            <a:ext cx="859974" cy="85242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pen Sans ExtraBold"/>
                <a:ea typeface="Open Sans ExtraBold"/>
                <a:cs typeface="Open Sans ExtraBold"/>
                <a:sym typeface="Open Sans ExtraBold"/>
              </a:rPr>
              <a:t>03</a:t>
            </a:r>
            <a:endParaRPr sz="2200">
              <a:solidFill>
                <a:schemeClr val="lt1"/>
              </a:solidFill>
              <a:latin typeface="Open Sans ExtraBold"/>
              <a:ea typeface="Open Sans ExtraBold"/>
              <a:cs typeface="Open Sans ExtraBold"/>
              <a:sym typeface="Open Sans ExtraBold"/>
            </a:endParaRPr>
          </a:p>
        </p:txBody>
      </p:sp>
      <p:sp>
        <p:nvSpPr>
          <p:cNvPr id="684" name="Google Shape;684;p46"/>
          <p:cNvSpPr/>
          <p:nvPr/>
        </p:nvSpPr>
        <p:spPr>
          <a:xfrm>
            <a:off x="4418888" y="3323045"/>
            <a:ext cx="859974" cy="85242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pen Sans ExtraBold"/>
                <a:ea typeface="Open Sans ExtraBold"/>
                <a:cs typeface="Open Sans ExtraBold"/>
                <a:sym typeface="Open Sans ExtraBold"/>
              </a:rPr>
              <a:t>04</a:t>
            </a:r>
            <a:endParaRPr sz="2200">
              <a:solidFill>
                <a:schemeClr val="lt1"/>
              </a:solidFill>
              <a:latin typeface="Open Sans ExtraBold"/>
              <a:ea typeface="Open Sans ExtraBold"/>
              <a:cs typeface="Open Sans ExtraBold"/>
              <a:sym typeface="Open Sans ExtraBold"/>
            </a:endParaRPr>
          </a:p>
        </p:txBody>
      </p:sp>
      <p:grpSp>
        <p:nvGrpSpPr>
          <p:cNvPr id="685" name="Google Shape;685;p46"/>
          <p:cNvGrpSpPr/>
          <p:nvPr/>
        </p:nvGrpSpPr>
        <p:grpSpPr>
          <a:xfrm>
            <a:off x="5252052" y="3476636"/>
            <a:ext cx="3046800" cy="530558"/>
            <a:chOff x="5252052" y="3476636"/>
            <a:chExt cx="3046800" cy="530558"/>
          </a:xfrm>
        </p:grpSpPr>
        <p:sp>
          <p:nvSpPr>
            <p:cNvPr id="686" name="Google Shape;686;p46"/>
            <p:cNvSpPr txBox="1"/>
            <p:nvPr/>
          </p:nvSpPr>
          <p:spPr>
            <a:xfrm>
              <a:off x="5252052" y="3760294"/>
              <a:ext cx="30468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Open Sans"/>
                  <a:ea typeface="Open Sans"/>
                  <a:cs typeface="Open Sans"/>
                  <a:sym typeface="Open Sans"/>
                </a:rPr>
                <a:t>A/B, C+, C</a:t>
              </a:r>
              <a:endParaRPr sz="1600" dirty="0">
                <a:solidFill>
                  <a:schemeClr val="dk2"/>
                </a:solidFill>
                <a:latin typeface="Open Sans"/>
                <a:ea typeface="Open Sans"/>
                <a:cs typeface="Open Sans"/>
                <a:sym typeface="Open Sans"/>
              </a:endParaRPr>
            </a:p>
          </p:txBody>
        </p:sp>
        <p:sp>
          <p:nvSpPr>
            <p:cNvPr id="687" name="Google Shape;687;p46"/>
            <p:cNvSpPr txBox="1"/>
            <p:nvPr/>
          </p:nvSpPr>
          <p:spPr>
            <a:xfrm>
              <a:off x="5252052" y="3476636"/>
              <a:ext cx="30468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6"/>
                  </a:solidFill>
                  <a:latin typeface="Open Sans"/>
                  <a:ea typeface="Open Sans"/>
                  <a:cs typeface="Open Sans"/>
                  <a:sym typeface="Open Sans"/>
                </a:rPr>
                <a:t>Economic level?</a:t>
              </a:r>
              <a:endParaRPr sz="1800" b="1" dirty="0">
                <a:solidFill>
                  <a:schemeClr val="accent6"/>
                </a:solidFill>
                <a:latin typeface="Open Sans"/>
                <a:ea typeface="Open Sans"/>
                <a:cs typeface="Open Sans"/>
                <a:sym typeface="Open Sans"/>
              </a:endParaRPr>
            </a:p>
          </p:txBody>
        </p:sp>
      </p:grpSp>
      <p:grpSp>
        <p:nvGrpSpPr>
          <p:cNvPr id="688" name="Google Shape;688;p46"/>
          <p:cNvGrpSpPr/>
          <p:nvPr/>
        </p:nvGrpSpPr>
        <p:grpSpPr>
          <a:xfrm>
            <a:off x="5252052" y="2401769"/>
            <a:ext cx="3046800" cy="533776"/>
            <a:chOff x="5126525" y="3112524"/>
            <a:chExt cx="3046800" cy="533776"/>
          </a:xfrm>
        </p:grpSpPr>
        <p:sp>
          <p:nvSpPr>
            <p:cNvPr id="689" name="Google Shape;689;p46"/>
            <p:cNvSpPr txBox="1"/>
            <p:nvPr/>
          </p:nvSpPr>
          <p:spPr>
            <a:xfrm>
              <a:off x="5126525" y="3399400"/>
              <a:ext cx="30468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Open Sans"/>
                  <a:ea typeface="Open Sans"/>
                  <a:cs typeface="Open Sans"/>
                  <a:sym typeface="Open Sans"/>
                </a:rPr>
                <a:t>Who live in big cities (ZMG).</a:t>
              </a:r>
              <a:endParaRPr sz="1600" dirty="0">
                <a:solidFill>
                  <a:schemeClr val="dk2"/>
                </a:solidFill>
                <a:latin typeface="Open Sans"/>
                <a:ea typeface="Open Sans"/>
                <a:cs typeface="Open Sans"/>
                <a:sym typeface="Open Sans"/>
              </a:endParaRPr>
            </a:p>
          </p:txBody>
        </p:sp>
        <p:sp>
          <p:nvSpPr>
            <p:cNvPr id="690" name="Google Shape;690;p46"/>
            <p:cNvSpPr txBox="1"/>
            <p:nvPr/>
          </p:nvSpPr>
          <p:spPr>
            <a:xfrm>
              <a:off x="5126525" y="3112524"/>
              <a:ext cx="30468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5"/>
                  </a:solidFill>
                  <a:latin typeface="Open Sans"/>
                  <a:ea typeface="Open Sans"/>
                  <a:cs typeface="Open Sans"/>
                  <a:sym typeface="Open Sans"/>
                </a:rPr>
                <a:t>Where?</a:t>
              </a:r>
              <a:endParaRPr sz="1800" b="1" dirty="0">
                <a:solidFill>
                  <a:schemeClr val="accent5"/>
                </a:solidFill>
                <a:latin typeface="Open Sans"/>
                <a:ea typeface="Open Sans"/>
                <a:cs typeface="Open Sans"/>
                <a:sym typeface="Open Sans"/>
              </a:endParaRPr>
            </a:p>
          </p:txBody>
        </p:sp>
      </p:grpSp>
      <p:grpSp>
        <p:nvGrpSpPr>
          <p:cNvPr id="691" name="Google Shape;691;p46"/>
          <p:cNvGrpSpPr/>
          <p:nvPr/>
        </p:nvGrpSpPr>
        <p:grpSpPr>
          <a:xfrm>
            <a:off x="662812" y="2901855"/>
            <a:ext cx="3310086" cy="858434"/>
            <a:chOff x="662812" y="3019108"/>
            <a:chExt cx="3310086" cy="704381"/>
          </a:xfrm>
        </p:grpSpPr>
        <p:sp>
          <p:nvSpPr>
            <p:cNvPr id="692" name="Google Shape;692;p46"/>
            <p:cNvSpPr txBox="1"/>
            <p:nvPr/>
          </p:nvSpPr>
          <p:spPr>
            <a:xfrm>
              <a:off x="662812" y="3317930"/>
              <a:ext cx="3310086" cy="40555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dirty="0">
                  <a:solidFill>
                    <a:schemeClr val="dk2"/>
                  </a:solidFill>
                  <a:latin typeface="Open Sans"/>
                  <a:ea typeface="Open Sans"/>
                  <a:cs typeface="Open Sans"/>
                  <a:sym typeface="Open Sans"/>
                </a:rPr>
                <a:t>Who live in a hurry, worry about the hygiene, but love fashion,</a:t>
              </a:r>
            </a:p>
          </p:txBody>
        </p:sp>
        <p:sp>
          <p:nvSpPr>
            <p:cNvPr id="693" name="Google Shape;693;p46"/>
            <p:cNvSpPr txBox="1"/>
            <p:nvPr/>
          </p:nvSpPr>
          <p:spPr>
            <a:xfrm>
              <a:off x="845888" y="3019108"/>
              <a:ext cx="30468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2"/>
                  </a:solidFill>
                  <a:latin typeface="Open Sans"/>
                  <a:ea typeface="Open Sans"/>
                  <a:cs typeface="Open Sans"/>
                  <a:sym typeface="Open Sans"/>
                </a:rPr>
                <a:t>Characteristics?</a:t>
              </a:r>
              <a:endParaRPr sz="1800" b="1" dirty="0">
                <a:solidFill>
                  <a:schemeClr val="accent2"/>
                </a:solidFill>
                <a:latin typeface="Open Sans"/>
                <a:ea typeface="Open Sans"/>
                <a:cs typeface="Open Sans"/>
                <a:sym typeface="Open Sans"/>
              </a:endParaRPr>
            </a:p>
          </p:txBody>
        </p:sp>
      </p:grpSp>
    </p:spTree>
    <p:extLst>
      <p:ext uri="{BB962C8B-B14F-4D97-AF65-F5344CB8AC3E}">
        <p14:creationId xmlns:p14="http://schemas.microsoft.com/office/powerpoint/2010/main" val="237354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Google Shape;1574;p72"/>
          <p:cNvSpPr txBox="1">
            <a:spLocks noGrp="1"/>
          </p:cNvSpPr>
          <p:nvPr>
            <p:ph type="title" idx="4294967295"/>
          </p:nvPr>
        </p:nvSpPr>
        <p:spPr>
          <a:xfrm>
            <a:off x="713225" y="396899"/>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 SIZE CALCULATION</a:t>
            </a:r>
            <a:endParaRPr dirty="0"/>
          </a:p>
        </p:txBody>
      </p:sp>
      <p:grpSp>
        <p:nvGrpSpPr>
          <p:cNvPr id="1604" name="Google Shape;1604;p72"/>
          <p:cNvGrpSpPr/>
          <p:nvPr/>
        </p:nvGrpSpPr>
        <p:grpSpPr>
          <a:xfrm>
            <a:off x="708723" y="1166563"/>
            <a:ext cx="4585171" cy="1009671"/>
            <a:chOff x="708724" y="1571625"/>
            <a:chExt cx="2541165" cy="1009671"/>
          </a:xfrm>
        </p:grpSpPr>
        <p:sp>
          <p:nvSpPr>
            <p:cNvPr id="1605" name="Google Shape;1605;p72"/>
            <p:cNvSpPr txBox="1"/>
            <p:nvPr/>
          </p:nvSpPr>
          <p:spPr>
            <a:xfrm>
              <a:off x="708724" y="2014596"/>
              <a:ext cx="2541165" cy="566700"/>
            </a:xfrm>
            <a:prstGeom prst="rect">
              <a:avLst/>
            </a:prstGeom>
            <a:noFill/>
            <a:ln>
              <a:noFill/>
            </a:ln>
          </p:spPr>
          <p:txBody>
            <a:bodyPr spcFirstLastPara="1" wrap="square" lIns="91425" tIns="91425" rIns="91425" bIns="91425" anchor="t" anchorCtr="0">
              <a:noAutofit/>
            </a:bodyPr>
            <a:lstStyle/>
            <a:p>
              <a:r>
                <a:rPr lang="en-US" sz="1500" dirty="0">
                  <a:solidFill>
                    <a:schemeClr val="dk2"/>
                  </a:solidFill>
                  <a:latin typeface="Open Sans"/>
                  <a:ea typeface="Open Sans"/>
                  <a:cs typeface="Open Sans"/>
                </a:rPr>
                <a:t>Online sales of Women in Mexico: </a:t>
              </a:r>
              <a:r>
                <a:rPr lang="en-US" sz="1500" b="1" dirty="0">
                  <a:solidFill>
                    <a:schemeClr val="dk2"/>
                  </a:solidFill>
                  <a:latin typeface="Open Sans"/>
                  <a:ea typeface="Open Sans"/>
                  <a:cs typeface="Open Sans"/>
                </a:rPr>
                <a:t>10.6%</a:t>
              </a:r>
            </a:p>
            <a:p>
              <a:r>
                <a:rPr lang="en-US" sz="1500" dirty="0">
                  <a:solidFill>
                    <a:schemeClr val="dk2"/>
                  </a:solidFill>
                  <a:latin typeface="Open Sans"/>
                  <a:ea typeface="Open Sans"/>
                  <a:cs typeface="Open Sans"/>
                </a:rPr>
                <a:t>Growth of online sales in Mexico in 2020: </a:t>
              </a:r>
              <a:r>
                <a:rPr lang="en-US" sz="1500" b="1" dirty="0">
                  <a:solidFill>
                    <a:schemeClr val="dk2"/>
                  </a:solidFill>
                  <a:latin typeface="Open Sans"/>
                  <a:ea typeface="Open Sans"/>
                  <a:cs typeface="Open Sans"/>
                </a:rPr>
                <a:t>60%</a:t>
              </a:r>
            </a:p>
            <a:p>
              <a:br>
                <a:rPr lang="en-US" sz="1600" dirty="0"/>
              </a:br>
              <a:endParaRPr sz="1500" dirty="0">
                <a:solidFill>
                  <a:schemeClr val="dk2"/>
                </a:solidFill>
                <a:latin typeface="Open Sans"/>
                <a:ea typeface="Open Sans"/>
                <a:cs typeface="Open Sans"/>
                <a:sym typeface="Open Sans"/>
              </a:endParaRPr>
            </a:p>
          </p:txBody>
        </p:sp>
        <p:sp>
          <p:nvSpPr>
            <p:cNvPr id="1606" name="Google Shape;1606;p72"/>
            <p:cNvSpPr/>
            <p:nvPr/>
          </p:nvSpPr>
          <p:spPr>
            <a:xfrm>
              <a:off x="717700" y="1571625"/>
              <a:ext cx="1711200" cy="35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Open Sans"/>
                  <a:ea typeface="Open Sans"/>
                  <a:cs typeface="Open Sans"/>
                  <a:sym typeface="Open Sans"/>
                </a:rPr>
                <a:t>Penetration</a:t>
              </a:r>
              <a:endParaRPr sz="1800" b="1" dirty="0">
                <a:solidFill>
                  <a:schemeClr val="lt1"/>
                </a:solidFill>
                <a:latin typeface="Open Sans"/>
                <a:ea typeface="Open Sans"/>
                <a:cs typeface="Open Sans"/>
                <a:sym typeface="Open Sans"/>
              </a:endParaRPr>
            </a:p>
          </p:txBody>
        </p:sp>
      </p:grpSp>
      <p:grpSp>
        <p:nvGrpSpPr>
          <p:cNvPr id="1610" name="Google Shape;1610;p72"/>
          <p:cNvGrpSpPr/>
          <p:nvPr/>
        </p:nvGrpSpPr>
        <p:grpSpPr>
          <a:xfrm>
            <a:off x="679561" y="2363204"/>
            <a:ext cx="3507427" cy="867940"/>
            <a:chOff x="706450" y="3619475"/>
            <a:chExt cx="1960800" cy="867940"/>
          </a:xfrm>
        </p:grpSpPr>
        <p:sp>
          <p:nvSpPr>
            <p:cNvPr id="1611" name="Google Shape;1611;p72"/>
            <p:cNvSpPr txBox="1"/>
            <p:nvPr/>
          </p:nvSpPr>
          <p:spPr>
            <a:xfrm>
              <a:off x="706450" y="392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500" dirty="0">
                  <a:solidFill>
                    <a:schemeClr val="dk2"/>
                  </a:solidFill>
                  <a:latin typeface="Open Sans"/>
                  <a:ea typeface="Open Sans"/>
                  <a:cs typeface="Open Sans"/>
                  <a:sym typeface="Open Sans"/>
                </a:rPr>
                <a:t>Within our age gap.</a:t>
              </a:r>
              <a:endParaRPr sz="1500" dirty="0">
                <a:solidFill>
                  <a:schemeClr val="dk2"/>
                </a:solidFill>
                <a:latin typeface="Open Sans"/>
                <a:ea typeface="Open Sans"/>
                <a:cs typeface="Open Sans"/>
                <a:sym typeface="Open Sans"/>
              </a:endParaRPr>
            </a:p>
          </p:txBody>
        </p:sp>
        <p:sp>
          <p:nvSpPr>
            <p:cNvPr id="1612" name="Google Shape;1612;p72"/>
            <p:cNvSpPr/>
            <p:nvPr/>
          </p:nvSpPr>
          <p:spPr>
            <a:xfrm>
              <a:off x="734750" y="361947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Open Sans"/>
                  <a:ea typeface="Open Sans"/>
                  <a:cs typeface="Open Sans"/>
                  <a:sym typeface="Open Sans"/>
                </a:rPr>
                <a:t>Woman</a:t>
              </a:r>
              <a:endParaRPr sz="1800" b="1" dirty="0">
                <a:solidFill>
                  <a:schemeClr val="lt1"/>
                </a:solidFill>
                <a:latin typeface="Open Sans"/>
                <a:ea typeface="Open Sans"/>
                <a:cs typeface="Open Sans"/>
                <a:sym typeface="Open Sans"/>
              </a:endParaRPr>
            </a:p>
          </p:txBody>
        </p:sp>
      </p:grpSp>
      <p:sp>
        <p:nvSpPr>
          <p:cNvPr id="1614" name="Google Shape;1614;p72"/>
          <p:cNvSpPr txBox="1"/>
          <p:nvPr/>
        </p:nvSpPr>
        <p:spPr>
          <a:xfrm>
            <a:off x="5293894" y="1935147"/>
            <a:ext cx="3625516" cy="1763818"/>
          </a:xfrm>
          <a:prstGeom prst="rect">
            <a:avLst/>
          </a:prstGeom>
          <a:noFill/>
          <a:ln>
            <a:solidFill>
              <a:schemeClr val="accent5"/>
            </a:solidFill>
          </a:ln>
        </p:spPr>
        <p:txBody>
          <a:bodyPr spcFirstLastPara="1" wrap="square" lIns="91425" tIns="91425" rIns="91425" bIns="91425" anchor="t" anchorCtr="0">
            <a:noAutofit/>
          </a:bodyPr>
          <a:lstStyle/>
          <a:p>
            <a:pPr algn="ctr"/>
            <a:r>
              <a:rPr lang="en-US" sz="1600" dirty="0"/>
              <a:t>5´178,864 people x 22.8% x 49%  </a:t>
            </a:r>
            <a:r>
              <a:rPr lang="en-US" sz="2400" dirty="0"/>
              <a:t>= </a:t>
            </a:r>
            <a:r>
              <a:rPr lang="en-US" sz="1800" b="1" dirty="0"/>
              <a:t>578,582.686 women in ZMG</a:t>
            </a:r>
          </a:p>
          <a:p>
            <a:pPr algn="ctr"/>
            <a:endParaRPr lang="en-US" sz="2000" b="1" dirty="0"/>
          </a:p>
          <a:p>
            <a:pPr algn="ctr"/>
            <a:r>
              <a:rPr lang="en-US" sz="1600" dirty="0"/>
              <a:t>578,582.686 * 16.96% = </a:t>
            </a:r>
          </a:p>
          <a:p>
            <a:pPr algn="ctr"/>
            <a:r>
              <a:rPr lang="en-US" sz="2000" b="1" i="1" u="sng" dirty="0"/>
              <a:t>98,128 women</a:t>
            </a:r>
            <a:endParaRPr lang="en-US" sz="2000" b="1" dirty="0"/>
          </a:p>
          <a:p>
            <a:pPr algn="ctr"/>
            <a:br>
              <a:rPr lang="en-US" sz="2800" dirty="0"/>
            </a:br>
            <a:endParaRPr sz="2400" dirty="0">
              <a:solidFill>
                <a:schemeClr val="dk2"/>
              </a:solidFill>
              <a:latin typeface="Open Sans"/>
              <a:ea typeface="Open Sans"/>
              <a:cs typeface="Open Sans"/>
              <a:sym typeface="Open Sans"/>
            </a:endParaRPr>
          </a:p>
        </p:txBody>
      </p:sp>
      <p:grpSp>
        <p:nvGrpSpPr>
          <p:cNvPr id="1616" name="Google Shape;1616;p72"/>
          <p:cNvGrpSpPr/>
          <p:nvPr/>
        </p:nvGrpSpPr>
        <p:grpSpPr>
          <a:xfrm>
            <a:off x="738252" y="4214636"/>
            <a:ext cx="3507427" cy="885174"/>
            <a:chOff x="6720354" y="2617800"/>
            <a:chExt cx="1960800" cy="885174"/>
          </a:xfrm>
        </p:grpSpPr>
        <p:sp>
          <p:nvSpPr>
            <p:cNvPr id="1617" name="Google Shape;1617;p72"/>
            <p:cNvSpPr txBox="1"/>
            <p:nvPr/>
          </p:nvSpPr>
          <p:spPr>
            <a:xfrm>
              <a:off x="6720354" y="2936274"/>
              <a:ext cx="1960800" cy="5667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US" sz="1500" b="1" dirty="0">
                  <a:solidFill>
                    <a:schemeClr val="dk2"/>
                  </a:solidFill>
                  <a:latin typeface="Open Sans"/>
                  <a:ea typeface="Open Sans"/>
                  <a:cs typeface="Open Sans"/>
                </a:rPr>
                <a:t>5’178,864</a:t>
              </a:r>
              <a:r>
                <a:rPr lang="en-US" dirty="0"/>
                <a:t> </a:t>
              </a:r>
              <a:r>
                <a:rPr lang="en-US" sz="1500" dirty="0">
                  <a:solidFill>
                    <a:schemeClr val="dk2"/>
                  </a:solidFill>
                  <a:latin typeface="Open Sans"/>
                  <a:ea typeface="Open Sans"/>
                  <a:cs typeface="Open Sans"/>
                </a:rPr>
                <a:t>people</a:t>
              </a:r>
              <a:endParaRPr sz="1500" dirty="0">
                <a:solidFill>
                  <a:schemeClr val="dk2"/>
                </a:solidFill>
                <a:latin typeface="Open Sans"/>
                <a:ea typeface="Open Sans"/>
                <a:cs typeface="Open Sans"/>
                <a:sym typeface="Open Sans"/>
              </a:endParaRPr>
            </a:p>
          </p:txBody>
        </p:sp>
        <p:sp>
          <p:nvSpPr>
            <p:cNvPr id="1618" name="Google Shape;1618;p72"/>
            <p:cNvSpPr/>
            <p:nvPr/>
          </p:nvSpPr>
          <p:spPr>
            <a:xfrm>
              <a:off x="6727809" y="2617800"/>
              <a:ext cx="1711200" cy="35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dirty="0">
                  <a:solidFill>
                    <a:schemeClr val="lt1"/>
                  </a:solidFill>
                  <a:latin typeface="Open Sans"/>
                  <a:ea typeface="Open Sans"/>
                  <a:cs typeface="Open Sans"/>
                  <a:sym typeface="Open Sans"/>
                </a:rPr>
                <a:t>ZMG</a:t>
              </a:r>
              <a:endParaRPr sz="1800" b="1" dirty="0">
                <a:solidFill>
                  <a:schemeClr val="lt1"/>
                </a:solidFill>
                <a:latin typeface="Open Sans"/>
                <a:ea typeface="Open Sans"/>
                <a:cs typeface="Open Sans"/>
                <a:sym typeface="Open Sans"/>
              </a:endParaRPr>
            </a:p>
          </p:txBody>
        </p:sp>
      </p:grpSp>
      <p:grpSp>
        <p:nvGrpSpPr>
          <p:cNvPr id="1619" name="Google Shape;1619;p72"/>
          <p:cNvGrpSpPr/>
          <p:nvPr/>
        </p:nvGrpSpPr>
        <p:grpSpPr>
          <a:xfrm>
            <a:off x="724920" y="3241098"/>
            <a:ext cx="3507427" cy="934254"/>
            <a:chOff x="6712901" y="3663975"/>
            <a:chExt cx="1960800" cy="934254"/>
          </a:xfrm>
        </p:grpSpPr>
        <p:sp>
          <p:nvSpPr>
            <p:cNvPr id="1620" name="Google Shape;1620;p72"/>
            <p:cNvSpPr txBox="1"/>
            <p:nvPr/>
          </p:nvSpPr>
          <p:spPr>
            <a:xfrm>
              <a:off x="6712901" y="4031529"/>
              <a:ext cx="1960800" cy="5667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US" sz="1500" dirty="0">
                  <a:solidFill>
                    <a:schemeClr val="dk2"/>
                  </a:solidFill>
                  <a:latin typeface="Open Sans"/>
                  <a:ea typeface="Open Sans"/>
                  <a:cs typeface="Open Sans"/>
                </a:rPr>
                <a:t>Socioeconomic Level based on AMAI</a:t>
              </a:r>
              <a:endParaRPr sz="1500" dirty="0">
                <a:solidFill>
                  <a:schemeClr val="dk2"/>
                </a:solidFill>
                <a:latin typeface="Open Sans"/>
                <a:ea typeface="Open Sans"/>
                <a:cs typeface="Open Sans"/>
                <a:sym typeface="Open Sans"/>
              </a:endParaRPr>
            </a:p>
          </p:txBody>
        </p:sp>
        <p:sp>
          <p:nvSpPr>
            <p:cNvPr id="1621" name="Google Shape;1621;p72"/>
            <p:cNvSpPr/>
            <p:nvPr/>
          </p:nvSpPr>
          <p:spPr>
            <a:xfrm>
              <a:off x="6720354" y="3663975"/>
              <a:ext cx="1711200" cy="35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dirty="0">
                  <a:solidFill>
                    <a:schemeClr val="lt1"/>
                  </a:solidFill>
                  <a:latin typeface="Open Sans"/>
                  <a:ea typeface="Open Sans"/>
                  <a:cs typeface="Open Sans"/>
                  <a:sym typeface="Open Sans"/>
                </a:rPr>
                <a:t>SEL</a:t>
              </a:r>
              <a:endParaRPr sz="1800" b="1" dirty="0">
                <a:solidFill>
                  <a:schemeClr val="lt1"/>
                </a:solidFill>
                <a:latin typeface="Open Sans"/>
                <a:ea typeface="Open Sans"/>
                <a:cs typeface="Open Sans"/>
                <a:sym typeface="Open Sans"/>
              </a:endParaRPr>
            </a:p>
          </p:txBody>
        </p:sp>
      </p:grpSp>
      <p:sp>
        <p:nvSpPr>
          <p:cNvPr id="2" name="Rectangle 1">
            <a:extLst>
              <a:ext uri="{FF2B5EF4-FFF2-40B4-BE49-F238E27FC236}">
                <a16:creationId xmlns:a16="http://schemas.microsoft.com/office/drawing/2014/main" id="{544A0527-AB5B-6A42-9E74-B683F4AFB502}"/>
              </a:ext>
            </a:extLst>
          </p:cNvPr>
          <p:cNvSpPr/>
          <p:nvPr/>
        </p:nvSpPr>
        <p:spPr>
          <a:xfrm>
            <a:off x="4454820" y="2417862"/>
            <a:ext cx="234360" cy="307777"/>
          </a:xfrm>
          <a:prstGeom prst="rect">
            <a:avLst/>
          </a:prstGeom>
        </p:spPr>
        <p:txBody>
          <a:bodyPr wrap="none">
            <a:spAutoFit/>
          </a:bodyPr>
          <a:lstStyle/>
          <a:p>
            <a:r>
              <a:rPr lang="en-MX" dirty="0"/>
              <a:t> </a:t>
            </a:r>
          </a:p>
        </p:txBody>
      </p:sp>
      <p:sp>
        <p:nvSpPr>
          <p:cNvPr id="5" name="TextBox 4">
            <a:extLst>
              <a:ext uri="{FF2B5EF4-FFF2-40B4-BE49-F238E27FC236}">
                <a16:creationId xmlns:a16="http://schemas.microsoft.com/office/drawing/2014/main" id="{399B75D3-AE29-7649-9E62-376F188F6F6C}"/>
              </a:ext>
            </a:extLst>
          </p:cNvPr>
          <p:cNvSpPr txBox="1"/>
          <p:nvPr/>
        </p:nvSpPr>
        <p:spPr>
          <a:xfrm>
            <a:off x="3805704" y="1102395"/>
            <a:ext cx="1098378" cy="400110"/>
          </a:xfrm>
          <a:prstGeom prst="rect">
            <a:avLst/>
          </a:prstGeom>
          <a:noFill/>
        </p:spPr>
        <p:txBody>
          <a:bodyPr wrap="none" rtlCol="0">
            <a:spAutoFit/>
          </a:bodyPr>
          <a:lstStyle/>
          <a:p>
            <a:r>
              <a:rPr lang="en-MX" sz="2000" dirty="0">
                <a:solidFill>
                  <a:schemeClr val="accent4"/>
                </a:solidFill>
                <a:latin typeface="Abadi" panose="020F0502020204030204" pitchFamily="34" charset="0"/>
              </a:rPr>
              <a:t>16.96%</a:t>
            </a:r>
          </a:p>
        </p:txBody>
      </p:sp>
    </p:spTree>
    <p:extLst>
      <p:ext uri="{BB962C8B-B14F-4D97-AF65-F5344CB8AC3E}">
        <p14:creationId xmlns:p14="http://schemas.microsoft.com/office/powerpoint/2010/main" val="239948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idx="2"/>
          </p:nvPr>
        </p:nvSpPr>
        <p:spPr>
          <a:xfrm>
            <a:off x="2307300" y="1106125"/>
            <a:ext cx="4529400"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61" name="Google Shape;361;p38"/>
          <p:cNvSpPr txBox="1">
            <a:spLocks noGrp="1"/>
          </p:cNvSpPr>
          <p:nvPr>
            <p:ph type="title"/>
          </p:nvPr>
        </p:nvSpPr>
        <p:spPr>
          <a:xfrm>
            <a:off x="1789200" y="2777991"/>
            <a:ext cx="5565600" cy="6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PRODUCT</a:t>
            </a:r>
            <a:endParaRPr dirty="0"/>
          </a:p>
        </p:txBody>
      </p:sp>
    </p:spTree>
    <p:extLst>
      <p:ext uri="{BB962C8B-B14F-4D97-AF65-F5344CB8AC3E}">
        <p14:creationId xmlns:p14="http://schemas.microsoft.com/office/powerpoint/2010/main" val="2659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50"/>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VALUE PROPOSAL</a:t>
            </a:r>
            <a:endParaRPr dirty="0"/>
          </a:p>
        </p:txBody>
      </p:sp>
      <p:sp>
        <p:nvSpPr>
          <p:cNvPr id="825" name="Google Shape;825;p50"/>
          <p:cNvSpPr txBox="1">
            <a:spLocks noGrp="1"/>
          </p:cNvSpPr>
          <p:nvPr>
            <p:ph type="body" idx="1"/>
          </p:nvPr>
        </p:nvSpPr>
        <p:spPr>
          <a:xfrm>
            <a:off x="573056" y="1017725"/>
            <a:ext cx="7997888" cy="3554275"/>
          </a:xfrm>
          <a:prstGeom prst="rect">
            <a:avLst/>
          </a:prstGeom>
        </p:spPr>
        <p:txBody>
          <a:bodyPr spcFirstLastPara="1" wrap="square" lIns="91425" tIns="91425" rIns="91425" bIns="91425" anchor="ctr" anchorCtr="0">
            <a:noAutofit/>
          </a:bodyPr>
          <a:lstStyle/>
          <a:p>
            <a:pPr marL="114300" indent="0" algn="just">
              <a:buNone/>
            </a:pPr>
            <a:r>
              <a:rPr lang="en-US" sz="1500" dirty="0">
                <a:sym typeface="Arial"/>
              </a:rPr>
              <a:t>To analyze in a better perspective the value of our product </a:t>
            </a:r>
            <a:r>
              <a:rPr lang="en-US" sz="1500" b="1" dirty="0">
                <a:sym typeface="Arial"/>
              </a:rPr>
              <a:t>we made a survey </a:t>
            </a:r>
            <a:r>
              <a:rPr lang="en-US" sz="1500" dirty="0">
                <a:sym typeface="Arial"/>
              </a:rPr>
              <a:t>to see if we will be satisfying a necessity in our market.</a:t>
            </a:r>
          </a:p>
          <a:p>
            <a:pPr marL="114300" indent="0" algn="just">
              <a:buNone/>
            </a:pPr>
            <a:endParaRPr lang="en-US" sz="1500" dirty="0">
              <a:sym typeface="Arial"/>
            </a:endParaRPr>
          </a:p>
          <a:p>
            <a:pPr marL="114300" indent="0" algn="just">
              <a:buNone/>
            </a:pPr>
            <a:r>
              <a:rPr lang="en-US" sz="1500" dirty="0">
                <a:sym typeface="Arial"/>
              </a:rPr>
              <a:t>Therefore </a:t>
            </a:r>
            <a:r>
              <a:rPr lang="en-US" sz="1500" b="1" dirty="0">
                <a:sym typeface="Arial"/>
              </a:rPr>
              <a:t>we found out that people are indeed interested in Safe Touch</a:t>
            </a:r>
            <a:r>
              <a:rPr lang="en-US" sz="1500" dirty="0">
                <a:sym typeface="Arial"/>
              </a:rPr>
              <a:t> </a:t>
            </a:r>
            <a:r>
              <a:rPr lang="en-US" sz="1500" b="1" dirty="0">
                <a:sym typeface="Arial"/>
              </a:rPr>
              <a:t>and it is something that they would buy. </a:t>
            </a:r>
            <a:r>
              <a:rPr lang="en-US" sz="1500" dirty="0">
                <a:sym typeface="Arial"/>
              </a:rPr>
              <a:t>This analysis gives us a better outlook on how this product will be working once it is out on the market, based on consumer preferences.</a:t>
            </a:r>
          </a:p>
          <a:p>
            <a:pPr marL="114300" indent="0" algn="just">
              <a:buNone/>
            </a:pPr>
            <a:r>
              <a:rPr lang="en-US" sz="1500" dirty="0">
                <a:sym typeface="Arial"/>
              </a:rPr>
              <a:t> </a:t>
            </a:r>
          </a:p>
          <a:p>
            <a:pPr marL="114300" indent="0" algn="just">
              <a:buNone/>
            </a:pPr>
            <a:r>
              <a:rPr lang="en-US" sz="1500" dirty="0">
                <a:sym typeface="Arial"/>
              </a:rPr>
              <a:t>Safe touch not only provides safety right now in the pandemic, </a:t>
            </a:r>
            <a:r>
              <a:rPr lang="en-US" sz="1500" b="1" dirty="0">
                <a:sym typeface="Arial"/>
              </a:rPr>
              <a:t>it offers comfort, fashion and a new way of doing things, in this new normal day routine. </a:t>
            </a:r>
            <a:r>
              <a:rPr lang="en-US" sz="1500" dirty="0">
                <a:sym typeface="Arial"/>
              </a:rPr>
              <a:t>By having hand sanitizer </a:t>
            </a:r>
            <a:r>
              <a:rPr lang="en-US" sz="1500" b="1" dirty="0">
                <a:sym typeface="Arial"/>
              </a:rPr>
              <a:t>more accessible</a:t>
            </a:r>
            <a:r>
              <a:rPr lang="en-US" sz="1500" dirty="0">
                <a:sym typeface="Arial"/>
              </a:rPr>
              <a:t> to use while being out, the times you clean your hands will increase, </a:t>
            </a:r>
            <a:r>
              <a:rPr lang="en-US" sz="1500" b="1" dirty="0">
                <a:sym typeface="Arial"/>
              </a:rPr>
              <a:t>providing safety</a:t>
            </a:r>
            <a:r>
              <a:rPr lang="en-US" sz="1500" dirty="0">
                <a:sym typeface="Arial"/>
              </a:rPr>
              <a:t> to you and those around you.</a:t>
            </a:r>
          </a:p>
          <a:p>
            <a:pPr marL="114300" indent="0" algn="just">
              <a:buNone/>
            </a:pPr>
            <a:br>
              <a:rPr lang="en-US" dirty="0"/>
            </a:br>
            <a:endParaRPr dirty="0"/>
          </a:p>
        </p:txBody>
      </p:sp>
    </p:spTree>
    <p:extLst>
      <p:ext uri="{BB962C8B-B14F-4D97-AF65-F5344CB8AC3E}">
        <p14:creationId xmlns:p14="http://schemas.microsoft.com/office/powerpoint/2010/main" val="99547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INSIGHTS</a:t>
            </a:r>
            <a:endParaRPr dirty="0"/>
          </a:p>
        </p:txBody>
      </p:sp>
      <p:sp>
        <p:nvSpPr>
          <p:cNvPr id="408" name="Google Shape;408;p40"/>
          <p:cNvSpPr/>
          <p:nvPr/>
        </p:nvSpPr>
        <p:spPr>
          <a:xfrm>
            <a:off x="3269150" y="1529586"/>
            <a:ext cx="2605800" cy="26067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3734500" y="1995080"/>
            <a:ext cx="1675200" cy="16755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4143200" y="2404050"/>
            <a:ext cx="857700" cy="8577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endParaRPr sz="1700" dirty="0">
              <a:solidFill>
                <a:srgbClr val="FFFFFF"/>
              </a:solidFill>
            </a:endParaRPr>
          </a:p>
        </p:txBody>
      </p:sp>
      <p:sp>
        <p:nvSpPr>
          <p:cNvPr id="412" name="Google Shape;412;p40"/>
          <p:cNvSpPr txBox="1"/>
          <p:nvPr/>
        </p:nvSpPr>
        <p:spPr>
          <a:xfrm>
            <a:off x="410545" y="1835024"/>
            <a:ext cx="2071994" cy="3546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bg2"/>
                </a:solidFill>
                <a:latin typeface="Open Sans"/>
                <a:ea typeface="Open Sans"/>
                <a:cs typeface="Open Sans"/>
                <a:sym typeface="Open Sans"/>
              </a:rPr>
              <a:t>The fashion industry is a very challenging, and competitive industry.  In order to survive, brands must find ways  to innovate in their products</a:t>
            </a:r>
            <a:endParaRPr sz="1200" dirty="0">
              <a:solidFill>
                <a:schemeClr val="bg2"/>
              </a:solidFill>
              <a:latin typeface="Open Sans"/>
              <a:ea typeface="Open Sans"/>
              <a:cs typeface="Open Sans"/>
              <a:sym typeface="Open Sans"/>
            </a:endParaRPr>
          </a:p>
        </p:txBody>
      </p:sp>
      <p:grpSp>
        <p:nvGrpSpPr>
          <p:cNvPr id="419" name="Google Shape;419;p40"/>
          <p:cNvGrpSpPr/>
          <p:nvPr/>
        </p:nvGrpSpPr>
        <p:grpSpPr>
          <a:xfrm>
            <a:off x="2709700" y="1683465"/>
            <a:ext cx="1001690" cy="659919"/>
            <a:chOff x="2709700" y="1683465"/>
            <a:chExt cx="1001690" cy="659919"/>
          </a:xfrm>
        </p:grpSpPr>
        <p:cxnSp>
          <p:nvCxnSpPr>
            <p:cNvPr id="420" name="Google Shape;420;p40"/>
            <p:cNvCxnSpPr/>
            <p:nvPr/>
          </p:nvCxnSpPr>
          <p:spPr>
            <a:xfrm rot="10800000">
              <a:off x="2709700" y="2013425"/>
              <a:ext cx="489900" cy="0"/>
            </a:xfrm>
            <a:prstGeom prst="straightConnector1">
              <a:avLst/>
            </a:prstGeom>
            <a:noFill/>
            <a:ln w="9525" cap="flat" cmpd="sng">
              <a:solidFill>
                <a:schemeClr val="accent1"/>
              </a:solidFill>
              <a:prstDash val="solid"/>
              <a:round/>
              <a:headEnd type="none" w="med" len="med"/>
              <a:tailEnd type="oval" w="med" len="med"/>
            </a:ln>
          </p:spPr>
        </p:cxnSp>
        <p:sp>
          <p:nvSpPr>
            <p:cNvPr id="421" name="Google Shape;421;p40"/>
            <p:cNvSpPr/>
            <p:nvPr/>
          </p:nvSpPr>
          <p:spPr>
            <a:xfrm>
              <a:off x="3045629" y="1683465"/>
              <a:ext cx="665761" cy="65991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40"/>
          <p:cNvGrpSpPr/>
          <p:nvPr/>
        </p:nvGrpSpPr>
        <p:grpSpPr>
          <a:xfrm>
            <a:off x="5431931" y="3324426"/>
            <a:ext cx="1010269" cy="658403"/>
            <a:chOff x="5431931" y="3324426"/>
            <a:chExt cx="1010269" cy="658403"/>
          </a:xfrm>
        </p:grpSpPr>
        <p:cxnSp>
          <p:nvCxnSpPr>
            <p:cNvPr id="431" name="Google Shape;431;p40"/>
            <p:cNvCxnSpPr/>
            <p:nvPr/>
          </p:nvCxnSpPr>
          <p:spPr>
            <a:xfrm rot="10800000">
              <a:off x="6078900" y="3648475"/>
              <a:ext cx="363300" cy="0"/>
            </a:xfrm>
            <a:prstGeom prst="straightConnector1">
              <a:avLst/>
            </a:prstGeom>
            <a:noFill/>
            <a:ln w="9525" cap="flat" cmpd="sng">
              <a:solidFill>
                <a:schemeClr val="dk1"/>
              </a:solidFill>
              <a:prstDash val="solid"/>
              <a:round/>
              <a:headEnd type="oval" w="med" len="med"/>
              <a:tailEnd type="none" w="med" len="med"/>
            </a:ln>
          </p:spPr>
        </p:cxnSp>
        <p:sp>
          <p:nvSpPr>
            <p:cNvPr id="432" name="Google Shape;432;p40"/>
            <p:cNvSpPr/>
            <p:nvPr/>
          </p:nvSpPr>
          <p:spPr>
            <a:xfrm>
              <a:off x="5431931" y="3324426"/>
              <a:ext cx="667504" cy="658403"/>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40"/>
          <p:cNvGrpSpPr/>
          <p:nvPr/>
        </p:nvGrpSpPr>
        <p:grpSpPr>
          <a:xfrm>
            <a:off x="2709700" y="3324426"/>
            <a:ext cx="1002567" cy="658403"/>
            <a:chOff x="2709700" y="3324426"/>
            <a:chExt cx="1002567" cy="658403"/>
          </a:xfrm>
        </p:grpSpPr>
        <p:cxnSp>
          <p:nvCxnSpPr>
            <p:cNvPr id="439" name="Google Shape;439;p40"/>
            <p:cNvCxnSpPr/>
            <p:nvPr/>
          </p:nvCxnSpPr>
          <p:spPr>
            <a:xfrm rot="10800000">
              <a:off x="2709700" y="3652325"/>
              <a:ext cx="489900" cy="0"/>
            </a:xfrm>
            <a:prstGeom prst="straightConnector1">
              <a:avLst/>
            </a:prstGeom>
            <a:noFill/>
            <a:ln w="9525" cap="flat" cmpd="sng">
              <a:solidFill>
                <a:schemeClr val="accent4"/>
              </a:solidFill>
              <a:prstDash val="solid"/>
              <a:round/>
              <a:headEnd type="none" w="med" len="med"/>
              <a:tailEnd type="oval" w="med" len="med"/>
            </a:ln>
          </p:spPr>
        </p:cxnSp>
        <p:sp>
          <p:nvSpPr>
            <p:cNvPr id="440" name="Google Shape;440;p40"/>
            <p:cNvSpPr/>
            <p:nvPr/>
          </p:nvSpPr>
          <p:spPr>
            <a:xfrm>
              <a:off x="3044755" y="3324426"/>
              <a:ext cx="667512" cy="658403"/>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40"/>
          <p:cNvGrpSpPr/>
          <p:nvPr/>
        </p:nvGrpSpPr>
        <p:grpSpPr>
          <a:xfrm>
            <a:off x="5434606" y="1684254"/>
            <a:ext cx="1007594" cy="658335"/>
            <a:chOff x="5434606" y="1684254"/>
            <a:chExt cx="1007594" cy="658335"/>
          </a:xfrm>
        </p:grpSpPr>
        <p:cxnSp>
          <p:nvCxnSpPr>
            <p:cNvPr id="446" name="Google Shape;446;p40"/>
            <p:cNvCxnSpPr/>
            <p:nvPr/>
          </p:nvCxnSpPr>
          <p:spPr>
            <a:xfrm rot="10800000">
              <a:off x="5952300" y="2013425"/>
              <a:ext cx="489900" cy="0"/>
            </a:xfrm>
            <a:prstGeom prst="straightConnector1">
              <a:avLst/>
            </a:prstGeom>
            <a:noFill/>
            <a:ln w="9525" cap="flat" cmpd="sng">
              <a:solidFill>
                <a:schemeClr val="accent2"/>
              </a:solidFill>
              <a:prstDash val="solid"/>
              <a:round/>
              <a:headEnd type="oval" w="med" len="med"/>
              <a:tailEnd type="none" w="med" len="med"/>
            </a:ln>
          </p:spPr>
        </p:cxnSp>
        <p:sp>
          <p:nvSpPr>
            <p:cNvPr id="447" name="Google Shape;447;p40"/>
            <p:cNvSpPr/>
            <p:nvPr/>
          </p:nvSpPr>
          <p:spPr>
            <a:xfrm>
              <a:off x="5434606" y="1684254"/>
              <a:ext cx="667504" cy="658335"/>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Graphic 2" descr="Checklist">
            <a:extLst>
              <a:ext uri="{FF2B5EF4-FFF2-40B4-BE49-F238E27FC236}">
                <a16:creationId xmlns:a16="http://schemas.microsoft.com/office/drawing/2014/main" id="{8536B09B-5089-3D45-A925-21D7294A96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7986" y="2677126"/>
            <a:ext cx="372140" cy="372140"/>
          </a:xfrm>
          <a:prstGeom prst="rect">
            <a:avLst/>
          </a:prstGeom>
        </p:spPr>
      </p:pic>
      <p:pic>
        <p:nvPicPr>
          <p:cNvPr id="6" name="Graphic 5" descr="Lights On">
            <a:extLst>
              <a:ext uri="{FF2B5EF4-FFF2-40B4-BE49-F238E27FC236}">
                <a16:creationId xmlns:a16="http://schemas.microsoft.com/office/drawing/2014/main" id="{36819B4C-D0F0-7D41-89D0-7D6F69E4B2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61147" y="1797700"/>
            <a:ext cx="419457" cy="419457"/>
          </a:xfrm>
          <a:prstGeom prst="rect">
            <a:avLst/>
          </a:prstGeom>
        </p:spPr>
      </p:pic>
      <p:sp>
        <p:nvSpPr>
          <p:cNvPr id="30" name="Google Shape;412;p40">
            <a:extLst>
              <a:ext uri="{FF2B5EF4-FFF2-40B4-BE49-F238E27FC236}">
                <a16:creationId xmlns:a16="http://schemas.microsoft.com/office/drawing/2014/main" id="{ED351608-E1A3-BA42-BB5B-D27CC276656B}"/>
              </a:ext>
            </a:extLst>
          </p:cNvPr>
          <p:cNvSpPr txBox="1"/>
          <p:nvPr/>
        </p:nvSpPr>
        <p:spPr>
          <a:xfrm>
            <a:off x="6519550" y="1841285"/>
            <a:ext cx="2346428" cy="3546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bg2"/>
                </a:solidFill>
                <a:latin typeface="Open Sans"/>
                <a:ea typeface="Open Sans"/>
                <a:cs typeface="Open Sans"/>
                <a:sym typeface="Open Sans"/>
              </a:rPr>
              <a:t>“The futuristic attitude is part of the five outstanding trends in the year 2022”. Synthetic materials are associated with futuristic effects, that is why our product is elaborated with synthetic materials </a:t>
            </a:r>
            <a:endParaRPr sz="1200" dirty="0">
              <a:solidFill>
                <a:schemeClr val="bg2"/>
              </a:solidFill>
              <a:latin typeface="Open Sans"/>
              <a:ea typeface="Open Sans"/>
              <a:cs typeface="Open Sans"/>
              <a:sym typeface="Open Sans"/>
            </a:endParaRPr>
          </a:p>
        </p:txBody>
      </p:sp>
      <p:pic>
        <p:nvPicPr>
          <p:cNvPr id="10" name="Graphic 9" descr="Arrow circle">
            <a:extLst>
              <a:ext uri="{FF2B5EF4-FFF2-40B4-BE49-F238E27FC236}">
                <a16:creationId xmlns:a16="http://schemas.microsoft.com/office/drawing/2014/main" id="{35C09892-CFE6-5848-9181-B1EE5EE4FDB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37083" y="1797700"/>
            <a:ext cx="457200" cy="457200"/>
          </a:xfrm>
          <a:prstGeom prst="rect">
            <a:avLst/>
          </a:prstGeom>
        </p:spPr>
      </p:pic>
      <p:pic>
        <p:nvPicPr>
          <p:cNvPr id="13" name="Graphic 12" descr="Exponential Graph">
            <a:extLst>
              <a:ext uri="{FF2B5EF4-FFF2-40B4-BE49-F238E27FC236}">
                <a16:creationId xmlns:a16="http://schemas.microsoft.com/office/drawing/2014/main" id="{BF38F5DD-97BC-7C44-9087-D3968BAD66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10433" y="3496715"/>
            <a:ext cx="289500" cy="289500"/>
          </a:xfrm>
          <a:prstGeom prst="rect">
            <a:avLst/>
          </a:prstGeom>
        </p:spPr>
      </p:pic>
      <p:sp>
        <p:nvSpPr>
          <p:cNvPr id="35" name="Google Shape;412;p40">
            <a:extLst>
              <a:ext uri="{FF2B5EF4-FFF2-40B4-BE49-F238E27FC236}">
                <a16:creationId xmlns:a16="http://schemas.microsoft.com/office/drawing/2014/main" id="{D6D0C611-2610-CA47-A72A-812E571EF3AA}"/>
              </a:ext>
            </a:extLst>
          </p:cNvPr>
          <p:cNvSpPr txBox="1"/>
          <p:nvPr/>
        </p:nvSpPr>
        <p:spPr>
          <a:xfrm>
            <a:off x="6519550" y="3620345"/>
            <a:ext cx="2346428" cy="3546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bg2"/>
                </a:solidFill>
                <a:latin typeface="Open Sans"/>
                <a:ea typeface="Open Sans"/>
                <a:cs typeface="Open Sans"/>
                <a:sym typeface="Open Sans"/>
              </a:rPr>
              <a:t>Since the tendency to use the antibacterial gel will increase, it will indirectly favor the need for a device to store it.</a:t>
            </a:r>
          </a:p>
        </p:txBody>
      </p:sp>
      <p:sp>
        <p:nvSpPr>
          <p:cNvPr id="36" name="Google Shape;412;p40">
            <a:extLst>
              <a:ext uri="{FF2B5EF4-FFF2-40B4-BE49-F238E27FC236}">
                <a16:creationId xmlns:a16="http://schemas.microsoft.com/office/drawing/2014/main" id="{56465F26-0699-7543-ABE3-3F371D43E778}"/>
              </a:ext>
            </a:extLst>
          </p:cNvPr>
          <p:cNvSpPr txBox="1"/>
          <p:nvPr/>
        </p:nvSpPr>
        <p:spPr>
          <a:xfrm>
            <a:off x="323200" y="3464165"/>
            <a:ext cx="2346428" cy="3546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bg2"/>
                </a:solidFill>
                <a:latin typeface="Open Sans"/>
                <a:ea typeface="Open Sans"/>
                <a:cs typeface="Open Sans"/>
                <a:sym typeface="Open Sans"/>
              </a:rPr>
              <a:t>Functionality becomes an added value that gives competitive advantages in the world of fashion.</a:t>
            </a:r>
          </a:p>
        </p:txBody>
      </p:sp>
      <p:pic>
        <p:nvPicPr>
          <p:cNvPr id="17" name="Graphic 16" descr="Pencil">
            <a:extLst>
              <a:ext uri="{FF2B5EF4-FFF2-40B4-BE49-F238E27FC236}">
                <a16:creationId xmlns:a16="http://schemas.microsoft.com/office/drawing/2014/main" id="{27C174A2-3E5C-074B-9364-1DA58D3648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22120" y="3498165"/>
            <a:ext cx="289500" cy="289500"/>
          </a:xfrm>
          <a:prstGeom prst="rect">
            <a:avLst/>
          </a:prstGeom>
        </p:spPr>
      </p:pic>
    </p:spTree>
    <p:extLst>
      <p:ext uri="{BB962C8B-B14F-4D97-AF65-F5344CB8AC3E}">
        <p14:creationId xmlns:p14="http://schemas.microsoft.com/office/powerpoint/2010/main" val="148225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1"/>
          <p:cNvSpPr/>
          <p:nvPr/>
        </p:nvSpPr>
        <p:spPr>
          <a:xfrm>
            <a:off x="1537650" y="980600"/>
            <a:ext cx="6068700" cy="3136200"/>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txBox="1">
            <a:spLocks noGrp="1"/>
          </p:cNvSpPr>
          <p:nvPr>
            <p:ph type="title"/>
          </p:nvPr>
        </p:nvSpPr>
        <p:spPr>
          <a:xfrm>
            <a:off x="1681200" y="1591433"/>
            <a:ext cx="5781600" cy="2230500"/>
          </a:xfrm>
          <a:prstGeom prst="rect">
            <a:avLst/>
          </a:prstGeom>
        </p:spPr>
        <p:txBody>
          <a:bodyPr spcFirstLastPara="1" wrap="square" lIns="91425" tIns="91425" rIns="91425" bIns="91425" anchor="ctr" anchorCtr="0">
            <a:noAutofit/>
          </a:bodyPr>
          <a:lstStyle/>
          <a:p>
            <a:r>
              <a:rPr lang="en-US" sz="2800" dirty="0"/>
              <a:t>The hand sanitizer market will have a compound annual growth rate of 3.52% over the estimated period (2020-2025).</a:t>
            </a:r>
            <a:endParaRPr sz="1800" dirty="0"/>
          </a:p>
        </p:txBody>
      </p:sp>
    </p:spTree>
    <p:extLst>
      <p:ext uri="{BB962C8B-B14F-4D97-AF65-F5344CB8AC3E}">
        <p14:creationId xmlns:p14="http://schemas.microsoft.com/office/powerpoint/2010/main" val="390924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5A9A-6255-0942-BC65-4F84591764C4}"/>
              </a:ext>
            </a:extLst>
          </p:cNvPr>
          <p:cNvSpPr>
            <a:spLocks noGrp="1"/>
          </p:cNvSpPr>
          <p:nvPr>
            <p:ph type="title"/>
          </p:nvPr>
        </p:nvSpPr>
        <p:spPr/>
        <p:txBody>
          <a:bodyPr/>
          <a:lstStyle/>
          <a:p>
            <a:r>
              <a:rPr lang="en-MX" dirty="0"/>
              <a:t>PROTOTYPE</a:t>
            </a:r>
          </a:p>
        </p:txBody>
      </p:sp>
      <p:pic>
        <p:nvPicPr>
          <p:cNvPr id="1026" name="Picture 2">
            <a:extLst>
              <a:ext uri="{FF2B5EF4-FFF2-40B4-BE49-F238E27FC236}">
                <a16:creationId xmlns:a16="http://schemas.microsoft.com/office/drawing/2014/main" id="{22B1C5DE-67F7-A249-B8DA-E7CC7DB1E8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92"/>
          <a:stretch/>
        </p:blipFill>
        <p:spPr bwMode="auto">
          <a:xfrm>
            <a:off x="1178313" y="1181909"/>
            <a:ext cx="6787374" cy="35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5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7" name="Google Shape;1697;p75"/>
          <p:cNvSpPr txBox="1">
            <a:spLocks noGrp="1"/>
          </p:cNvSpPr>
          <p:nvPr>
            <p:ph type="subTitle" idx="1"/>
          </p:nvPr>
        </p:nvSpPr>
        <p:spPr>
          <a:xfrm>
            <a:off x="828295" y="1817325"/>
            <a:ext cx="3437190" cy="982200"/>
          </a:xfrm>
          <a:prstGeom prst="rect">
            <a:avLst/>
          </a:prstGeom>
        </p:spPr>
        <p:txBody>
          <a:bodyPr spcFirstLastPara="1" wrap="square" lIns="91425" tIns="91425" rIns="91425" bIns="91425" anchor="ctr" anchorCtr="0">
            <a:noAutofit/>
          </a:bodyPr>
          <a:lstStyle/>
          <a:p>
            <a:pPr algn="ctr"/>
            <a:endParaRPr lang="en-US" dirty="0"/>
          </a:p>
          <a:p>
            <a:pPr algn="ctr"/>
            <a:r>
              <a:rPr lang="en-US" dirty="0"/>
              <a:t>Differentiation strategy:</a:t>
            </a:r>
          </a:p>
          <a:p>
            <a:pPr algn="ctr"/>
            <a:r>
              <a:rPr lang="en-US" dirty="0"/>
              <a:t>Neutral prices</a:t>
            </a:r>
          </a:p>
          <a:p>
            <a:br>
              <a:rPr lang="en-US" dirty="0"/>
            </a:br>
            <a:endParaRPr dirty="0"/>
          </a:p>
        </p:txBody>
      </p:sp>
      <p:grpSp>
        <p:nvGrpSpPr>
          <p:cNvPr id="1698" name="Google Shape;1698;p75"/>
          <p:cNvGrpSpPr/>
          <p:nvPr/>
        </p:nvGrpSpPr>
        <p:grpSpPr>
          <a:xfrm>
            <a:off x="4878516" y="1248859"/>
            <a:ext cx="3325741" cy="2560637"/>
            <a:chOff x="792300" y="1858400"/>
            <a:chExt cx="1578425" cy="1215300"/>
          </a:xfrm>
        </p:grpSpPr>
        <p:sp>
          <p:nvSpPr>
            <p:cNvPr id="1699" name="Google Shape;1699;p75"/>
            <p:cNvSpPr/>
            <p:nvPr/>
          </p:nvSpPr>
          <p:spPr>
            <a:xfrm>
              <a:off x="1317825" y="2845375"/>
              <a:ext cx="527750" cy="228325"/>
            </a:xfrm>
            <a:custGeom>
              <a:avLst/>
              <a:gdLst/>
              <a:ahLst/>
              <a:cxnLst/>
              <a:rect l="l" t="t" r="r" b="b"/>
              <a:pathLst>
                <a:path w="21110" h="9133" extrusionOk="0">
                  <a:moveTo>
                    <a:pt x="3918" y="0"/>
                  </a:moveTo>
                  <a:lnTo>
                    <a:pt x="3441" y="5125"/>
                  </a:lnTo>
                  <a:cubicBezTo>
                    <a:pt x="3441" y="5125"/>
                    <a:pt x="3277" y="5900"/>
                    <a:pt x="2682" y="6525"/>
                  </a:cubicBezTo>
                  <a:cubicBezTo>
                    <a:pt x="2086" y="7121"/>
                    <a:pt x="983" y="8030"/>
                    <a:pt x="983" y="8030"/>
                  </a:cubicBezTo>
                  <a:cubicBezTo>
                    <a:pt x="983" y="8030"/>
                    <a:pt x="0" y="8715"/>
                    <a:pt x="1460" y="8924"/>
                  </a:cubicBezTo>
                  <a:cubicBezTo>
                    <a:pt x="2309" y="9058"/>
                    <a:pt x="6078" y="9133"/>
                    <a:pt x="9117" y="9133"/>
                  </a:cubicBezTo>
                  <a:lnTo>
                    <a:pt x="11993" y="9133"/>
                  </a:lnTo>
                  <a:cubicBezTo>
                    <a:pt x="15076" y="9133"/>
                    <a:pt x="18786" y="9028"/>
                    <a:pt x="19620" y="8924"/>
                  </a:cubicBezTo>
                  <a:cubicBezTo>
                    <a:pt x="21110" y="8701"/>
                    <a:pt x="20127" y="8015"/>
                    <a:pt x="20127" y="8015"/>
                  </a:cubicBezTo>
                  <a:cubicBezTo>
                    <a:pt x="20127" y="8015"/>
                    <a:pt x="19024" y="7077"/>
                    <a:pt x="18428" y="6481"/>
                  </a:cubicBezTo>
                  <a:cubicBezTo>
                    <a:pt x="17832" y="5885"/>
                    <a:pt x="17669" y="5125"/>
                    <a:pt x="17669" y="5125"/>
                  </a:cubicBezTo>
                  <a:lnTo>
                    <a:pt x="17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5"/>
            <p:cNvSpPr/>
            <p:nvPr/>
          </p:nvSpPr>
          <p:spPr>
            <a:xfrm>
              <a:off x="792300" y="1858400"/>
              <a:ext cx="1578425" cy="963525"/>
            </a:xfrm>
            <a:custGeom>
              <a:avLst/>
              <a:gdLst/>
              <a:ahLst/>
              <a:cxnLst/>
              <a:rect l="l" t="t" r="r" b="b"/>
              <a:pathLst>
                <a:path w="63137" h="38541" extrusionOk="0">
                  <a:moveTo>
                    <a:pt x="60514" y="2802"/>
                  </a:moveTo>
                  <a:lnTo>
                    <a:pt x="60514" y="35755"/>
                  </a:lnTo>
                  <a:lnTo>
                    <a:pt x="2414" y="35755"/>
                  </a:lnTo>
                  <a:lnTo>
                    <a:pt x="2414" y="2802"/>
                  </a:lnTo>
                  <a:close/>
                  <a:moveTo>
                    <a:pt x="1565" y="1"/>
                  </a:moveTo>
                  <a:cubicBezTo>
                    <a:pt x="701" y="1"/>
                    <a:pt x="1" y="820"/>
                    <a:pt x="1" y="1699"/>
                  </a:cubicBezTo>
                  <a:lnTo>
                    <a:pt x="1" y="36932"/>
                  </a:lnTo>
                  <a:cubicBezTo>
                    <a:pt x="1" y="37796"/>
                    <a:pt x="701" y="38541"/>
                    <a:pt x="1565" y="38541"/>
                  </a:cubicBezTo>
                  <a:lnTo>
                    <a:pt x="61572" y="38541"/>
                  </a:lnTo>
                  <a:cubicBezTo>
                    <a:pt x="62436" y="38541"/>
                    <a:pt x="63136" y="37781"/>
                    <a:pt x="63136" y="36932"/>
                  </a:cubicBezTo>
                  <a:lnTo>
                    <a:pt x="63136" y="1699"/>
                  </a:lnTo>
                  <a:cubicBezTo>
                    <a:pt x="63122" y="820"/>
                    <a:pt x="62421" y="1"/>
                    <a:pt x="61557"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696;p75">
            <a:extLst>
              <a:ext uri="{FF2B5EF4-FFF2-40B4-BE49-F238E27FC236}">
                <a16:creationId xmlns:a16="http://schemas.microsoft.com/office/drawing/2014/main" id="{D1E5DD9A-7840-2240-A3A0-C9C840664A63}"/>
              </a:ext>
            </a:extLst>
          </p:cNvPr>
          <p:cNvSpPr txBox="1">
            <a:spLocks/>
          </p:cNvSpPr>
          <p:nvPr/>
        </p:nvSpPr>
        <p:spPr>
          <a:xfrm>
            <a:off x="5156339" y="1735725"/>
            <a:ext cx="277009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9pPr>
          </a:lstStyle>
          <a:p>
            <a:pPr algn="ctr"/>
            <a:r>
              <a:rPr lang="en-US" sz="3200" dirty="0"/>
              <a:t>PRICE STRATEGY</a:t>
            </a:r>
          </a:p>
        </p:txBody>
      </p:sp>
    </p:spTree>
    <p:extLst>
      <p:ext uri="{BB962C8B-B14F-4D97-AF65-F5344CB8AC3E}">
        <p14:creationId xmlns:p14="http://schemas.microsoft.com/office/powerpoint/2010/main" val="2301004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PRICE STRATEGY</a:t>
            </a:r>
            <a:endParaRPr dirty="0"/>
          </a:p>
        </p:txBody>
      </p:sp>
      <p:pic>
        <p:nvPicPr>
          <p:cNvPr id="2050" name="Picture 2">
            <a:extLst>
              <a:ext uri="{FF2B5EF4-FFF2-40B4-BE49-F238E27FC236}">
                <a16:creationId xmlns:a16="http://schemas.microsoft.com/office/drawing/2014/main" id="{C1CFF17C-7E84-424F-BFFE-743020ADC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189" y="1017725"/>
            <a:ext cx="5951621" cy="33054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4D04B4-CA4A-D547-8074-83A3599AFA32}"/>
              </a:ext>
            </a:extLst>
          </p:cNvPr>
          <p:cNvSpPr/>
          <p:nvPr/>
        </p:nvSpPr>
        <p:spPr>
          <a:xfrm>
            <a:off x="5646821" y="2229853"/>
            <a:ext cx="1764631" cy="946484"/>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326458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0CE9622-9BC7-1F4A-988E-637A6CAAF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1" y="1344572"/>
            <a:ext cx="5583738" cy="33268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0BE06C1-41CE-6D43-9CCB-1CA24E3D4BB5}"/>
              </a:ext>
            </a:extLst>
          </p:cNvPr>
          <p:cNvSpPr/>
          <p:nvPr/>
        </p:nvSpPr>
        <p:spPr>
          <a:xfrm>
            <a:off x="1909011" y="3035059"/>
            <a:ext cx="3336757" cy="78296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5" name="Google Shape;919;p54">
            <a:extLst>
              <a:ext uri="{FF2B5EF4-FFF2-40B4-BE49-F238E27FC236}">
                <a16:creationId xmlns:a16="http://schemas.microsoft.com/office/drawing/2014/main" id="{436E61BC-6E38-894F-9F15-5D1F67EEE112}"/>
              </a:ext>
            </a:extLst>
          </p:cNvPr>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LEVEL OF PRICES</a:t>
            </a:r>
            <a:endParaRPr dirty="0"/>
          </a:p>
        </p:txBody>
      </p:sp>
    </p:spTree>
    <p:extLst>
      <p:ext uri="{BB962C8B-B14F-4D97-AF65-F5344CB8AC3E}">
        <p14:creationId xmlns:p14="http://schemas.microsoft.com/office/powerpoint/2010/main" val="237457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p:nvPr/>
        </p:nvSpPr>
        <p:spPr>
          <a:xfrm>
            <a:off x="4435500" y="1659369"/>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4435500" y="2693344"/>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4435500" y="3727319"/>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4435500" y="625382"/>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txBox="1">
            <a:spLocks noGrp="1"/>
          </p:cNvSpPr>
          <p:nvPr>
            <p:ph type="title" idx="15"/>
          </p:nvPr>
        </p:nvSpPr>
        <p:spPr>
          <a:xfrm>
            <a:off x="580225" y="1994250"/>
            <a:ext cx="2687100" cy="116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326" name="Google Shape;326;p37"/>
          <p:cNvSpPr/>
          <p:nvPr/>
        </p:nvSpPr>
        <p:spPr>
          <a:xfrm>
            <a:off x="2300739" y="1273517"/>
            <a:ext cx="1299012" cy="2597543"/>
          </a:xfrm>
          <a:custGeom>
            <a:avLst/>
            <a:gdLst/>
            <a:ahLst/>
            <a:cxnLst/>
            <a:rect l="l" t="t" r="r" b="b"/>
            <a:pathLst>
              <a:path w="15892" h="31782" fill="none" extrusionOk="0">
                <a:moveTo>
                  <a:pt x="1" y="1"/>
                </a:moveTo>
                <a:cubicBezTo>
                  <a:pt x="8768" y="1"/>
                  <a:pt x="15891" y="7110"/>
                  <a:pt x="15891" y="15891"/>
                </a:cubicBezTo>
                <a:cubicBezTo>
                  <a:pt x="15891" y="24659"/>
                  <a:pt x="8768" y="31782"/>
                  <a:pt x="1" y="31782"/>
                </a:cubicBezTo>
              </a:path>
            </a:pathLst>
          </a:custGeom>
          <a:noFill/>
          <a:ln w="33150" cap="flat" cmpd="sng">
            <a:solidFill>
              <a:schemeClr val="dk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7"/>
          <p:cNvGrpSpPr/>
          <p:nvPr/>
        </p:nvGrpSpPr>
        <p:grpSpPr>
          <a:xfrm>
            <a:off x="3080825" y="3429675"/>
            <a:ext cx="2050931" cy="1132692"/>
            <a:chOff x="3080825" y="3429675"/>
            <a:chExt cx="2050931" cy="1132692"/>
          </a:xfrm>
        </p:grpSpPr>
        <p:sp>
          <p:nvSpPr>
            <p:cNvPr id="328" name="Google Shape;328;p37"/>
            <p:cNvSpPr/>
            <p:nvPr/>
          </p:nvSpPr>
          <p:spPr>
            <a:xfrm>
              <a:off x="4231600" y="3683071"/>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29" name="Google Shape;329;p37"/>
            <p:cNvCxnSpPr/>
            <p:nvPr/>
          </p:nvCxnSpPr>
          <p:spPr>
            <a:xfrm rot="10800000">
              <a:off x="3176225" y="3524898"/>
              <a:ext cx="1099200" cy="596400"/>
            </a:xfrm>
            <a:prstGeom prst="bentConnector3">
              <a:avLst>
                <a:gd name="adj1" fmla="val 41330"/>
              </a:avLst>
            </a:prstGeom>
            <a:noFill/>
            <a:ln w="9525" cap="flat" cmpd="sng">
              <a:solidFill>
                <a:schemeClr val="accent6"/>
              </a:solidFill>
              <a:prstDash val="solid"/>
              <a:round/>
              <a:headEnd type="none" w="med" len="med"/>
              <a:tailEnd type="none" w="med" len="med"/>
            </a:ln>
          </p:spPr>
        </p:cxnSp>
        <p:sp>
          <p:nvSpPr>
            <p:cNvPr id="330" name="Google Shape;330;p37"/>
            <p:cNvSpPr/>
            <p:nvPr/>
          </p:nvSpPr>
          <p:spPr>
            <a:xfrm>
              <a:off x="3080825" y="3429675"/>
              <a:ext cx="186600" cy="186600"/>
            </a:xfrm>
            <a:prstGeom prst="ellipse">
              <a:avLst/>
            </a:prstGeom>
            <a:solidFill>
              <a:schemeClr val="accent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7"/>
          <p:cNvGrpSpPr/>
          <p:nvPr/>
        </p:nvGrpSpPr>
        <p:grpSpPr>
          <a:xfrm>
            <a:off x="3393175" y="2649096"/>
            <a:ext cx="1738581" cy="879296"/>
            <a:chOff x="3393175" y="2649096"/>
            <a:chExt cx="1738581" cy="879296"/>
          </a:xfrm>
        </p:grpSpPr>
        <p:sp>
          <p:nvSpPr>
            <p:cNvPr id="332" name="Google Shape;332;p37"/>
            <p:cNvSpPr/>
            <p:nvPr/>
          </p:nvSpPr>
          <p:spPr>
            <a:xfrm>
              <a:off x="4231600" y="2649096"/>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33" name="Google Shape;333;p37"/>
            <p:cNvCxnSpPr/>
            <p:nvPr/>
          </p:nvCxnSpPr>
          <p:spPr>
            <a:xfrm rot="10800000">
              <a:off x="3488525" y="3082848"/>
              <a:ext cx="786900" cy="0"/>
            </a:xfrm>
            <a:prstGeom prst="straightConnector1">
              <a:avLst/>
            </a:prstGeom>
            <a:noFill/>
            <a:ln w="9525" cap="flat" cmpd="sng">
              <a:solidFill>
                <a:schemeClr val="accent2"/>
              </a:solidFill>
              <a:prstDash val="solid"/>
              <a:round/>
              <a:headEnd type="none" w="med" len="med"/>
              <a:tailEnd type="none" w="med" len="med"/>
            </a:ln>
          </p:spPr>
        </p:cxnSp>
        <p:sp>
          <p:nvSpPr>
            <p:cNvPr id="334" name="Google Shape;334;p37"/>
            <p:cNvSpPr/>
            <p:nvPr/>
          </p:nvSpPr>
          <p:spPr>
            <a:xfrm>
              <a:off x="3393175" y="2993013"/>
              <a:ext cx="186600" cy="1866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37"/>
          <p:cNvGrpSpPr/>
          <p:nvPr/>
        </p:nvGrpSpPr>
        <p:grpSpPr>
          <a:xfrm>
            <a:off x="3393175" y="1615121"/>
            <a:ext cx="1738581" cy="879296"/>
            <a:chOff x="3393175" y="1615121"/>
            <a:chExt cx="1738581" cy="879296"/>
          </a:xfrm>
        </p:grpSpPr>
        <p:sp>
          <p:nvSpPr>
            <p:cNvPr id="336" name="Google Shape;336;p37"/>
            <p:cNvSpPr/>
            <p:nvPr/>
          </p:nvSpPr>
          <p:spPr>
            <a:xfrm>
              <a:off x="4231600" y="1615121"/>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37" name="Google Shape;337;p37"/>
            <p:cNvCxnSpPr/>
            <p:nvPr/>
          </p:nvCxnSpPr>
          <p:spPr>
            <a:xfrm rot="10800000">
              <a:off x="3504725" y="2052525"/>
              <a:ext cx="770700" cy="0"/>
            </a:xfrm>
            <a:prstGeom prst="straightConnector1">
              <a:avLst/>
            </a:prstGeom>
            <a:noFill/>
            <a:ln w="9525" cap="flat" cmpd="sng">
              <a:solidFill>
                <a:schemeClr val="lt2"/>
              </a:solidFill>
              <a:prstDash val="solid"/>
              <a:round/>
              <a:headEnd type="none" w="med" len="med"/>
              <a:tailEnd type="none" w="med" len="med"/>
            </a:ln>
          </p:spPr>
        </p:cxnSp>
        <p:sp>
          <p:nvSpPr>
            <p:cNvPr id="338" name="Google Shape;338;p37"/>
            <p:cNvSpPr/>
            <p:nvPr/>
          </p:nvSpPr>
          <p:spPr>
            <a:xfrm>
              <a:off x="3393175" y="1961463"/>
              <a:ext cx="186600" cy="186600"/>
            </a:xfrm>
            <a:prstGeom prst="ellipse">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7"/>
          <p:cNvGrpSpPr/>
          <p:nvPr/>
        </p:nvGrpSpPr>
        <p:grpSpPr>
          <a:xfrm>
            <a:off x="3080825" y="581133"/>
            <a:ext cx="2050931" cy="1077409"/>
            <a:chOff x="3080825" y="581133"/>
            <a:chExt cx="2050931" cy="1077409"/>
          </a:xfrm>
        </p:grpSpPr>
        <p:grpSp>
          <p:nvGrpSpPr>
            <p:cNvPr id="340" name="Google Shape;340;p37"/>
            <p:cNvGrpSpPr/>
            <p:nvPr/>
          </p:nvGrpSpPr>
          <p:grpSpPr>
            <a:xfrm>
              <a:off x="3109325" y="581133"/>
              <a:ext cx="2022431" cy="982568"/>
              <a:chOff x="3109325" y="581133"/>
              <a:chExt cx="2022431" cy="982568"/>
            </a:xfrm>
          </p:grpSpPr>
          <p:sp>
            <p:nvSpPr>
              <p:cNvPr id="341" name="Google Shape;341;p37"/>
              <p:cNvSpPr/>
              <p:nvPr/>
            </p:nvSpPr>
            <p:spPr>
              <a:xfrm>
                <a:off x="4231600" y="581133"/>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42" name="Google Shape;342;p37"/>
              <p:cNvCxnSpPr/>
              <p:nvPr/>
            </p:nvCxnSpPr>
            <p:spPr>
              <a:xfrm flipH="1">
                <a:off x="3109325" y="1014101"/>
                <a:ext cx="1166100" cy="549600"/>
              </a:xfrm>
              <a:prstGeom prst="bentConnector3">
                <a:avLst>
                  <a:gd name="adj1" fmla="val 38959"/>
                </a:avLst>
              </a:prstGeom>
              <a:noFill/>
              <a:ln w="9525" cap="flat" cmpd="sng">
                <a:solidFill>
                  <a:schemeClr val="accent4"/>
                </a:solidFill>
                <a:prstDash val="solid"/>
                <a:round/>
                <a:headEnd type="none" w="med" len="med"/>
                <a:tailEnd type="none" w="med" len="med"/>
              </a:ln>
            </p:spPr>
          </p:cxnSp>
        </p:grpSp>
        <p:sp>
          <p:nvSpPr>
            <p:cNvPr id="343" name="Google Shape;343;p37"/>
            <p:cNvSpPr/>
            <p:nvPr/>
          </p:nvSpPr>
          <p:spPr>
            <a:xfrm>
              <a:off x="3080825" y="1471942"/>
              <a:ext cx="186600" cy="186600"/>
            </a:xfrm>
            <a:prstGeom prst="ellipse">
              <a:avLst/>
            </a:pr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7"/>
          <p:cNvSpPr txBox="1">
            <a:spLocks noGrp="1"/>
          </p:cNvSpPr>
          <p:nvPr>
            <p:ph type="title"/>
          </p:nvPr>
        </p:nvSpPr>
        <p:spPr>
          <a:xfrm>
            <a:off x="4231600" y="623425"/>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345" name="Google Shape;345;p37"/>
          <p:cNvSpPr txBox="1">
            <a:spLocks noGrp="1"/>
          </p:cNvSpPr>
          <p:nvPr>
            <p:ph type="title" idx="2"/>
          </p:nvPr>
        </p:nvSpPr>
        <p:spPr>
          <a:xfrm>
            <a:off x="4231600" y="1656185"/>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346" name="Google Shape;346;p37"/>
          <p:cNvSpPr txBox="1">
            <a:spLocks noGrp="1"/>
          </p:cNvSpPr>
          <p:nvPr>
            <p:ph type="title" idx="3"/>
          </p:nvPr>
        </p:nvSpPr>
        <p:spPr>
          <a:xfrm>
            <a:off x="4231600" y="2689257"/>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347" name="Google Shape;347;p37"/>
          <p:cNvSpPr txBox="1">
            <a:spLocks noGrp="1"/>
          </p:cNvSpPr>
          <p:nvPr>
            <p:ph type="title" idx="4"/>
          </p:nvPr>
        </p:nvSpPr>
        <p:spPr>
          <a:xfrm>
            <a:off x="4231600" y="3730761"/>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348" name="Google Shape;348;p37"/>
          <p:cNvSpPr txBox="1">
            <a:spLocks noGrp="1"/>
          </p:cNvSpPr>
          <p:nvPr>
            <p:ph type="subTitle" idx="1"/>
          </p:nvPr>
        </p:nvSpPr>
        <p:spPr>
          <a:xfrm>
            <a:off x="5177225" y="898381"/>
            <a:ext cx="3046800" cy="2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company</a:t>
            </a:r>
            <a:endParaRPr dirty="0"/>
          </a:p>
        </p:txBody>
      </p:sp>
      <p:sp>
        <p:nvSpPr>
          <p:cNvPr id="350" name="Google Shape;350;p37"/>
          <p:cNvSpPr txBox="1">
            <a:spLocks noGrp="1"/>
          </p:cNvSpPr>
          <p:nvPr>
            <p:ph type="subTitle" idx="6"/>
          </p:nvPr>
        </p:nvSpPr>
        <p:spPr>
          <a:xfrm>
            <a:off x="5177225" y="1929185"/>
            <a:ext cx="3046800" cy="2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market</a:t>
            </a:r>
            <a:endParaRPr dirty="0"/>
          </a:p>
        </p:txBody>
      </p:sp>
      <p:sp>
        <p:nvSpPr>
          <p:cNvPr id="352" name="Google Shape;352;p37"/>
          <p:cNvSpPr txBox="1">
            <a:spLocks noGrp="1"/>
          </p:cNvSpPr>
          <p:nvPr>
            <p:ph type="subTitle" idx="8"/>
          </p:nvPr>
        </p:nvSpPr>
        <p:spPr>
          <a:xfrm>
            <a:off x="5177225" y="2960448"/>
            <a:ext cx="3046800" cy="2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product</a:t>
            </a:r>
            <a:endParaRPr dirty="0"/>
          </a:p>
        </p:txBody>
      </p:sp>
      <p:sp>
        <p:nvSpPr>
          <p:cNvPr id="354" name="Google Shape;354;p37"/>
          <p:cNvSpPr txBox="1">
            <a:spLocks noGrp="1"/>
          </p:cNvSpPr>
          <p:nvPr>
            <p:ph type="subTitle" idx="13"/>
          </p:nvPr>
        </p:nvSpPr>
        <p:spPr>
          <a:xfrm>
            <a:off x="5177225" y="4000319"/>
            <a:ext cx="3046800" cy="2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staff</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2C9C-8E26-A549-8B8D-3DFC470BA2AA}"/>
              </a:ext>
            </a:extLst>
          </p:cNvPr>
          <p:cNvSpPr>
            <a:spLocks noGrp="1"/>
          </p:cNvSpPr>
          <p:nvPr>
            <p:ph type="title"/>
          </p:nvPr>
        </p:nvSpPr>
        <p:spPr/>
        <p:txBody>
          <a:bodyPr/>
          <a:lstStyle/>
          <a:p>
            <a:r>
              <a:rPr lang="en-MX" dirty="0"/>
              <a:t>PRICE SENSIBILITY</a:t>
            </a:r>
          </a:p>
        </p:txBody>
      </p:sp>
      <p:pic>
        <p:nvPicPr>
          <p:cNvPr id="4098" name="Picture 2">
            <a:extLst>
              <a:ext uri="{FF2B5EF4-FFF2-40B4-BE49-F238E27FC236}">
                <a16:creationId xmlns:a16="http://schemas.microsoft.com/office/drawing/2014/main" id="{91733D25-928D-F243-B45F-A1CDA18E7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585" y="1036077"/>
            <a:ext cx="5252829" cy="36623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FFF66AA-D2C6-2341-8395-9BC50D3D93DA}"/>
              </a:ext>
            </a:extLst>
          </p:cNvPr>
          <p:cNvSpPr/>
          <p:nvPr/>
        </p:nvSpPr>
        <p:spPr>
          <a:xfrm>
            <a:off x="5309118" y="2649894"/>
            <a:ext cx="1679511" cy="116632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3548492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CCC8-9546-C145-BA5A-5F14E699421E}"/>
              </a:ext>
            </a:extLst>
          </p:cNvPr>
          <p:cNvSpPr>
            <a:spLocks noGrp="1"/>
          </p:cNvSpPr>
          <p:nvPr>
            <p:ph type="title"/>
          </p:nvPr>
        </p:nvSpPr>
        <p:spPr/>
        <p:txBody>
          <a:bodyPr/>
          <a:lstStyle/>
          <a:p>
            <a:r>
              <a:rPr lang="en-MX" dirty="0"/>
              <a:t>RAW MATERIALS</a:t>
            </a:r>
          </a:p>
        </p:txBody>
      </p:sp>
      <p:pic>
        <p:nvPicPr>
          <p:cNvPr id="5122" name="Picture 2">
            <a:extLst>
              <a:ext uri="{FF2B5EF4-FFF2-40B4-BE49-F238E27FC236}">
                <a16:creationId xmlns:a16="http://schemas.microsoft.com/office/drawing/2014/main" id="{716E6D8F-D606-B843-A361-90A810676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12" y="1916099"/>
            <a:ext cx="8430775" cy="194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198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5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COSTS AND PRICES</a:t>
            </a:r>
            <a:endParaRPr dirty="0"/>
          </a:p>
        </p:txBody>
      </p:sp>
      <p:grpSp>
        <p:nvGrpSpPr>
          <p:cNvPr id="831" name="Google Shape;831;p51"/>
          <p:cNvGrpSpPr/>
          <p:nvPr/>
        </p:nvGrpSpPr>
        <p:grpSpPr>
          <a:xfrm>
            <a:off x="2159600" y="1631553"/>
            <a:ext cx="1289369" cy="1269556"/>
            <a:chOff x="1163567" y="1433557"/>
            <a:chExt cx="1835401" cy="1819369"/>
          </a:xfrm>
        </p:grpSpPr>
        <p:sp>
          <p:nvSpPr>
            <p:cNvPr id="832" name="Google Shape;832;p51"/>
            <p:cNvSpPr/>
            <p:nvPr/>
          </p:nvSpPr>
          <p:spPr>
            <a:xfrm>
              <a:off x="1163567" y="1433557"/>
              <a:ext cx="1835401" cy="18193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51"/>
            <p:cNvGrpSpPr/>
            <p:nvPr/>
          </p:nvGrpSpPr>
          <p:grpSpPr>
            <a:xfrm>
              <a:off x="1861818" y="2138728"/>
              <a:ext cx="438909" cy="438924"/>
              <a:chOff x="-61784125" y="1931250"/>
              <a:chExt cx="316650" cy="317050"/>
            </a:xfrm>
          </p:grpSpPr>
          <p:sp>
            <p:nvSpPr>
              <p:cNvPr id="835" name="Google Shape;835;p51"/>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3" name="Google Shape;843;p51"/>
          <p:cNvGrpSpPr/>
          <p:nvPr/>
        </p:nvGrpSpPr>
        <p:grpSpPr>
          <a:xfrm>
            <a:off x="5502637" y="1577678"/>
            <a:ext cx="1289369" cy="1272235"/>
            <a:chOff x="4484819" y="1433367"/>
            <a:chExt cx="1835401" cy="1819559"/>
          </a:xfrm>
        </p:grpSpPr>
        <p:sp>
          <p:nvSpPr>
            <p:cNvPr id="844" name="Google Shape;844;p51"/>
            <p:cNvSpPr/>
            <p:nvPr/>
          </p:nvSpPr>
          <p:spPr>
            <a:xfrm>
              <a:off x="4484819" y="1433367"/>
              <a:ext cx="1835401" cy="1819559"/>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1"/>
            <p:cNvSpPr/>
            <p:nvPr/>
          </p:nvSpPr>
          <p:spPr>
            <a:xfrm>
              <a:off x="4925370" y="186600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9" name="Google Shape;849;p51"/>
          <p:cNvGrpSpPr/>
          <p:nvPr/>
        </p:nvGrpSpPr>
        <p:grpSpPr>
          <a:xfrm>
            <a:off x="3840633" y="1638362"/>
            <a:ext cx="1289395" cy="1269688"/>
            <a:chOff x="2823783" y="1433367"/>
            <a:chExt cx="1836222" cy="1819559"/>
          </a:xfrm>
        </p:grpSpPr>
        <p:sp>
          <p:nvSpPr>
            <p:cNvPr id="850" name="Google Shape;850;p51"/>
            <p:cNvSpPr/>
            <p:nvPr/>
          </p:nvSpPr>
          <p:spPr>
            <a:xfrm>
              <a:off x="2823783" y="1433367"/>
              <a:ext cx="1836222" cy="1819559"/>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1"/>
            <p:cNvSpPr/>
            <p:nvPr/>
          </p:nvSpPr>
          <p:spPr>
            <a:xfrm>
              <a:off x="3264744" y="186600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51"/>
          <p:cNvGrpSpPr/>
          <p:nvPr/>
        </p:nvGrpSpPr>
        <p:grpSpPr>
          <a:xfrm>
            <a:off x="5429566" y="3082090"/>
            <a:ext cx="1435500" cy="1001099"/>
            <a:chOff x="4684613" y="3449401"/>
            <a:chExt cx="1435500" cy="1001099"/>
          </a:xfrm>
        </p:grpSpPr>
        <p:sp>
          <p:nvSpPr>
            <p:cNvPr id="861" name="Google Shape;861;p51"/>
            <p:cNvSpPr txBox="1"/>
            <p:nvPr/>
          </p:nvSpPr>
          <p:spPr>
            <a:xfrm>
              <a:off x="4684613" y="3828600"/>
              <a:ext cx="1435500" cy="62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434343"/>
                  </a:solidFill>
                  <a:latin typeface="Open Sans"/>
                  <a:ea typeface="Open Sans"/>
                  <a:cs typeface="Open Sans"/>
                  <a:sym typeface="Open Sans"/>
                </a:rPr>
                <a:t>Marginal income</a:t>
              </a:r>
              <a:endParaRPr dirty="0">
                <a:solidFill>
                  <a:schemeClr val="dk2"/>
                </a:solidFill>
                <a:latin typeface="Open Sans"/>
                <a:ea typeface="Open Sans"/>
                <a:cs typeface="Open Sans"/>
                <a:sym typeface="Open Sans"/>
              </a:endParaRPr>
            </a:p>
          </p:txBody>
        </p:sp>
        <p:sp>
          <p:nvSpPr>
            <p:cNvPr id="862" name="Google Shape;862;p51"/>
            <p:cNvSpPr txBox="1"/>
            <p:nvPr/>
          </p:nvSpPr>
          <p:spPr>
            <a:xfrm>
              <a:off x="4862813" y="3449401"/>
              <a:ext cx="1079100" cy="3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b="1" dirty="0">
                  <a:solidFill>
                    <a:schemeClr val="dk1"/>
                  </a:solidFill>
                  <a:latin typeface="Open Sans"/>
                  <a:ea typeface="Open Sans"/>
                  <a:cs typeface="Open Sans"/>
                  <a:sym typeface="Open Sans"/>
                </a:rPr>
                <a:t>47.83%</a:t>
              </a:r>
              <a:endParaRPr sz="1600" b="1" dirty="0">
                <a:solidFill>
                  <a:schemeClr val="dk1"/>
                </a:solidFill>
                <a:latin typeface="Open Sans"/>
                <a:ea typeface="Open Sans"/>
                <a:cs typeface="Open Sans"/>
                <a:sym typeface="Open Sans"/>
              </a:endParaRPr>
            </a:p>
          </p:txBody>
        </p:sp>
      </p:grpSp>
      <p:grpSp>
        <p:nvGrpSpPr>
          <p:cNvPr id="863" name="Google Shape;863;p51"/>
          <p:cNvGrpSpPr/>
          <p:nvPr/>
        </p:nvGrpSpPr>
        <p:grpSpPr>
          <a:xfrm>
            <a:off x="3767580" y="3101084"/>
            <a:ext cx="1435500" cy="1001100"/>
            <a:chOff x="2243013" y="3279600"/>
            <a:chExt cx="1435500" cy="1001100"/>
          </a:xfrm>
        </p:grpSpPr>
        <p:sp>
          <p:nvSpPr>
            <p:cNvPr id="864" name="Google Shape;864;p51"/>
            <p:cNvSpPr txBox="1"/>
            <p:nvPr/>
          </p:nvSpPr>
          <p:spPr>
            <a:xfrm>
              <a:off x="2243013" y="3658800"/>
              <a:ext cx="1435500" cy="621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chemeClr val="dk2"/>
                  </a:solidFill>
                  <a:latin typeface="Open Sans"/>
                  <a:ea typeface="Open Sans"/>
                  <a:cs typeface="Open Sans"/>
                  <a:sym typeface="Open Sans"/>
                </a:rPr>
                <a:t>Price</a:t>
              </a:r>
              <a:endParaRPr dirty="0">
                <a:solidFill>
                  <a:schemeClr val="dk2"/>
                </a:solidFill>
                <a:latin typeface="Open Sans"/>
                <a:ea typeface="Open Sans"/>
                <a:cs typeface="Open Sans"/>
                <a:sym typeface="Open Sans"/>
              </a:endParaRPr>
            </a:p>
          </p:txBody>
        </p:sp>
        <p:sp>
          <p:nvSpPr>
            <p:cNvPr id="865" name="Google Shape;865;p51"/>
            <p:cNvSpPr txBox="1"/>
            <p:nvPr/>
          </p:nvSpPr>
          <p:spPr>
            <a:xfrm>
              <a:off x="2421213" y="3279600"/>
              <a:ext cx="1079100" cy="3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600" b="1" dirty="0">
                  <a:solidFill>
                    <a:schemeClr val="accent4"/>
                  </a:solidFill>
                  <a:latin typeface="Open Sans"/>
                  <a:ea typeface="Open Sans"/>
                  <a:cs typeface="Open Sans"/>
                  <a:sym typeface="Open Sans"/>
                </a:rPr>
                <a:t>$180</a:t>
              </a:r>
              <a:endParaRPr sz="1600" b="1" dirty="0">
                <a:solidFill>
                  <a:schemeClr val="accent4"/>
                </a:solidFill>
                <a:latin typeface="Open Sans"/>
                <a:ea typeface="Open Sans"/>
                <a:cs typeface="Open Sans"/>
                <a:sym typeface="Open Sans"/>
              </a:endParaRPr>
            </a:p>
          </p:txBody>
        </p:sp>
      </p:grpSp>
      <p:grpSp>
        <p:nvGrpSpPr>
          <p:cNvPr id="866" name="Google Shape;866;p51"/>
          <p:cNvGrpSpPr/>
          <p:nvPr/>
        </p:nvGrpSpPr>
        <p:grpSpPr>
          <a:xfrm>
            <a:off x="2031952" y="3094143"/>
            <a:ext cx="1481100" cy="1001847"/>
            <a:chOff x="633325" y="3279603"/>
            <a:chExt cx="1481100" cy="1001847"/>
          </a:xfrm>
        </p:grpSpPr>
        <p:sp>
          <p:nvSpPr>
            <p:cNvPr id="867" name="Google Shape;867;p51"/>
            <p:cNvSpPr txBox="1"/>
            <p:nvPr/>
          </p:nvSpPr>
          <p:spPr>
            <a:xfrm>
              <a:off x="633325" y="3659550"/>
              <a:ext cx="1481100" cy="62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Open Sans"/>
                  <a:ea typeface="Open Sans"/>
                  <a:cs typeface="Open Sans"/>
                  <a:sym typeface="Open Sans"/>
                </a:rPr>
                <a:t>Cost per unit</a:t>
              </a:r>
              <a:endParaRPr dirty="0">
                <a:solidFill>
                  <a:schemeClr val="dk2"/>
                </a:solidFill>
                <a:latin typeface="Open Sans"/>
                <a:ea typeface="Open Sans"/>
                <a:cs typeface="Open Sans"/>
                <a:sym typeface="Open Sans"/>
              </a:endParaRPr>
            </a:p>
          </p:txBody>
        </p:sp>
        <p:sp>
          <p:nvSpPr>
            <p:cNvPr id="868" name="Google Shape;868;p51"/>
            <p:cNvSpPr txBox="1"/>
            <p:nvPr/>
          </p:nvSpPr>
          <p:spPr>
            <a:xfrm>
              <a:off x="811513" y="3279603"/>
              <a:ext cx="1079100" cy="384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600" b="1" dirty="0">
                  <a:solidFill>
                    <a:schemeClr val="lt2"/>
                  </a:solidFill>
                  <a:latin typeface="Open Sans"/>
                  <a:ea typeface="Open Sans"/>
                  <a:cs typeface="Open Sans"/>
                  <a:sym typeface="Open Sans"/>
                </a:rPr>
                <a:t>$86.09</a:t>
              </a:r>
              <a:endParaRPr sz="1600" b="1" dirty="0">
                <a:solidFill>
                  <a:schemeClr val="lt2"/>
                </a:solidFill>
                <a:latin typeface="Open Sans"/>
                <a:ea typeface="Open Sans"/>
                <a:cs typeface="Open Sans"/>
                <a:sym typeface="Open Sans"/>
              </a:endParaRPr>
            </a:p>
          </p:txBody>
        </p:sp>
      </p:grpSp>
      <p:sp>
        <p:nvSpPr>
          <p:cNvPr id="52" name="Google Shape;851;p51">
            <a:extLst>
              <a:ext uri="{FF2B5EF4-FFF2-40B4-BE49-F238E27FC236}">
                <a16:creationId xmlns:a16="http://schemas.microsoft.com/office/drawing/2014/main" id="{A790F165-2996-B045-940E-7BF115D97018}"/>
              </a:ext>
            </a:extLst>
          </p:cNvPr>
          <p:cNvSpPr/>
          <p:nvPr/>
        </p:nvSpPr>
        <p:spPr>
          <a:xfrm>
            <a:off x="2461512" y="1940251"/>
            <a:ext cx="670109" cy="66591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11041;p92">
            <a:extLst>
              <a:ext uri="{FF2B5EF4-FFF2-40B4-BE49-F238E27FC236}">
                <a16:creationId xmlns:a16="http://schemas.microsoft.com/office/drawing/2014/main" id="{0B18B066-6752-A245-A65C-95A6513C7FFB}"/>
              </a:ext>
            </a:extLst>
          </p:cNvPr>
          <p:cNvGrpSpPr/>
          <p:nvPr/>
        </p:nvGrpSpPr>
        <p:grpSpPr>
          <a:xfrm>
            <a:off x="2621149" y="2106478"/>
            <a:ext cx="366269" cy="366269"/>
            <a:chOff x="-61354875" y="2671225"/>
            <a:chExt cx="316650" cy="316650"/>
          </a:xfrm>
          <a:solidFill>
            <a:schemeClr val="tx2"/>
          </a:solidFill>
        </p:grpSpPr>
        <p:sp>
          <p:nvSpPr>
            <p:cNvPr id="54" name="Google Shape;11042;p92">
              <a:extLst>
                <a:ext uri="{FF2B5EF4-FFF2-40B4-BE49-F238E27FC236}">
                  <a16:creationId xmlns:a16="http://schemas.microsoft.com/office/drawing/2014/main" id="{6965B8BB-F49E-F445-86F3-55CCF2433B64}"/>
                </a:ext>
              </a:extLst>
            </p:cNvPr>
            <p:cNvSpPr/>
            <p:nvPr/>
          </p:nvSpPr>
          <p:spPr>
            <a:xfrm>
              <a:off x="-61354875" y="2671225"/>
              <a:ext cx="316650" cy="316650"/>
            </a:xfrm>
            <a:custGeom>
              <a:avLst/>
              <a:gdLst/>
              <a:ahLst/>
              <a:cxnLst/>
              <a:rect l="l" t="t" r="r" b="b"/>
              <a:pathLst>
                <a:path w="12666" h="12666" extrusionOk="0">
                  <a:moveTo>
                    <a:pt x="11405" y="1701"/>
                  </a:moveTo>
                  <a:cubicBezTo>
                    <a:pt x="11657" y="1701"/>
                    <a:pt x="11847" y="1890"/>
                    <a:pt x="11847" y="2111"/>
                  </a:cubicBezTo>
                  <a:lnTo>
                    <a:pt x="11847" y="3340"/>
                  </a:lnTo>
                  <a:lnTo>
                    <a:pt x="820" y="3340"/>
                  </a:lnTo>
                  <a:lnTo>
                    <a:pt x="820" y="2111"/>
                  </a:lnTo>
                  <a:cubicBezTo>
                    <a:pt x="820" y="1890"/>
                    <a:pt x="1009" y="1701"/>
                    <a:pt x="1198" y="1701"/>
                  </a:cubicBezTo>
                  <a:lnTo>
                    <a:pt x="1639" y="1701"/>
                  </a:lnTo>
                  <a:lnTo>
                    <a:pt x="1639" y="2111"/>
                  </a:lnTo>
                  <a:cubicBezTo>
                    <a:pt x="1639" y="2363"/>
                    <a:pt x="1828" y="2552"/>
                    <a:pt x="2048" y="2552"/>
                  </a:cubicBezTo>
                  <a:cubicBezTo>
                    <a:pt x="2237" y="2552"/>
                    <a:pt x="2427" y="2363"/>
                    <a:pt x="2427" y="2111"/>
                  </a:cubicBezTo>
                  <a:lnTo>
                    <a:pt x="2427" y="1701"/>
                  </a:lnTo>
                  <a:lnTo>
                    <a:pt x="5892" y="1701"/>
                  </a:lnTo>
                  <a:lnTo>
                    <a:pt x="5892" y="2111"/>
                  </a:lnTo>
                  <a:cubicBezTo>
                    <a:pt x="5892" y="2363"/>
                    <a:pt x="6081" y="2552"/>
                    <a:pt x="6333" y="2552"/>
                  </a:cubicBezTo>
                  <a:cubicBezTo>
                    <a:pt x="6585" y="2552"/>
                    <a:pt x="6743" y="2363"/>
                    <a:pt x="6743" y="2111"/>
                  </a:cubicBezTo>
                  <a:lnTo>
                    <a:pt x="6743" y="1701"/>
                  </a:lnTo>
                  <a:lnTo>
                    <a:pt x="10208" y="1701"/>
                  </a:lnTo>
                  <a:lnTo>
                    <a:pt x="10208" y="2111"/>
                  </a:lnTo>
                  <a:cubicBezTo>
                    <a:pt x="10208" y="2363"/>
                    <a:pt x="10397" y="2552"/>
                    <a:pt x="10618" y="2552"/>
                  </a:cubicBezTo>
                  <a:cubicBezTo>
                    <a:pt x="10870" y="2552"/>
                    <a:pt x="11027" y="2363"/>
                    <a:pt x="11027" y="2111"/>
                  </a:cubicBezTo>
                  <a:lnTo>
                    <a:pt x="11027" y="1701"/>
                  </a:lnTo>
                  <a:close/>
                  <a:moveTo>
                    <a:pt x="11878" y="4159"/>
                  </a:moveTo>
                  <a:lnTo>
                    <a:pt x="11878" y="6112"/>
                  </a:lnTo>
                  <a:lnTo>
                    <a:pt x="11847" y="6112"/>
                  </a:lnTo>
                  <a:cubicBezTo>
                    <a:pt x="11090" y="5072"/>
                    <a:pt x="9862" y="4442"/>
                    <a:pt x="8538" y="4442"/>
                  </a:cubicBezTo>
                  <a:cubicBezTo>
                    <a:pt x="6239" y="4442"/>
                    <a:pt x="4411" y="6301"/>
                    <a:pt x="4411" y="8569"/>
                  </a:cubicBezTo>
                  <a:cubicBezTo>
                    <a:pt x="4411" y="9168"/>
                    <a:pt x="4506" y="9735"/>
                    <a:pt x="4758" y="10239"/>
                  </a:cubicBezTo>
                  <a:lnTo>
                    <a:pt x="1261" y="10239"/>
                  </a:lnTo>
                  <a:cubicBezTo>
                    <a:pt x="1009" y="10239"/>
                    <a:pt x="851" y="10050"/>
                    <a:pt x="851" y="9830"/>
                  </a:cubicBezTo>
                  <a:lnTo>
                    <a:pt x="851" y="4159"/>
                  </a:lnTo>
                  <a:close/>
                  <a:moveTo>
                    <a:pt x="8538" y="5261"/>
                  </a:moveTo>
                  <a:cubicBezTo>
                    <a:pt x="10334" y="5261"/>
                    <a:pt x="11847" y="6774"/>
                    <a:pt x="11847" y="8569"/>
                  </a:cubicBezTo>
                  <a:cubicBezTo>
                    <a:pt x="11847" y="10397"/>
                    <a:pt x="10334" y="11877"/>
                    <a:pt x="8538" y="11877"/>
                  </a:cubicBezTo>
                  <a:cubicBezTo>
                    <a:pt x="6711" y="11877"/>
                    <a:pt x="5230" y="10397"/>
                    <a:pt x="5230" y="8569"/>
                  </a:cubicBezTo>
                  <a:cubicBezTo>
                    <a:pt x="5230" y="6774"/>
                    <a:pt x="6743" y="5261"/>
                    <a:pt x="8538" y="5261"/>
                  </a:cubicBezTo>
                  <a:close/>
                  <a:moveTo>
                    <a:pt x="2048" y="0"/>
                  </a:moveTo>
                  <a:cubicBezTo>
                    <a:pt x="1828" y="0"/>
                    <a:pt x="1639" y="189"/>
                    <a:pt x="1639" y="441"/>
                  </a:cubicBezTo>
                  <a:lnTo>
                    <a:pt x="1639" y="851"/>
                  </a:lnTo>
                  <a:lnTo>
                    <a:pt x="1198" y="851"/>
                  </a:lnTo>
                  <a:cubicBezTo>
                    <a:pt x="536" y="851"/>
                    <a:pt x="1" y="1418"/>
                    <a:pt x="1" y="2079"/>
                  </a:cubicBezTo>
                  <a:lnTo>
                    <a:pt x="1" y="9798"/>
                  </a:lnTo>
                  <a:cubicBezTo>
                    <a:pt x="1" y="10460"/>
                    <a:pt x="536" y="11027"/>
                    <a:pt x="1198" y="11027"/>
                  </a:cubicBezTo>
                  <a:lnTo>
                    <a:pt x="5230" y="11027"/>
                  </a:lnTo>
                  <a:cubicBezTo>
                    <a:pt x="5987" y="12003"/>
                    <a:pt x="7184" y="12665"/>
                    <a:pt x="8538" y="12665"/>
                  </a:cubicBezTo>
                  <a:cubicBezTo>
                    <a:pt x="10807" y="12665"/>
                    <a:pt x="12666" y="10838"/>
                    <a:pt x="12666" y="8538"/>
                  </a:cubicBezTo>
                  <a:lnTo>
                    <a:pt x="12666" y="2079"/>
                  </a:lnTo>
                  <a:cubicBezTo>
                    <a:pt x="12666" y="1418"/>
                    <a:pt x="12130" y="851"/>
                    <a:pt x="11405" y="851"/>
                  </a:cubicBezTo>
                  <a:lnTo>
                    <a:pt x="11027" y="851"/>
                  </a:lnTo>
                  <a:lnTo>
                    <a:pt x="11027" y="441"/>
                  </a:lnTo>
                  <a:cubicBezTo>
                    <a:pt x="11027" y="189"/>
                    <a:pt x="10807" y="0"/>
                    <a:pt x="10618" y="0"/>
                  </a:cubicBezTo>
                  <a:cubicBezTo>
                    <a:pt x="10397" y="0"/>
                    <a:pt x="10177" y="189"/>
                    <a:pt x="10177" y="441"/>
                  </a:cubicBezTo>
                  <a:lnTo>
                    <a:pt x="10177" y="851"/>
                  </a:lnTo>
                  <a:lnTo>
                    <a:pt x="6711" y="851"/>
                  </a:lnTo>
                  <a:lnTo>
                    <a:pt x="6711" y="441"/>
                  </a:lnTo>
                  <a:cubicBezTo>
                    <a:pt x="6711" y="189"/>
                    <a:pt x="6522" y="0"/>
                    <a:pt x="6333" y="0"/>
                  </a:cubicBezTo>
                  <a:cubicBezTo>
                    <a:pt x="6081" y="0"/>
                    <a:pt x="5892" y="189"/>
                    <a:pt x="5892" y="441"/>
                  </a:cubicBezTo>
                  <a:lnTo>
                    <a:pt x="5892" y="851"/>
                  </a:lnTo>
                  <a:lnTo>
                    <a:pt x="2427" y="851"/>
                  </a:lnTo>
                  <a:lnTo>
                    <a:pt x="2427" y="441"/>
                  </a:lnTo>
                  <a:cubicBezTo>
                    <a:pt x="2427" y="189"/>
                    <a:pt x="2237" y="0"/>
                    <a:pt x="2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043;p92">
              <a:extLst>
                <a:ext uri="{FF2B5EF4-FFF2-40B4-BE49-F238E27FC236}">
                  <a16:creationId xmlns:a16="http://schemas.microsoft.com/office/drawing/2014/main" id="{F56D4926-266E-384E-B0BC-56DF1F2A28FA}"/>
                </a:ext>
              </a:extLst>
            </p:cNvPr>
            <p:cNvSpPr/>
            <p:nvPr/>
          </p:nvSpPr>
          <p:spPr>
            <a:xfrm>
              <a:off x="-61172925" y="2813775"/>
              <a:ext cx="62225" cy="145725"/>
            </a:xfrm>
            <a:custGeom>
              <a:avLst/>
              <a:gdLst/>
              <a:ahLst/>
              <a:cxnLst/>
              <a:rect l="l" t="t" r="r" b="b"/>
              <a:pathLst>
                <a:path w="2489" h="5829" extrusionOk="0">
                  <a:moveTo>
                    <a:pt x="1260" y="0"/>
                  </a:moveTo>
                  <a:cubicBezTo>
                    <a:pt x="1008" y="0"/>
                    <a:pt x="819" y="190"/>
                    <a:pt x="819" y="410"/>
                  </a:cubicBezTo>
                  <a:lnTo>
                    <a:pt x="819" y="662"/>
                  </a:lnTo>
                  <a:cubicBezTo>
                    <a:pt x="347" y="820"/>
                    <a:pt x="0" y="1292"/>
                    <a:pt x="0" y="1859"/>
                  </a:cubicBezTo>
                  <a:cubicBezTo>
                    <a:pt x="0" y="2521"/>
                    <a:pt x="536" y="2899"/>
                    <a:pt x="977" y="3245"/>
                  </a:cubicBezTo>
                  <a:cubicBezTo>
                    <a:pt x="1292" y="3466"/>
                    <a:pt x="1639" y="3687"/>
                    <a:pt x="1639" y="3939"/>
                  </a:cubicBezTo>
                  <a:cubicBezTo>
                    <a:pt x="1639" y="4191"/>
                    <a:pt x="1450" y="4380"/>
                    <a:pt x="1260" y="4380"/>
                  </a:cubicBezTo>
                  <a:cubicBezTo>
                    <a:pt x="1008" y="4380"/>
                    <a:pt x="819" y="4191"/>
                    <a:pt x="819" y="3939"/>
                  </a:cubicBezTo>
                  <a:cubicBezTo>
                    <a:pt x="819" y="3718"/>
                    <a:pt x="630" y="3498"/>
                    <a:pt x="441" y="3498"/>
                  </a:cubicBezTo>
                  <a:cubicBezTo>
                    <a:pt x="189" y="3498"/>
                    <a:pt x="0" y="3718"/>
                    <a:pt x="0" y="3939"/>
                  </a:cubicBezTo>
                  <a:cubicBezTo>
                    <a:pt x="0" y="4506"/>
                    <a:pt x="347" y="4915"/>
                    <a:pt x="819" y="5136"/>
                  </a:cubicBezTo>
                  <a:lnTo>
                    <a:pt x="819" y="5388"/>
                  </a:lnTo>
                  <a:cubicBezTo>
                    <a:pt x="819" y="5640"/>
                    <a:pt x="1008" y="5829"/>
                    <a:pt x="1260" y="5829"/>
                  </a:cubicBezTo>
                  <a:cubicBezTo>
                    <a:pt x="1481" y="5829"/>
                    <a:pt x="1639" y="5640"/>
                    <a:pt x="1639" y="5388"/>
                  </a:cubicBezTo>
                  <a:lnTo>
                    <a:pt x="1639" y="5136"/>
                  </a:lnTo>
                  <a:cubicBezTo>
                    <a:pt x="2111" y="4978"/>
                    <a:pt x="2489" y="4506"/>
                    <a:pt x="2489" y="3939"/>
                  </a:cubicBezTo>
                  <a:cubicBezTo>
                    <a:pt x="2489" y="3277"/>
                    <a:pt x="1922" y="2867"/>
                    <a:pt x="1481" y="2552"/>
                  </a:cubicBezTo>
                  <a:cubicBezTo>
                    <a:pt x="1166" y="2332"/>
                    <a:pt x="819" y="2080"/>
                    <a:pt x="819" y="1859"/>
                  </a:cubicBezTo>
                  <a:cubicBezTo>
                    <a:pt x="819" y="1607"/>
                    <a:pt x="1008" y="1418"/>
                    <a:pt x="1260" y="1418"/>
                  </a:cubicBezTo>
                  <a:cubicBezTo>
                    <a:pt x="1513" y="1418"/>
                    <a:pt x="1639" y="1607"/>
                    <a:pt x="1639" y="1859"/>
                  </a:cubicBezTo>
                  <a:cubicBezTo>
                    <a:pt x="1639" y="2080"/>
                    <a:pt x="1859" y="2269"/>
                    <a:pt x="2048" y="2269"/>
                  </a:cubicBezTo>
                  <a:cubicBezTo>
                    <a:pt x="2300" y="2269"/>
                    <a:pt x="2489" y="2080"/>
                    <a:pt x="2489" y="1859"/>
                  </a:cubicBezTo>
                  <a:cubicBezTo>
                    <a:pt x="2489" y="1292"/>
                    <a:pt x="2143" y="883"/>
                    <a:pt x="1639" y="662"/>
                  </a:cubicBezTo>
                  <a:lnTo>
                    <a:pt x="1639" y="410"/>
                  </a:lnTo>
                  <a:cubicBezTo>
                    <a:pt x="1639" y="158"/>
                    <a:pt x="1450" y="0"/>
                    <a:pt x="12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044;p92">
              <a:extLst>
                <a:ext uri="{FF2B5EF4-FFF2-40B4-BE49-F238E27FC236}">
                  <a16:creationId xmlns:a16="http://schemas.microsoft.com/office/drawing/2014/main" id="{722879FB-B9FB-4C49-8A24-5656A465384D}"/>
                </a:ext>
              </a:extLst>
            </p:cNvPr>
            <p:cNvSpPr/>
            <p:nvPr/>
          </p:nvSpPr>
          <p:spPr>
            <a:xfrm>
              <a:off x="-61313925" y="2796450"/>
              <a:ext cx="40975" cy="20500"/>
            </a:xfrm>
            <a:custGeom>
              <a:avLst/>
              <a:gdLst/>
              <a:ahLst/>
              <a:cxnLst/>
              <a:rect l="l" t="t" r="r" b="b"/>
              <a:pathLst>
                <a:path w="1639" h="820" extrusionOk="0">
                  <a:moveTo>
                    <a:pt x="410" y="0"/>
                  </a:moveTo>
                  <a:cubicBezTo>
                    <a:pt x="158" y="0"/>
                    <a:pt x="1" y="189"/>
                    <a:pt x="1" y="378"/>
                  </a:cubicBezTo>
                  <a:cubicBezTo>
                    <a:pt x="1" y="630"/>
                    <a:pt x="158" y="820"/>
                    <a:pt x="410" y="820"/>
                  </a:cubicBezTo>
                  <a:lnTo>
                    <a:pt x="1230" y="820"/>
                  </a:lnTo>
                  <a:cubicBezTo>
                    <a:pt x="1482" y="820"/>
                    <a:pt x="1639" y="630"/>
                    <a:pt x="1639" y="378"/>
                  </a:cubicBezTo>
                  <a:cubicBezTo>
                    <a:pt x="1639" y="158"/>
                    <a:pt x="1419" y="0"/>
                    <a:pt x="12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045;p92">
              <a:extLst>
                <a:ext uri="{FF2B5EF4-FFF2-40B4-BE49-F238E27FC236}">
                  <a16:creationId xmlns:a16="http://schemas.microsoft.com/office/drawing/2014/main" id="{DD6C108B-DCB8-8A42-BAF7-3D7A3BCB4AA0}"/>
                </a:ext>
              </a:extLst>
            </p:cNvPr>
            <p:cNvSpPr/>
            <p:nvPr/>
          </p:nvSpPr>
          <p:spPr>
            <a:xfrm>
              <a:off x="-61313925" y="2837400"/>
              <a:ext cx="40975" cy="20500"/>
            </a:xfrm>
            <a:custGeom>
              <a:avLst/>
              <a:gdLst/>
              <a:ahLst/>
              <a:cxnLst/>
              <a:rect l="l" t="t" r="r" b="b"/>
              <a:pathLst>
                <a:path w="1639" h="820" extrusionOk="0">
                  <a:moveTo>
                    <a:pt x="410" y="1"/>
                  </a:moveTo>
                  <a:cubicBezTo>
                    <a:pt x="158" y="1"/>
                    <a:pt x="1" y="190"/>
                    <a:pt x="1" y="442"/>
                  </a:cubicBezTo>
                  <a:cubicBezTo>
                    <a:pt x="1" y="631"/>
                    <a:pt x="158" y="820"/>
                    <a:pt x="410" y="820"/>
                  </a:cubicBezTo>
                  <a:lnTo>
                    <a:pt x="1230" y="820"/>
                  </a:lnTo>
                  <a:cubicBezTo>
                    <a:pt x="1482" y="820"/>
                    <a:pt x="1639" y="631"/>
                    <a:pt x="1639" y="442"/>
                  </a:cubicBezTo>
                  <a:cubicBezTo>
                    <a:pt x="1639" y="190"/>
                    <a:pt x="1419" y="1"/>
                    <a:pt x="12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46;p92">
              <a:extLst>
                <a:ext uri="{FF2B5EF4-FFF2-40B4-BE49-F238E27FC236}">
                  <a16:creationId xmlns:a16="http://schemas.microsoft.com/office/drawing/2014/main" id="{FF10142E-7C26-4F49-87B1-2B6128E582BB}"/>
                </a:ext>
              </a:extLst>
            </p:cNvPr>
            <p:cNvSpPr/>
            <p:nvPr/>
          </p:nvSpPr>
          <p:spPr>
            <a:xfrm>
              <a:off x="-61313925" y="2877575"/>
              <a:ext cx="40975" cy="22075"/>
            </a:xfrm>
            <a:custGeom>
              <a:avLst/>
              <a:gdLst/>
              <a:ahLst/>
              <a:cxnLst/>
              <a:rect l="l" t="t" r="r" b="b"/>
              <a:pathLst>
                <a:path w="1639" h="883" extrusionOk="0">
                  <a:moveTo>
                    <a:pt x="410" y="0"/>
                  </a:moveTo>
                  <a:cubicBezTo>
                    <a:pt x="158" y="0"/>
                    <a:pt x="1" y="221"/>
                    <a:pt x="1" y="441"/>
                  </a:cubicBezTo>
                  <a:cubicBezTo>
                    <a:pt x="1" y="693"/>
                    <a:pt x="158" y="883"/>
                    <a:pt x="410" y="883"/>
                  </a:cubicBezTo>
                  <a:lnTo>
                    <a:pt x="1230" y="883"/>
                  </a:lnTo>
                  <a:cubicBezTo>
                    <a:pt x="1482" y="883"/>
                    <a:pt x="1639" y="693"/>
                    <a:pt x="1639" y="441"/>
                  </a:cubicBezTo>
                  <a:cubicBezTo>
                    <a:pt x="1639" y="221"/>
                    <a:pt x="1419" y="0"/>
                    <a:pt x="12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1100;p92">
            <a:extLst>
              <a:ext uri="{FF2B5EF4-FFF2-40B4-BE49-F238E27FC236}">
                <a16:creationId xmlns:a16="http://schemas.microsoft.com/office/drawing/2014/main" id="{2C02BAF6-8CF7-7D4F-B7B1-2F9DE0CE166D}"/>
              </a:ext>
            </a:extLst>
          </p:cNvPr>
          <p:cNvGrpSpPr/>
          <p:nvPr/>
        </p:nvGrpSpPr>
        <p:grpSpPr>
          <a:xfrm>
            <a:off x="4326861" y="2091066"/>
            <a:ext cx="368091" cy="334402"/>
            <a:chOff x="-62518200" y="2692475"/>
            <a:chExt cx="318225" cy="289100"/>
          </a:xfrm>
          <a:solidFill>
            <a:schemeClr val="accent4"/>
          </a:solidFill>
        </p:grpSpPr>
        <p:sp>
          <p:nvSpPr>
            <p:cNvPr id="60" name="Google Shape;11101;p92">
              <a:extLst>
                <a:ext uri="{FF2B5EF4-FFF2-40B4-BE49-F238E27FC236}">
                  <a16:creationId xmlns:a16="http://schemas.microsoft.com/office/drawing/2014/main" id="{3F4EBCC6-EF96-6C4F-9BB6-EAA8C140187D}"/>
                </a:ext>
              </a:extLst>
            </p:cNvPr>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02;p92">
              <a:extLst>
                <a:ext uri="{FF2B5EF4-FFF2-40B4-BE49-F238E27FC236}">
                  <a16:creationId xmlns:a16="http://schemas.microsoft.com/office/drawing/2014/main" id="{9D59FDDF-7316-E649-96D8-6ADAFA8542EB}"/>
                </a:ext>
              </a:extLst>
            </p:cNvPr>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1183;p92">
            <a:extLst>
              <a:ext uri="{FF2B5EF4-FFF2-40B4-BE49-F238E27FC236}">
                <a16:creationId xmlns:a16="http://schemas.microsoft.com/office/drawing/2014/main" id="{E0D0F96C-09E1-0241-9F72-1E65F98B4FBC}"/>
              </a:ext>
            </a:extLst>
          </p:cNvPr>
          <p:cNvGrpSpPr/>
          <p:nvPr/>
        </p:nvGrpSpPr>
        <p:grpSpPr>
          <a:xfrm>
            <a:off x="5964181" y="2030367"/>
            <a:ext cx="366269" cy="366269"/>
            <a:chOff x="-61783350" y="2297100"/>
            <a:chExt cx="316650" cy="316650"/>
          </a:xfrm>
          <a:solidFill>
            <a:schemeClr val="tx1"/>
          </a:solidFill>
        </p:grpSpPr>
        <p:sp>
          <p:nvSpPr>
            <p:cNvPr id="63" name="Google Shape;11184;p92">
              <a:extLst>
                <a:ext uri="{FF2B5EF4-FFF2-40B4-BE49-F238E27FC236}">
                  <a16:creationId xmlns:a16="http://schemas.microsoft.com/office/drawing/2014/main" id="{69579FC0-82A4-924C-BECD-F3795C08D4C2}"/>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185;p92">
              <a:extLst>
                <a:ext uri="{FF2B5EF4-FFF2-40B4-BE49-F238E27FC236}">
                  <a16:creationId xmlns:a16="http://schemas.microsoft.com/office/drawing/2014/main" id="{D6974383-605D-874C-A714-22F636F81757}"/>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197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471D-A300-C941-978F-4EBDBA88B4FB}"/>
              </a:ext>
            </a:extLst>
          </p:cNvPr>
          <p:cNvSpPr>
            <a:spLocks noGrp="1"/>
          </p:cNvSpPr>
          <p:nvPr>
            <p:ph type="title"/>
          </p:nvPr>
        </p:nvSpPr>
        <p:spPr/>
        <p:txBody>
          <a:bodyPr/>
          <a:lstStyle/>
          <a:p>
            <a:r>
              <a:rPr lang="en-MX" dirty="0"/>
              <a:t>BOM</a:t>
            </a:r>
          </a:p>
        </p:txBody>
      </p:sp>
      <p:pic>
        <p:nvPicPr>
          <p:cNvPr id="6146" name="Picture 2">
            <a:extLst>
              <a:ext uri="{FF2B5EF4-FFF2-40B4-BE49-F238E27FC236}">
                <a16:creationId xmlns:a16="http://schemas.microsoft.com/office/drawing/2014/main" id="{CC413BAC-6601-D84B-A987-A8A1D6AAF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87" y="1131450"/>
            <a:ext cx="8431025" cy="288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84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7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FORECAST</a:t>
            </a:r>
            <a:endParaRPr dirty="0"/>
          </a:p>
        </p:txBody>
      </p:sp>
      <p:sp>
        <p:nvSpPr>
          <p:cNvPr id="1514" name="Google Shape;1514;p71"/>
          <p:cNvSpPr txBox="1"/>
          <p:nvPr/>
        </p:nvSpPr>
        <p:spPr>
          <a:xfrm>
            <a:off x="3111446" y="1827354"/>
            <a:ext cx="2885323" cy="25746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2"/>
                </a:solidFill>
                <a:latin typeface="Open Sans"/>
                <a:ea typeface="Open Sans"/>
                <a:cs typeface="Open Sans"/>
                <a:sym typeface="Open Sans"/>
              </a:rPr>
              <a:t>Growth projected for 2021</a:t>
            </a:r>
            <a:endParaRPr sz="1600" dirty="0">
              <a:solidFill>
                <a:schemeClr val="dk2"/>
              </a:solidFill>
              <a:latin typeface="Open Sans"/>
              <a:ea typeface="Open Sans"/>
              <a:cs typeface="Open Sans"/>
              <a:sym typeface="Open Sans"/>
            </a:endParaRPr>
          </a:p>
        </p:txBody>
      </p:sp>
      <p:sp>
        <p:nvSpPr>
          <p:cNvPr id="1515" name="Google Shape;1515;p71"/>
          <p:cNvSpPr txBox="1"/>
          <p:nvPr/>
        </p:nvSpPr>
        <p:spPr>
          <a:xfrm>
            <a:off x="3396600" y="1516633"/>
            <a:ext cx="23508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Open Sans"/>
                <a:ea typeface="Open Sans"/>
                <a:cs typeface="Open Sans"/>
                <a:sym typeface="Open Sans"/>
              </a:rPr>
              <a:t>9.20%</a:t>
            </a:r>
            <a:endParaRPr sz="1800" b="1" dirty="0">
              <a:solidFill>
                <a:schemeClr val="dk2"/>
              </a:solidFill>
              <a:latin typeface="Open Sans"/>
              <a:ea typeface="Open Sans"/>
              <a:cs typeface="Open Sans"/>
              <a:sym typeface="Open Sans"/>
            </a:endParaRPr>
          </a:p>
        </p:txBody>
      </p:sp>
      <p:sp>
        <p:nvSpPr>
          <p:cNvPr id="1516" name="Google Shape;1516;p71"/>
          <p:cNvSpPr txBox="1"/>
          <p:nvPr/>
        </p:nvSpPr>
        <p:spPr>
          <a:xfrm>
            <a:off x="2974850" y="2557532"/>
            <a:ext cx="3927076" cy="2823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2"/>
                </a:solidFill>
                <a:latin typeface="Open Sans"/>
                <a:ea typeface="Open Sans"/>
                <a:cs typeface="Open Sans"/>
                <a:sym typeface="Open Sans"/>
              </a:rPr>
              <a:t>Annual production projected for 2021</a:t>
            </a:r>
            <a:endParaRPr sz="1600" dirty="0">
              <a:solidFill>
                <a:schemeClr val="dk2"/>
              </a:solidFill>
              <a:latin typeface="Open Sans"/>
              <a:ea typeface="Open Sans"/>
              <a:cs typeface="Open Sans"/>
              <a:sym typeface="Open Sans"/>
            </a:endParaRPr>
          </a:p>
        </p:txBody>
      </p:sp>
      <p:sp>
        <p:nvSpPr>
          <p:cNvPr id="1517" name="Google Shape;1517;p71"/>
          <p:cNvSpPr txBox="1"/>
          <p:nvPr/>
        </p:nvSpPr>
        <p:spPr>
          <a:xfrm>
            <a:off x="3378707" y="2260341"/>
            <a:ext cx="23508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12,659</a:t>
            </a:r>
            <a:endParaRPr sz="1800" b="1" dirty="0">
              <a:solidFill>
                <a:schemeClr val="dk2"/>
              </a:solidFill>
              <a:latin typeface="Open Sans"/>
              <a:ea typeface="Open Sans"/>
              <a:cs typeface="Open Sans"/>
              <a:sym typeface="Open Sans"/>
            </a:endParaRPr>
          </a:p>
        </p:txBody>
      </p:sp>
      <p:sp>
        <p:nvSpPr>
          <p:cNvPr id="1518" name="Google Shape;1518;p71"/>
          <p:cNvSpPr/>
          <p:nvPr/>
        </p:nvSpPr>
        <p:spPr>
          <a:xfrm>
            <a:off x="2664309" y="2290851"/>
            <a:ext cx="264401" cy="262081"/>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1"/>
          <p:cNvSpPr/>
          <p:nvPr/>
        </p:nvSpPr>
        <p:spPr>
          <a:xfrm>
            <a:off x="2664309" y="1564026"/>
            <a:ext cx="264401" cy="262081"/>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1"/>
          <p:cNvSpPr txBox="1"/>
          <p:nvPr/>
        </p:nvSpPr>
        <p:spPr>
          <a:xfrm>
            <a:off x="7242051" y="1657850"/>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$78</a:t>
            </a:r>
            <a:endParaRPr sz="1800" b="1">
              <a:solidFill>
                <a:schemeClr val="lt1"/>
              </a:solidFill>
              <a:latin typeface="Open Sans"/>
              <a:ea typeface="Open Sans"/>
              <a:cs typeface="Open Sans"/>
              <a:sym typeface="Open Sans"/>
            </a:endParaRPr>
          </a:p>
        </p:txBody>
      </p:sp>
      <p:sp>
        <p:nvSpPr>
          <p:cNvPr id="1566" name="Google Shape;1566;p71"/>
          <p:cNvSpPr txBox="1"/>
          <p:nvPr/>
        </p:nvSpPr>
        <p:spPr>
          <a:xfrm>
            <a:off x="6280026" y="1657850"/>
            <a:ext cx="6219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$83</a:t>
            </a:r>
            <a:endParaRPr sz="1800" b="1">
              <a:solidFill>
                <a:schemeClr val="lt1"/>
              </a:solidFill>
              <a:latin typeface="Open Sans"/>
              <a:ea typeface="Open Sans"/>
              <a:cs typeface="Open Sans"/>
              <a:sym typeface="Open Sans"/>
            </a:endParaRPr>
          </a:p>
        </p:txBody>
      </p:sp>
      <p:sp>
        <p:nvSpPr>
          <p:cNvPr id="1567" name="Google Shape;1567;p71"/>
          <p:cNvSpPr txBox="1"/>
          <p:nvPr/>
        </p:nvSpPr>
        <p:spPr>
          <a:xfrm>
            <a:off x="7242051" y="3191375"/>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$93</a:t>
            </a:r>
            <a:endParaRPr sz="1800" b="1">
              <a:solidFill>
                <a:schemeClr val="lt1"/>
              </a:solidFill>
              <a:latin typeface="Open Sans"/>
              <a:ea typeface="Open Sans"/>
              <a:cs typeface="Open Sans"/>
              <a:sym typeface="Open Sans"/>
            </a:endParaRPr>
          </a:p>
        </p:txBody>
      </p:sp>
      <p:sp>
        <p:nvSpPr>
          <p:cNvPr id="1568" name="Google Shape;1568;p71"/>
          <p:cNvSpPr txBox="1"/>
          <p:nvPr/>
        </p:nvSpPr>
        <p:spPr>
          <a:xfrm>
            <a:off x="6225276" y="3203225"/>
            <a:ext cx="731400" cy="2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Open Sans"/>
                <a:ea typeface="Open Sans"/>
                <a:cs typeface="Open Sans"/>
                <a:sym typeface="Open Sans"/>
              </a:rPr>
              <a:t>$2</a:t>
            </a:r>
            <a:endParaRPr sz="1800" b="1" dirty="0">
              <a:solidFill>
                <a:schemeClr val="lt1"/>
              </a:solidFill>
              <a:latin typeface="Open Sans"/>
              <a:ea typeface="Open Sans"/>
              <a:cs typeface="Open Sans"/>
              <a:sym typeface="Open Sans"/>
            </a:endParaRPr>
          </a:p>
        </p:txBody>
      </p:sp>
      <p:grpSp>
        <p:nvGrpSpPr>
          <p:cNvPr id="113" name="Google Shape;1944;p79">
            <a:extLst>
              <a:ext uri="{FF2B5EF4-FFF2-40B4-BE49-F238E27FC236}">
                <a16:creationId xmlns:a16="http://schemas.microsoft.com/office/drawing/2014/main" id="{081E185E-F816-B24F-8CF7-624807568684}"/>
              </a:ext>
            </a:extLst>
          </p:cNvPr>
          <p:cNvGrpSpPr/>
          <p:nvPr/>
        </p:nvGrpSpPr>
        <p:grpSpPr>
          <a:xfrm>
            <a:off x="713223" y="1108724"/>
            <a:ext cx="1307233" cy="3144203"/>
            <a:chOff x="403275" y="1725925"/>
            <a:chExt cx="654375" cy="1516775"/>
          </a:xfrm>
        </p:grpSpPr>
        <p:sp>
          <p:nvSpPr>
            <p:cNvPr id="114" name="Google Shape;1945;p79">
              <a:extLst>
                <a:ext uri="{FF2B5EF4-FFF2-40B4-BE49-F238E27FC236}">
                  <a16:creationId xmlns:a16="http://schemas.microsoft.com/office/drawing/2014/main" id="{60EE2D7B-7ED0-1842-A750-3747F62526E8}"/>
                </a:ext>
              </a:extLst>
            </p:cNvPr>
            <p:cNvSpPr/>
            <p:nvPr/>
          </p:nvSpPr>
          <p:spPr>
            <a:xfrm>
              <a:off x="838300" y="1725925"/>
              <a:ext cx="219350" cy="266200"/>
            </a:xfrm>
            <a:custGeom>
              <a:avLst/>
              <a:gdLst/>
              <a:ahLst/>
              <a:cxnLst/>
              <a:rect l="l" t="t" r="r" b="b"/>
              <a:pathLst>
                <a:path w="8774" h="10648" extrusionOk="0">
                  <a:moveTo>
                    <a:pt x="1024" y="0"/>
                  </a:moveTo>
                  <a:cubicBezTo>
                    <a:pt x="452" y="0"/>
                    <a:pt x="0" y="452"/>
                    <a:pt x="0" y="1024"/>
                  </a:cubicBezTo>
                  <a:lnTo>
                    <a:pt x="0" y="10648"/>
                  </a:lnTo>
                  <a:lnTo>
                    <a:pt x="1689" y="8774"/>
                  </a:lnTo>
                  <a:lnTo>
                    <a:pt x="7737" y="8774"/>
                  </a:lnTo>
                  <a:cubicBezTo>
                    <a:pt x="8309" y="8774"/>
                    <a:pt x="8774" y="8308"/>
                    <a:pt x="8774" y="7750"/>
                  </a:cubicBezTo>
                  <a:lnTo>
                    <a:pt x="8774" y="1024"/>
                  </a:lnTo>
                  <a:cubicBezTo>
                    <a:pt x="8774" y="452"/>
                    <a:pt x="8309" y="0"/>
                    <a:pt x="773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46;p79">
              <a:extLst>
                <a:ext uri="{FF2B5EF4-FFF2-40B4-BE49-F238E27FC236}">
                  <a16:creationId xmlns:a16="http://schemas.microsoft.com/office/drawing/2014/main" id="{A2C72A34-D944-594A-A5CB-E2AB72578874}"/>
                </a:ext>
              </a:extLst>
            </p:cNvPr>
            <p:cNvSpPr/>
            <p:nvPr/>
          </p:nvSpPr>
          <p:spPr>
            <a:xfrm>
              <a:off x="697675" y="1886725"/>
              <a:ext cx="113725" cy="98325"/>
            </a:xfrm>
            <a:custGeom>
              <a:avLst/>
              <a:gdLst/>
              <a:ahLst/>
              <a:cxnLst/>
              <a:rect l="l" t="t" r="r" b="b"/>
              <a:pathLst>
                <a:path w="4549" h="3933" extrusionOk="0">
                  <a:moveTo>
                    <a:pt x="2442" y="1"/>
                  </a:moveTo>
                  <a:cubicBezTo>
                    <a:pt x="1688" y="1"/>
                    <a:pt x="925" y="477"/>
                    <a:pt x="574" y="1198"/>
                  </a:cubicBezTo>
                  <a:cubicBezTo>
                    <a:pt x="1" y="2370"/>
                    <a:pt x="636" y="3933"/>
                    <a:pt x="1626" y="3933"/>
                  </a:cubicBezTo>
                  <a:cubicBezTo>
                    <a:pt x="1669" y="3933"/>
                    <a:pt x="1713" y="3930"/>
                    <a:pt x="1757" y="3923"/>
                  </a:cubicBezTo>
                  <a:cubicBezTo>
                    <a:pt x="2834" y="3777"/>
                    <a:pt x="3485" y="2873"/>
                    <a:pt x="3485" y="2873"/>
                  </a:cubicBezTo>
                  <a:cubicBezTo>
                    <a:pt x="4376" y="2754"/>
                    <a:pt x="4549" y="1956"/>
                    <a:pt x="4509" y="1345"/>
                  </a:cubicBezTo>
                  <a:cubicBezTo>
                    <a:pt x="4471" y="758"/>
                    <a:pt x="3942" y="288"/>
                    <a:pt x="3481" y="288"/>
                  </a:cubicBezTo>
                  <a:cubicBezTo>
                    <a:pt x="3451" y="288"/>
                    <a:pt x="3421" y="290"/>
                    <a:pt x="3392" y="294"/>
                  </a:cubicBezTo>
                  <a:cubicBezTo>
                    <a:pt x="3101" y="92"/>
                    <a:pt x="2772" y="1"/>
                    <a:pt x="2442"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47;p79">
              <a:extLst>
                <a:ext uri="{FF2B5EF4-FFF2-40B4-BE49-F238E27FC236}">
                  <a16:creationId xmlns:a16="http://schemas.microsoft.com/office/drawing/2014/main" id="{F4ED0138-BDC2-1F4D-80DB-247D20DE3BC5}"/>
                </a:ext>
              </a:extLst>
            </p:cNvPr>
            <p:cNvSpPr/>
            <p:nvPr/>
          </p:nvSpPr>
          <p:spPr>
            <a:xfrm>
              <a:off x="688075" y="1869150"/>
              <a:ext cx="47900" cy="47875"/>
            </a:xfrm>
            <a:custGeom>
              <a:avLst/>
              <a:gdLst/>
              <a:ahLst/>
              <a:cxnLst/>
              <a:rect l="l" t="t" r="r" b="b"/>
              <a:pathLst>
                <a:path w="1916" h="1915" extrusionOk="0">
                  <a:moveTo>
                    <a:pt x="958" y="0"/>
                  </a:moveTo>
                  <a:cubicBezTo>
                    <a:pt x="426" y="0"/>
                    <a:pt x="1" y="439"/>
                    <a:pt x="1" y="958"/>
                  </a:cubicBezTo>
                  <a:cubicBezTo>
                    <a:pt x="1" y="1489"/>
                    <a:pt x="426" y="1915"/>
                    <a:pt x="958" y="1915"/>
                  </a:cubicBezTo>
                  <a:cubicBezTo>
                    <a:pt x="1490" y="1915"/>
                    <a:pt x="1915" y="1489"/>
                    <a:pt x="1915" y="958"/>
                  </a:cubicBezTo>
                  <a:cubicBezTo>
                    <a:pt x="1915" y="439"/>
                    <a:pt x="1490" y="0"/>
                    <a:pt x="95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48;p79">
              <a:extLst>
                <a:ext uri="{FF2B5EF4-FFF2-40B4-BE49-F238E27FC236}">
                  <a16:creationId xmlns:a16="http://schemas.microsoft.com/office/drawing/2014/main" id="{42837C79-3A06-8E49-BA3E-1557F6A50874}"/>
                </a:ext>
              </a:extLst>
            </p:cNvPr>
            <p:cNvSpPr/>
            <p:nvPr/>
          </p:nvSpPr>
          <p:spPr>
            <a:xfrm>
              <a:off x="789775" y="2634825"/>
              <a:ext cx="244025" cy="607875"/>
            </a:xfrm>
            <a:custGeom>
              <a:avLst/>
              <a:gdLst/>
              <a:ahLst/>
              <a:cxnLst/>
              <a:rect l="l" t="t" r="r" b="b"/>
              <a:pathLst>
                <a:path w="9761" h="24315" extrusionOk="0">
                  <a:moveTo>
                    <a:pt x="1" y="1"/>
                  </a:moveTo>
                  <a:lnTo>
                    <a:pt x="1795" y="4560"/>
                  </a:lnTo>
                  <a:cubicBezTo>
                    <a:pt x="1117" y="11180"/>
                    <a:pt x="5730" y="16577"/>
                    <a:pt x="6368" y="20951"/>
                  </a:cubicBezTo>
                  <a:cubicBezTo>
                    <a:pt x="5783" y="22014"/>
                    <a:pt x="5929" y="23862"/>
                    <a:pt x="5929" y="23862"/>
                  </a:cubicBezTo>
                  <a:lnTo>
                    <a:pt x="6461" y="23955"/>
                  </a:lnTo>
                  <a:cubicBezTo>
                    <a:pt x="6461" y="23277"/>
                    <a:pt x="6807" y="22546"/>
                    <a:pt x="6807" y="22546"/>
                  </a:cubicBezTo>
                  <a:cubicBezTo>
                    <a:pt x="7724" y="23715"/>
                    <a:pt x="8655" y="24061"/>
                    <a:pt x="9080" y="24247"/>
                  </a:cubicBezTo>
                  <a:cubicBezTo>
                    <a:pt x="9178" y="24292"/>
                    <a:pt x="9277" y="24315"/>
                    <a:pt x="9360" y="24315"/>
                  </a:cubicBezTo>
                  <a:cubicBezTo>
                    <a:pt x="9649" y="24315"/>
                    <a:pt x="9761" y="24043"/>
                    <a:pt x="9080" y="23476"/>
                  </a:cubicBezTo>
                  <a:cubicBezTo>
                    <a:pt x="8216" y="22745"/>
                    <a:pt x="7578" y="20273"/>
                    <a:pt x="7578" y="20273"/>
                  </a:cubicBezTo>
                  <a:cubicBezTo>
                    <a:pt x="7046" y="14969"/>
                    <a:pt x="4667" y="1"/>
                    <a:pt x="4667"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49;p79">
              <a:extLst>
                <a:ext uri="{FF2B5EF4-FFF2-40B4-BE49-F238E27FC236}">
                  <a16:creationId xmlns:a16="http://schemas.microsoft.com/office/drawing/2014/main" id="{75C9CC76-6D17-F548-82AE-0FFDF5B1E75C}"/>
                </a:ext>
              </a:extLst>
            </p:cNvPr>
            <p:cNvSpPr/>
            <p:nvPr/>
          </p:nvSpPr>
          <p:spPr>
            <a:xfrm>
              <a:off x="403275" y="2615225"/>
              <a:ext cx="290825" cy="620375"/>
            </a:xfrm>
            <a:custGeom>
              <a:avLst/>
              <a:gdLst/>
              <a:ahLst/>
              <a:cxnLst/>
              <a:rect l="l" t="t" r="r" b="b"/>
              <a:pathLst>
                <a:path w="11633" h="24815" extrusionOk="0">
                  <a:moveTo>
                    <a:pt x="7418" y="0"/>
                  </a:moveTo>
                  <a:lnTo>
                    <a:pt x="6966" y="5225"/>
                  </a:lnTo>
                  <a:cubicBezTo>
                    <a:pt x="3018" y="10568"/>
                    <a:pt x="3537" y="16244"/>
                    <a:pt x="1862" y="20339"/>
                  </a:cubicBezTo>
                  <a:cubicBezTo>
                    <a:pt x="812" y="20964"/>
                    <a:pt x="1" y="22625"/>
                    <a:pt x="1" y="22625"/>
                  </a:cubicBezTo>
                  <a:lnTo>
                    <a:pt x="413" y="22984"/>
                  </a:lnTo>
                  <a:cubicBezTo>
                    <a:pt x="758" y="22399"/>
                    <a:pt x="1423" y="21947"/>
                    <a:pt x="1423" y="21947"/>
                  </a:cubicBezTo>
                  <a:cubicBezTo>
                    <a:pt x="1622" y="23423"/>
                    <a:pt x="2247" y="24180"/>
                    <a:pt x="2526" y="24566"/>
                  </a:cubicBezTo>
                  <a:cubicBezTo>
                    <a:pt x="2633" y="24719"/>
                    <a:pt x="2772" y="24815"/>
                    <a:pt x="2880" y="24815"/>
                  </a:cubicBezTo>
                  <a:cubicBezTo>
                    <a:pt x="3056" y="24815"/>
                    <a:pt x="3155" y="24566"/>
                    <a:pt x="2925" y="23901"/>
                  </a:cubicBezTo>
                  <a:cubicBezTo>
                    <a:pt x="2540" y="22825"/>
                    <a:pt x="3258" y="20365"/>
                    <a:pt x="3258" y="20365"/>
                  </a:cubicBezTo>
                  <a:cubicBezTo>
                    <a:pt x="4587" y="17494"/>
                    <a:pt x="7937" y="11858"/>
                    <a:pt x="9917" y="6580"/>
                  </a:cubicBezTo>
                  <a:cubicBezTo>
                    <a:pt x="11021" y="3629"/>
                    <a:pt x="11632" y="944"/>
                    <a:pt x="11632" y="944"/>
                  </a:cubicBezTo>
                  <a:lnTo>
                    <a:pt x="7418"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50;p79">
              <a:extLst>
                <a:ext uri="{FF2B5EF4-FFF2-40B4-BE49-F238E27FC236}">
                  <a16:creationId xmlns:a16="http://schemas.microsoft.com/office/drawing/2014/main" id="{D9AAF0DD-4B2A-AF46-87B3-D8A14B86FB7B}"/>
                </a:ext>
              </a:extLst>
            </p:cNvPr>
            <p:cNvSpPr/>
            <p:nvPr/>
          </p:nvSpPr>
          <p:spPr>
            <a:xfrm>
              <a:off x="789775" y="2634825"/>
              <a:ext cx="121000" cy="32275"/>
            </a:xfrm>
            <a:custGeom>
              <a:avLst/>
              <a:gdLst/>
              <a:ahLst/>
              <a:cxnLst/>
              <a:rect l="l" t="t" r="r" b="b"/>
              <a:pathLst>
                <a:path w="4840" h="1291" extrusionOk="0">
                  <a:moveTo>
                    <a:pt x="1" y="1"/>
                  </a:moveTo>
                  <a:lnTo>
                    <a:pt x="506" y="1290"/>
                  </a:lnTo>
                  <a:cubicBezTo>
                    <a:pt x="2407" y="1170"/>
                    <a:pt x="4015" y="1131"/>
                    <a:pt x="4839" y="1104"/>
                  </a:cubicBezTo>
                  <a:cubicBezTo>
                    <a:pt x="4733" y="399"/>
                    <a:pt x="4667" y="1"/>
                    <a:pt x="466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51;p79">
              <a:extLst>
                <a:ext uri="{FF2B5EF4-FFF2-40B4-BE49-F238E27FC236}">
                  <a16:creationId xmlns:a16="http://schemas.microsoft.com/office/drawing/2014/main" id="{2222C937-F67E-C84D-A16E-67A1DEEC323C}"/>
                </a:ext>
              </a:extLst>
            </p:cNvPr>
            <p:cNvSpPr/>
            <p:nvPr/>
          </p:nvSpPr>
          <p:spPr>
            <a:xfrm>
              <a:off x="581750" y="2615225"/>
              <a:ext cx="112350" cy="78775"/>
            </a:xfrm>
            <a:custGeom>
              <a:avLst/>
              <a:gdLst/>
              <a:ahLst/>
              <a:cxnLst/>
              <a:rect l="l" t="t" r="r" b="b"/>
              <a:pathLst>
                <a:path w="4494" h="3151" extrusionOk="0">
                  <a:moveTo>
                    <a:pt x="279" y="0"/>
                  </a:moveTo>
                  <a:lnTo>
                    <a:pt x="0" y="3151"/>
                  </a:lnTo>
                  <a:cubicBezTo>
                    <a:pt x="1157" y="2858"/>
                    <a:pt x="2592" y="2646"/>
                    <a:pt x="4108" y="2460"/>
                  </a:cubicBezTo>
                  <a:cubicBezTo>
                    <a:pt x="4360" y="1529"/>
                    <a:pt x="4493" y="944"/>
                    <a:pt x="4493" y="944"/>
                  </a:cubicBezTo>
                  <a:lnTo>
                    <a:pt x="279" y="0"/>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52;p79">
              <a:extLst>
                <a:ext uri="{FF2B5EF4-FFF2-40B4-BE49-F238E27FC236}">
                  <a16:creationId xmlns:a16="http://schemas.microsoft.com/office/drawing/2014/main" id="{24E91436-31E6-E047-BBD2-5A44D05310DA}"/>
                </a:ext>
              </a:extLst>
            </p:cNvPr>
            <p:cNvSpPr/>
            <p:nvPr/>
          </p:nvSpPr>
          <p:spPr>
            <a:xfrm>
              <a:off x="570775" y="2256300"/>
              <a:ext cx="346975" cy="392175"/>
            </a:xfrm>
            <a:custGeom>
              <a:avLst/>
              <a:gdLst/>
              <a:ahLst/>
              <a:cxnLst/>
              <a:rect l="l" t="t" r="r" b="b"/>
              <a:pathLst>
                <a:path w="13879" h="15687" extrusionOk="0">
                  <a:moveTo>
                    <a:pt x="4387" y="1"/>
                  </a:moveTo>
                  <a:cubicBezTo>
                    <a:pt x="2141" y="1782"/>
                    <a:pt x="652" y="10702"/>
                    <a:pt x="652" y="10702"/>
                  </a:cubicBezTo>
                  <a:lnTo>
                    <a:pt x="0" y="15687"/>
                  </a:lnTo>
                  <a:lnTo>
                    <a:pt x="13879" y="15687"/>
                  </a:lnTo>
                  <a:lnTo>
                    <a:pt x="10502"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53;p79">
              <a:extLst>
                <a:ext uri="{FF2B5EF4-FFF2-40B4-BE49-F238E27FC236}">
                  <a16:creationId xmlns:a16="http://schemas.microsoft.com/office/drawing/2014/main" id="{66164BB8-9BA9-6D46-9EED-6A53AB60E304}"/>
                </a:ext>
              </a:extLst>
            </p:cNvPr>
            <p:cNvSpPr/>
            <p:nvPr/>
          </p:nvSpPr>
          <p:spPr>
            <a:xfrm>
              <a:off x="555150" y="2341050"/>
              <a:ext cx="231675" cy="153900"/>
            </a:xfrm>
            <a:custGeom>
              <a:avLst/>
              <a:gdLst/>
              <a:ahLst/>
              <a:cxnLst/>
              <a:rect l="l" t="t" r="r" b="b"/>
              <a:pathLst>
                <a:path w="9267" h="6156" extrusionOk="0">
                  <a:moveTo>
                    <a:pt x="506" y="1"/>
                  </a:moveTo>
                  <a:cubicBezTo>
                    <a:pt x="227" y="1"/>
                    <a:pt x="1" y="227"/>
                    <a:pt x="1" y="492"/>
                  </a:cubicBezTo>
                  <a:lnTo>
                    <a:pt x="1" y="5650"/>
                  </a:lnTo>
                  <a:cubicBezTo>
                    <a:pt x="1" y="5929"/>
                    <a:pt x="227" y="6155"/>
                    <a:pt x="506" y="6155"/>
                  </a:cubicBezTo>
                  <a:lnTo>
                    <a:pt x="8774" y="6155"/>
                  </a:lnTo>
                  <a:cubicBezTo>
                    <a:pt x="9053" y="6155"/>
                    <a:pt x="9266" y="5929"/>
                    <a:pt x="9266" y="5650"/>
                  </a:cubicBezTo>
                  <a:lnTo>
                    <a:pt x="9266" y="492"/>
                  </a:lnTo>
                  <a:cubicBezTo>
                    <a:pt x="9266" y="227"/>
                    <a:pt x="9053" y="1"/>
                    <a:pt x="8774" y="1"/>
                  </a:cubicBez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54;p79">
              <a:extLst>
                <a:ext uri="{FF2B5EF4-FFF2-40B4-BE49-F238E27FC236}">
                  <a16:creationId xmlns:a16="http://schemas.microsoft.com/office/drawing/2014/main" id="{497A57D0-D708-3347-BADD-16487A9FE9F5}"/>
                </a:ext>
              </a:extLst>
            </p:cNvPr>
            <p:cNvSpPr/>
            <p:nvPr/>
          </p:nvSpPr>
          <p:spPr>
            <a:xfrm>
              <a:off x="647550" y="2394225"/>
              <a:ext cx="47200" cy="47550"/>
            </a:xfrm>
            <a:custGeom>
              <a:avLst/>
              <a:gdLst/>
              <a:ahLst/>
              <a:cxnLst/>
              <a:rect l="l" t="t" r="r" b="b"/>
              <a:pathLst>
                <a:path w="1888" h="1902" extrusionOk="0">
                  <a:moveTo>
                    <a:pt x="944" y="0"/>
                  </a:moveTo>
                  <a:cubicBezTo>
                    <a:pt x="412" y="0"/>
                    <a:pt x="0" y="426"/>
                    <a:pt x="0" y="944"/>
                  </a:cubicBezTo>
                  <a:cubicBezTo>
                    <a:pt x="0" y="1476"/>
                    <a:pt x="412" y="1901"/>
                    <a:pt x="944" y="1901"/>
                  </a:cubicBezTo>
                  <a:cubicBezTo>
                    <a:pt x="1462" y="1901"/>
                    <a:pt x="1888" y="1476"/>
                    <a:pt x="1888" y="944"/>
                  </a:cubicBezTo>
                  <a:cubicBezTo>
                    <a:pt x="1888" y="426"/>
                    <a:pt x="1462" y="0"/>
                    <a:pt x="944"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55;p79">
              <a:extLst>
                <a:ext uri="{FF2B5EF4-FFF2-40B4-BE49-F238E27FC236}">
                  <a16:creationId xmlns:a16="http://schemas.microsoft.com/office/drawing/2014/main" id="{3944981E-07E8-2549-B716-79BCB43CEC87}"/>
                </a:ext>
              </a:extLst>
            </p:cNvPr>
            <p:cNvSpPr/>
            <p:nvPr/>
          </p:nvSpPr>
          <p:spPr>
            <a:xfrm>
              <a:off x="555150" y="2341050"/>
              <a:ext cx="134950" cy="151900"/>
            </a:xfrm>
            <a:custGeom>
              <a:avLst/>
              <a:gdLst/>
              <a:ahLst/>
              <a:cxnLst/>
              <a:rect l="l" t="t" r="r" b="b"/>
              <a:pathLst>
                <a:path w="5398" h="6076" extrusionOk="0">
                  <a:moveTo>
                    <a:pt x="506" y="1"/>
                  </a:moveTo>
                  <a:cubicBezTo>
                    <a:pt x="227" y="1"/>
                    <a:pt x="1" y="227"/>
                    <a:pt x="1" y="492"/>
                  </a:cubicBezTo>
                  <a:lnTo>
                    <a:pt x="1" y="1356"/>
                  </a:lnTo>
                  <a:lnTo>
                    <a:pt x="4640" y="5265"/>
                  </a:lnTo>
                  <a:lnTo>
                    <a:pt x="5132" y="6076"/>
                  </a:lnTo>
                  <a:lnTo>
                    <a:pt x="5398" y="5039"/>
                  </a:lnTo>
                  <a:lnTo>
                    <a:pt x="2540" y="944"/>
                  </a:lnTo>
                  <a:lnTo>
                    <a:pt x="1622"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56;p79">
              <a:extLst>
                <a:ext uri="{FF2B5EF4-FFF2-40B4-BE49-F238E27FC236}">
                  <a16:creationId xmlns:a16="http://schemas.microsoft.com/office/drawing/2014/main" id="{14286557-C54A-4E4A-8F02-F7C545EDAF14}"/>
                </a:ext>
              </a:extLst>
            </p:cNvPr>
            <p:cNvSpPr/>
            <p:nvPr/>
          </p:nvSpPr>
          <p:spPr>
            <a:xfrm>
              <a:off x="639575" y="2256300"/>
              <a:ext cx="199750" cy="67175"/>
            </a:xfrm>
            <a:custGeom>
              <a:avLst/>
              <a:gdLst/>
              <a:ahLst/>
              <a:cxnLst/>
              <a:rect l="l" t="t" r="r" b="b"/>
              <a:pathLst>
                <a:path w="7990" h="2687" extrusionOk="0">
                  <a:moveTo>
                    <a:pt x="1635" y="1"/>
                  </a:moveTo>
                  <a:cubicBezTo>
                    <a:pt x="1024" y="479"/>
                    <a:pt x="479" y="1476"/>
                    <a:pt x="0" y="2686"/>
                  </a:cubicBezTo>
                  <a:lnTo>
                    <a:pt x="7989" y="1078"/>
                  </a:lnTo>
                  <a:lnTo>
                    <a:pt x="7750"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57;p79">
              <a:extLst>
                <a:ext uri="{FF2B5EF4-FFF2-40B4-BE49-F238E27FC236}">
                  <a16:creationId xmlns:a16="http://schemas.microsoft.com/office/drawing/2014/main" id="{2A2E9BBC-02C5-4D42-99E8-198342067FFB}"/>
                </a:ext>
              </a:extLst>
            </p:cNvPr>
            <p:cNvSpPr/>
            <p:nvPr/>
          </p:nvSpPr>
          <p:spPr>
            <a:xfrm>
              <a:off x="899775" y="1961875"/>
              <a:ext cx="76475" cy="100375"/>
            </a:xfrm>
            <a:custGeom>
              <a:avLst/>
              <a:gdLst/>
              <a:ahLst/>
              <a:cxnLst/>
              <a:rect l="l" t="t" r="r" b="b"/>
              <a:pathLst>
                <a:path w="3059" h="4015" extrusionOk="0">
                  <a:moveTo>
                    <a:pt x="1357" y="0"/>
                  </a:moveTo>
                  <a:cubicBezTo>
                    <a:pt x="1144" y="0"/>
                    <a:pt x="931" y="173"/>
                    <a:pt x="878" y="386"/>
                  </a:cubicBezTo>
                  <a:lnTo>
                    <a:pt x="54" y="3629"/>
                  </a:lnTo>
                  <a:cubicBezTo>
                    <a:pt x="1" y="3842"/>
                    <a:pt x="134" y="4015"/>
                    <a:pt x="346" y="4015"/>
                  </a:cubicBezTo>
                  <a:lnTo>
                    <a:pt x="1702" y="4015"/>
                  </a:lnTo>
                  <a:cubicBezTo>
                    <a:pt x="1915" y="4015"/>
                    <a:pt x="2141" y="3842"/>
                    <a:pt x="2194" y="3629"/>
                  </a:cubicBezTo>
                  <a:lnTo>
                    <a:pt x="3005" y="386"/>
                  </a:lnTo>
                  <a:cubicBezTo>
                    <a:pt x="3058" y="173"/>
                    <a:pt x="2925" y="0"/>
                    <a:pt x="2713"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58;p79">
              <a:extLst>
                <a:ext uri="{FF2B5EF4-FFF2-40B4-BE49-F238E27FC236}">
                  <a16:creationId xmlns:a16="http://schemas.microsoft.com/office/drawing/2014/main" id="{312E8053-842C-7948-9FB4-CB453BDB67D3}"/>
                </a:ext>
              </a:extLst>
            </p:cNvPr>
            <p:cNvSpPr/>
            <p:nvPr/>
          </p:nvSpPr>
          <p:spPr>
            <a:xfrm>
              <a:off x="904425" y="1961875"/>
              <a:ext cx="71825" cy="100375"/>
            </a:xfrm>
            <a:custGeom>
              <a:avLst/>
              <a:gdLst/>
              <a:ahLst/>
              <a:cxnLst/>
              <a:rect l="l" t="t" r="r" b="b"/>
              <a:pathLst>
                <a:path w="2873" h="4015" extrusionOk="0">
                  <a:moveTo>
                    <a:pt x="1343" y="0"/>
                  </a:moveTo>
                  <a:cubicBezTo>
                    <a:pt x="1131" y="0"/>
                    <a:pt x="918" y="173"/>
                    <a:pt x="865" y="386"/>
                  </a:cubicBezTo>
                  <a:lnTo>
                    <a:pt x="54" y="3629"/>
                  </a:lnTo>
                  <a:cubicBezTo>
                    <a:pt x="1" y="3842"/>
                    <a:pt x="120" y="4015"/>
                    <a:pt x="333" y="4015"/>
                  </a:cubicBezTo>
                  <a:lnTo>
                    <a:pt x="1516" y="4015"/>
                  </a:lnTo>
                  <a:cubicBezTo>
                    <a:pt x="1729" y="4015"/>
                    <a:pt x="1955" y="3842"/>
                    <a:pt x="2008" y="3629"/>
                  </a:cubicBezTo>
                  <a:lnTo>
                    <a:pt x="2819" y="386"/>
                  </a:lnTo>
                  <a:cubicBezTo>
                    <a:pt x="2872" y="173"/>
                    <a:pt x="2739" y="0"/>
                    <a:pt x="2527"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59;p79">
              <a:extLst>
                <a:ext uri="{FF2B5EF4-FFF2-40B4-BE49-F238E27FC236}">
                  <a16:creationId xmlns:a16="http://schemas.microsoft.com/office/drawing/2014/main" id="{215A615E-0DEA-5045-9132-9F2FCFC2C998}"/>
                </a:ext>
              </a:extLst>
            </p:cNvPr>
            <p:cNvSpPr/>
            <p:nvPr/>
          </p:nvSpPr>
          <p:spPr>
            <a:xfrm>
              <a:off x="931675" y="1970500"/>
              <a:ext cx="9675" cy="8350"/>
            </a:xfrm>
            <a:custGeom>
              <a:avLst/>
              <a:gdLst/>
              <a:ahLst/>
              <a:cxnLst/>
              <a:rect l="l" t="t" r="r" b="b"/>
              <a:pathLst>
                <a:path w="387" h="334" fill="none" extrusionOk="0">
                  <a:moveTo>
                    <a:pt x="360" y="160"/>
                  </a:moveTo>
                  <a:cubicBezTo>
                    <a:pt x="333" y="253"/>
                    <a:pt x="240" y="333"/>
                    <a:pt x="147" y="333"/>
                  </a:cubicBezTo>
                  <a:cubicBezTo>
                    <a:pt x="54" y="333"/>
                    <a:pt x="1" y="253"/>
                    <a:pt x="14" y="160"/>
                  </a:cubicBezTo>
                  <a:cubicBezTo>
                    <a:pt x="41" y="67"/>
                    <a:pt x="134" y="1"/>
                    <a:pt x="227" y="1"/>
                  </a:cubicBezTo>
                  <a:cubicBezTo>
                    <a:pt x="320" y="1"/>
                    <a:pt x="386" y="67"/>
                    <a:pt x="360" y="160"/>
                  </a:cubicBezTo>
                  <a:close/>
                </a:path>
              </a:pathLst>
            </a:custGeom>
            <a:noFill/>
            <a:ln w="1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60;p79">
              <a:extLst>
                <a:ext uri="{FF2B5EF4-FFF2-40B4-BE49-F238E27FC236}">
                  <a16:creationId xmlns:a16="http://schemas.microsoft.com/office/drawing/2014/main" id="{4C83C19C-5047-1241-A4AF-C322BCC41173}"/>
                </a:ext>
              </a:extLst>
            </p:cNvPr>
            <p:cNvSpPr/>
            <p:nvPr/>
          </p:nvSpPr>
          <p:spPr>
            <a:xfrm>
              <a:off x="816025" y="1985825"/>
              <a:ext cx="164200" cy="296600"/>
            </a:xfrm>
            <a:custGeom>
              <a:avLst/>
              <a:gdLst/>
              <a:ahLst/>
              <a:cxnLst/>
              <a:rect l="l" t="t" r="r" b="b"/>
              <a:pathLst>
                <a:path w="6568" h="11864" extrusionOk="0">
                  <a:moveTo>
                    <a:pt x="5900" y="1"/>
                  </a:moveTo>
                  <a:cubicBezTo>
                    <a:pt x="5860" y="1"/>
                    <a:pt x="5806" y="117"/>
                    <a:pt x="5770" y="252"/>
                  </a:cubicBezTo>
                  <a:cubicBezTo>
                    <a:pt x="5717" y="465"/>
                    <a:pt x="5424" y="970"/>
                    <a:pt x="5424" y="970"/>
                  </a:cubicBezTo>
                  <a:cubicBezTo>
                    <a:pt x="5424" y="970"/>
                    <a:pt x="5411" y="146"/>
                    <a:pt x="5292" y="92"/>
                  </a:cubicBezTo>
                  <a:cubicBezTo>
                    <a:pt x="5288" y="91"/>
                    <a:pt x="5285" y="90"/>
                    <a:pt x="5282" y="90"/>
                  </a:cubicBezTo>
                  <a:cubicBezTo>
                    <a:pt x="5182" y="90"/>
                    <a:pt x="5132" y="917"/>
                    <a:pt x="5132" y="917"/>
                  </a:cubicBezTo>
                  <a:cubicBezTo>
                    <a:pt x="5132" y="917"/>
                    <a:pt x="5092" y="159"/>
                    <a:pt x="4919" y="92"/>
                  </a:cubicBezTo>
                  <a:cubicBezTo>
                    <a:pt x="4915" y="91"/>
                    <a:pt x="4911" y="90"/>
                    <a:pt x="4907" y="90"/>
                  </a:cubicBezTo>
                  <a:cubicBezTo>
                    <a:pt x="4768" y="90"/>
                    <a:pt x="4919" y="1209"/>
                    <a:pt x="4919" y="1209"/>
                  </a:cubicBezTo>
                  <a:cubicBezTo>
                    <a:pt x="4919" y="1209"/>
                    <a:pt x="4726" y="770"/>
                    <a:pt x="4618" y="770"/>
                  </a:cubicBezTo>
                  <a:cubicBezTo>
                    <a:pt x="4617" y="770"/>
                    <a:pt x="4615" y="770"/>
                    <a:pt x="4614" y="770"/>
                  </a:cubicBezTo>
                  <a:cubicBezTo>
                    <a:pt x="4521" y="770"/>
                    <a:pt x="4919" y="2392"/>
                    <a:pt x="4919" y="2392"/>
                  </a:cubicBezTo>
                  <a:lnTo>
                    <a:pt x="3803" y="7058"/>
                  </a:lnTo>
                  <a:cubicBezTo>
                    <a:pt x="3803" y="7058"/>
                    <a:pt x="759" y="2751"/>
                    <a:pt x="1" y="2140"/>
                  </a:cubicBezTo>
                  <a:lnTo>
                    <a:pt x="1" y="7576"/>
                  </a:lnTo>
                  <a:cubicBezTo>
                    <a:pt x="1" y="7576"/>
                    <a:pt x="1835" y="10541"/>
                    <a:pt x="2659" y="11259"/>
                  </a:cubicBezTo>
                  <a:cubicBezTo>
                    <a:pt x="3060" y="11607"/>
                    <a:pt x="3713" y="11864"/>
                    <a:pt x="4354" y="11864"/>
                  </a:cubicBezTo>
                  <a:cubicBezTo>
                    <a:pt x="5181" y="11864"/>
                    <a:pt x="5986" y="11435"/>
                    <a:pt x="6195" y="10222"/>
                  </a:cubicBezTo>
                  <a:cubicBezTo>
                    <a:pt x="6568" y="8068"/>
                    <a:pt x="5571" y="2498"/>
                    <a:pt x="5571" y="2498"/>
                  </a:cubicBezTo>
                  <a:cubicBezTo>
                    <a:pt x="5757" y="2193"/>
                    <a:pt x="5730" y="1475"/>
                    <a:pt x="5730" y="1262"/>
                  </a:cubicBezTo>
                  <a:cubicBezTo>
                    <a:pt x="5730" y="1049"/>
                    <a:pt x="5983" y="292"/>
                    <a:pt x="5943" y="92"/>
                  </a:cubicBezTo>
                  <a:cubicBezTo>
                    <a:pt x="5934" y="28"/>
                    <a:pt x="5919" y="1"/>
                    <a:pt x="5900"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61;p79">
              <a:extLst>
                <a:ext uri="{FF2B5EF4-FFF2-40B4-BE49-F238E27FC236}">
                  <a16:creationId xmlns:a16="http://schemas.microsoft.com/office/drawing/2014/main" id="{85D2326E-CE8F-AD46-A8A2-A109C88E3569}"/>
                </a:ext>
              </a:extLst>
            </p:cNvPr>
            <p:cNvSpPr/>
            <p:nvPr/>
          </p:nvSpPr>
          <p:spPr>
            <a:xfrm>
              <a:off x="900775" y="2162250"/>
              <a:ext cx="10325" cy="42900"/>
            </a:xfrm>
            <a:custGeom>
              <a:avLst/>
              <a:gdLst/>
              <a:ahLst/>
              <a:cxnLst/>
              <a:rect l="l" t="t" r="r" b="b"/>
              <a:pathLst>
                <a:path w="413" h="1716" fill="none" extrusionOk="0">
                  <a:moveTo>
                    <a:pt x="413" y="1"/>
                  </a:moveTo>
                  <a:lnTo>
                    <a:pt x="1" y="1716"/>
                  </a:lnTo>
                </a:path>
              </a:pathLst>
            </a:custGeom>
            <a:noFill/>
            <a:ln w="2000" cap="flat" cmpd="sng">
              <a:solidFill>
                <a:srgbClr val="F76868"/>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62;p79">
              <a:extLst>
                <a:ext uri="{FF2B5EF4-FFF2-40B4-BE49-F238E27FC236}">
                  <a16:creationId xmlns:a16="http://schemas.microsoft.com/office/drawing/2014/main" id="{66498F2B-26C0-C44B-B3CF-4F6480AAD825}"/>
                </a:ext>
              </a:extLst>
            </p:cNvPr>
            <p:cNvSpPr/>
            <p:nvPr/>
          </p:nvSpPr>
          <p:spPr>
            <a:xfrm>
              <a:off x="816025" y="2039300"/>
              <a:ext cx="75475" cy="187800"/>
            </a:xfrm>
            <a:custGeom>
              <a:avLst/>
              <a:gdLst/>
              <a:ahLst/>
              <a:cxnLst/>
              <a:rect l="l" t="t" r="r" b="b"/>
              <a:pathLst>
                <a:path w="3019" h="7512" extrusionOk="0">
                  <a:moveTo>
                    <a:pt x="1" y="1"/>
                  </a:moveTo>
                  <a:lnTo>
                    <a:pt x="1" y="5437"/>
                  </a:lnTo>
                  <a:cubicBezTo>
                    <a:pt x="1" y="5437"/>
                    <a:pt x="652" y="6501"/>
                    <a:pt x="1370" y="7511"/>
                  </a:cubicBezTo>
                  <a:cubicBezTo>
                    <a:pt x="1569" y="6195"/>
                    <a:pt x="2447" y="4693"/>
                    <a:pt x="3018" y="3829"/>
                  </a:cubicBezTo>
                  <a:cubicBezTo>
                    <a:pt x="2061" y="2500"/>
                    <a:pt x="506" y="413"/>
                    <a:pt x="1"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63;p79">
              <a:extLst>
                <a:ext uri="{FF2B5EF4-FFF2-40B4-BE49-F238E27FC236}">
                  <a16:creationId xmlns:a16="http://schemas.microsoft.com/office/drawing/2014/main" id="{A8B37F49-9BAC-A64E-AA76-931D98D15DB1}"/>
                </a:ext>
              </a:extLst>
            </p:cNvPr>
            <p:cNvSpPr/>
            <p:nvPr/>
          </p:nvSpPr>
          <p:spPr>
            <a:xfrm>
              <a:off x="650875" y="2011725"/>
              <a:ext cx="204400" cy="255575"/>
            </a:xfrm>
            <a:custGeom>
              <a:avLst/>
              <a:gdLst/>
              <a:ahLst/>
              <a:cxnLst/>
              <a:rect l="l" t="t" r="r" b="b"/>
              <a:pathLst>
                <a:path w="8176" h="10223" extrusionOk="0">
                  <a:moveTo>
                    <a:pt x="4945" y="0"/>
                  </a:moveTo>
                  <a:lnTo>
                    <a:pt x="2778" y="67"/>
                  </a:lnTo>
                  <a:lnTo>
                    <a:pt x="1210" y="705"/>
                  </a:lnTo>
                  <a:cubicBezTo>
                    <a:pt x="877" y="838"/>
                    <a:pt x="651" y="1143"/>
                    <a:pt x="612" y="1502"/>
                  </a:cubicBezTo>
                  <a:lnTo>
                    <a:pt x="0" y="6899"/>
                  </a:lnTo>
                  <a:cubicBezTo>
                    <a:pt x="0" y="6899"/>
                    <a:pt x="665" y="8229"/>
                    <a:pt x="572" y="8946"/>
                  </a:cubicBezTo>
                  <a:cubicBezTo>
                    <a:pt x="492" y="9651"/>
                    <a:pt x="572" y="10223"/>
                    <a:pt x="1489" y="10223"/>
                  </a:cubicBezTo>
                  <a:lnTo>
                    <a:pt x="6886" y="10223"/>
                  </a:lnTo>
                  <a:cubicBezTo>
                    <a:pt x="7684" y="10223"/>
                    <a:pt x="7737" y="10169"/>
                    <a:pt x="7777" y="9864"/>
                  </a:cubicBezTo>
                  <a:cubicBezTo>
                    <a:pt x="7817" y="9558"/>
                    <a:pt x="7431" y="6873"/>
                    <a:pt x="7431" y="6873"/>
                  </a:cubicBezTo>
                  <a:cubicBezTo>
                    <a:pt x="7431" y="6873"/>
                    <a:pt x="8175" y="5384"/>
                    <a:pt x="7883" y="4294"/>
                  </a:cubicBezTo>
                  <a:cubicBezTo>
                    <a:pt x="7591" y="3204"/>
                    <a:pt x="6607" y="1104"/>
                    <a:pt x="6607" y="1104"/>
                  </a:cubicBezTo>
                  <a:lnTo>
                    <a:pt x="4945"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64;p79">
              <a:extLst>
                <a:ext uri="{FF2B5EF4-FFF2-40B4-BE49-F238E27FC236}">
                  <a16:creationId xmlns:a16="http://schemas.microsoft.com/office/drawing/2014/main" id="{E2134B4C-DE74-4045-A661-09E924B2183F}"/>
                </a:ext>
              </a:extLst>
            </p:cNvPr>
            <p:cNvSpPr/>
            <p:nvPr/>
          </p:nvSpPr>
          <p:spPr>
            <a:xfrm>
              <a:off x="650875" y="2139675"/>
              <a:ext cx="73125" cy="127625"/>
            </a:xfrm>
            <a:custGeom>
              <a:avLst/>
              <a:gdLst/>
              <a:ahLst/>
              <a:cxnLst/>
              <a:rect l="l" t="t" r="r" b="b"/>
              <a:pathLst>
                <a:path w="2925" h="5105" extrusionOk="0">
                  <a:moveTo>
                    <a:pt x="811" y="0"/>
                  </a:moveTo>
                  <a:lnTo>
                    <a:pt x="173" y="239"/>
                  </a:lnTo>
                  <a:lnTo>
                    <a:pt x="0" y="1781"/>
                  </a:lnTo>
                  <a:cubicBezTo>
                    <a:pt x="0" y="1781"/>
                    <a:pt x="665" y="3111"/>
                    <a:pt x="572" y="3828"/>
                  </a:cubicBezTo>
                  <a:cubicBezTo>
                    <a:pt x="492" y="4533"/>
                    <a:pt x="572" y="5105"/>
                    <a:pt x="1489" y="5105"/>
                  </a:cubicBezTo>
                  <a:lnTo>
                    <a:pt x="2925" y="5105"/>
                  </a:lnTo>
                  <a:cubicBezTo>
                    <a:pt x="625" y="3695"/>
                    <a:pt x="811" y="0"/>
                    <a:pt x="8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65;p79">
              <a:extLst>
                <a:ext uri="{FF2B5EF4-FFF2-40B4-BE49-F238E27FC236}">
                  <a16:creationId xmlns:a16="http://schemas.microsoft.com/office/drawing/2014/main" id="{A734BE5D-D08F-AB43-B28F-10F5A6F6F419}"/>
                </a:ext>
              </a:extLst>
            </p:cNvPr>
            <p:cNvSpPr/>
            <p:nvPr/>
          </p:nvSpPr>
          <p:spPr>
            <a:xfrm>
              <a:off x="515600" y="2031775"/>
              <a:ext cx="212725" cy="469300"/>
            </a:xfrm>
            <a:custGeom>
              <a:avLst/>
              <a:gdLst/>
              <a:ahLst/>
              <a:cxnLst/>
              <a:rect l="l" t="t" r="r" b="b"/>
              <a:pathLst>
                <a:path w="8509" h="18772" extrusionOk="0">
                  <a:moveTo>
                    <a:pt x="6552" y="1"/>
                  </a:moveTo>
                  <a:cubicBezTo>
                    <a:pt x="6113" y="1"/>
                    <a:pt x="5445" y="456"/>
                    <a:pt x="4986" y="1099"/>
                  </a:cubicBezTo>
                  <a:cubicBezTo>
                    <a:pt x="4441" y="1843"/>
                    <a:pt x="1928" y="5486"/>
                    <a:pt x="1237" y="6828"/>
                  </a:cubicBezTo>
                  <a:cubicBezTo>
                    <a:pt x="546" y="8171"/>
                    <a:pt x="1" y="9846"/>
                    <a:pt x="1237" y="11787"/>
                  </a:cubicBezTo>
                  <a:cubicBezTo>
                    <a:pt x="2473" y="13727"/>
                    <a:pt x="6421" y="17569"/>
                    <a:pt x="6421" y="17569"/>
                  </a:cubicBezTo>
                  <a:cubicBezTo>
                    <a:pt x="6475" y="18433"/>
                    <a:pt x="6913" y="18606"/>
                    <a:pt x="7006" y="18726"/>
                  </a:cubicBezTo>
                  <a:cubicBezTo>
                    <a:pt x="7033" y="18760"/>
                    <a:pt x="7063" y="18771"/>
                    <a:pt x="7097" y="18771"/>
                  </a:cubicBezTo>
                  <a:cubicBezTo>
                    <a:pt x="7168" y="18771"/>
                    <a:pt x="7253" y="18719"/>
                    <a:pt x="7341" y="18719"/>
                  </a:cubicBezTo>
                  <a:cubicBezTo>
                    <a:pt x="7358" y="18719"/>
                    <a:pt x="7375" y="18721"/>
                    <a:pt x="7392" y="18726"/>
                  </a:cubicBezTo>
                  <a:cubicBezTo>
                    <a:pt x="7416" y="18730"/>
                    <a:pt x="7442" y="18732"/>
                    <a:pt x="7468" y="18732"/>
                  </a:cubicBezTo>
                  <a:cubicBezTo>
                    <a:pt x="7599" y="18732"/>
                    <a:pt x="7737" y="18686"/>
                    <a:pt x="7737" y="18686"/>
                  </a:cubicBezTo>
                  <a:cubicBezTo>
                    <a:pt x="7737" y="18686"/>
                    <a:pt x="7867" y="18715"/>
                    <a:pt x="7978" y="18715"/>
                  </a:cubicBezTo>
                  <a:cubicBezTo>
                    <a:pt x="8033" y="18715"/>
                    <a:pt x="8083" y="18708"/>
                    <a:pt x="8110" y="18686"/>
                  </a:cubicBezTo>
                  <a:cubicBezTo>
                    <a:pt x="8189" y="18633"/>
                    <a:pt x="7910" y="18141"/>
                    <a:pt x="7990" y="18114"/>
                  </a:cubicBezTo>
                  <a:cubicBezTo>
                    <a:pt x="7994" y="18112"/>
                    <a:pt x="7998" y="18112"/>
                    <a:pt x="8002" y="18112"/>
                  </a:cubicBezTo>
                  <a:cubicBezTo>
                    <a:pt x="8087" y="18112"/>
                    <a:pt x="8325" y="18410"/>
                    <a:pt x="8415" y="18410"/>
                  </a:cubicBezTo>
                  <a:cubicBezTo>
                    <a:pt x="8427" y="18410"/>
                    <a:pt x="8436" y="18405"/>
                    <a:pt x="8442" y="18393"/>
                  </a:cubicBezTo>
                  <a:cubicBezTo>
                    <a:pt x="8508" y="18300"/>
                    <a:pt x="8322" y="18141"/>
                    <a:pt x="7963" y="17755"/>
                  </a:cubicBezTo>
                  <a:cubicBezTo>
                    <a:pt x="7604" y="17356"/>
                    <a:pt x="7113" y="17051"/>
                    <a:pt x="7113" y="17051"/>
                  </a:cubicBezTo>
                  <a:lnTo>
                    <a:pt x="4122" y="9421"/>
                  </a:lnTo>
                  <a:cubicBezTo>
                    <a:pt x="4122" y="9421"/>
                    <a:pt x="6209" y="4795"/>
                    <a:pt x="6740" y="3665"/>
                  </a:cubicBezTo>
                  <a:cubicBezTo>
                    <a:pt x="7285" y="2548"/>
                    <a:pt x="7724" y="448"/>
                    <a:pt x="6740" y="36"/>
                  </a:cubicBezTo>
                  <a:cubicBezTo>
                    <a:pt x="6685" y="12"/>
                    <a:pt x="6621" y="1"/>
                    <a:pt x="6552"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66;p79">
              <a:extLst>
                <a:ext uri="{FF2B5EF4-FFF2-40B4-BE49-F238E27FC236}">
                  <a16:creationId xmlns:a16="http://schemas.microsoft.com/office/drawing/2014/main" id="{418A1584-A867-DF49-942A-E263C53B2A20}"/>
                </a:ext>
              </a:extLst>
            </p:cNvPr>
            <p:cNvSpPr/>
            <p:nvPr/>
          </p:nvSpPr>
          <p:spPr>
            <a:xfrm>
              <a:off x="403275" y="3128675"/>
              <a:ext cx="78875" cy="106925"/>
            </a:xfrm>
            <a:custGeom>
              <a:avLst/>
              <a:gdLst/>
              <a:ahLst/>
              <a:cxnLst/>
              <a:rect l="l" t="t" r="r" b="b"/>
              <a:pathLst>
                <a:path w="3155" h="4277" extrusionOk="0">
                  <a:moveTo>
                    <a:pt x="1583" y="0"/>
                  </a:moveTo>
                  <a:cubicBezTo>
                    <a:pt x="679" y="718"/>
                    <a:pt x="1" y="2087"/>
                    <a:pt x="1" y="2087"/>
                  </a:cubicBezTo>
                  <a:lnTo>
                    <a:pt x="413" y="2446"/>
                  </a:lnTo>
                  <a:cubicBezTo>
                    <a:pt x="758" y="1861"/>
                    <a:pt x="1423" y="1409"/>
                    <a:pt x="1423" y="1409"/>
                  </a:cubicBezTo>
                  <a:cubicBezTo>
                    <a:pt x="1622" y="2885"/>
                    <a:pt x="2247" y="3642"/>
                    <a:pt x="2526" y="4028"/>
                  </a:cubicBezTo>
                  <a:cubicBezTo>
                    <a:pt x="2633" y="4181"/>
                    <a:pt x="2772" y="4277"/>
                    <a:pt x="2880" y="4277"/>
                  </a:cubicBezTo>
                  <a:cubicBezTo>
                    <a:pt x="3056" y="4277"/>
                    <a:pt x="3155" y="4028"/>
                    <a:pt x="2925" y="3363"/>
                  </a:cubicBezTo>
                  <a:cubicBezTo>
                    <a:pt x="2819" y="3071"/>
                    <a:pt x="2792" y="2672"/>
                    <a:pt x="2819" y="2247"/>
                  </a:cubicBezTo>
                  <a:cubicBezTo>
                    <a:pt x="2487" y="2180"/>
                    <a:pt x="2181" y="2074"/>
                    <a:pt x="2167" y="1888"/>
                  </a:cubicBezTo>
                  <a:cubicBezTo>
                    <a:pt x="2141" y="1582"/>
                    <a:pt x="1782" y="545"/>
                    <a:pt x="1583"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67;p79">
              <a:extLst>
                <a:ext uri="{FF2B5EF4-FFF2-40B4-BE49-F238E27FC236}">
                  <a16:creationId xmlns:a16="http://schemas.microsoft.com/office/drawing/2014/main" id="{0B144169-2ACB-A04E-8849-4BFA46FAFE97}"/>
                </a:ext>
              </a:extLst>
            </p:cNvPr>
            <p:cNvSpPr/>
            <p:nvPr/>
          </p:nvSpPr>
          <p:spPr>
            <a:xfrm>
              <a:off x="935000" y="3168225"/>
              <a:ext cx="98800" cy="74475"/>
            </a:xfrm>
            <a:custGeom>
              <a:avLst/>
              <a:gdLst/>
              <a:ahLst/>
              <a:cxnLst/>
              <a:rect l="l" t="t" r="r" b="b"/>
              <a:pathLst>
                <a:path w="3952" h="2979" extrusionOk="0">
                  <a:moveTo>
                    <a:pt x="386" y="0"/>
                  </a:moveTo>
                  <a:cubicBezTo>
                    <a:pt x="1" y="1063"/>
                    <a:pt x="120" y="2526"/>
                    <a:pt x="120" y="2526"/>
                  </a:cubicBezTo>
                  <a:lnTo>
                    <a:pt x="652" y="2619"/>
                  </a:lnTo>
                  <a:cubicBezTo>
                    <a:pt x="652" y="1941"/>
                    <a:pt x="998" y="1210"/>
                    <a:pt x="998" y="1210"/>
                  </a:cubicBezTo>
                  <a:cubicBezTo>
                    <a:pt x="1915" y="2379"/>
                    <a:pt x="2846" y="2725"/>
                    <a:pt x="3284" y="2911"/>
                  </a:cubicBezTo>
                  <a:cubicBezTo>
                    <a:pt x="3380" y="2956"/>
                    <a:pt x="3476" y="2979"/>
                    <a:pt x="3557" y="2979"/>
                  </a:cubicBezTo>
                  <a:cubicBezTo>
                    <a:pt x="3840" y="2979"/>
                    <a:pt x="3952" y="2707"/>
                    <a:pt x="3271" y="2140"/>
                  </a:cubicBezTo>
                  <a:cubicBezTo>
                    <a:pt x="3018" y="1928"/>
                    <a:pt x="2779" y="1555"/>
                    <a:pt x="2566" y="1130"/>
                  </a:cubicBezTo>
                  <a:cubicBezTo>
                    <a:pt x="2488" y="1158"/>
                    <a:pt x="2396" y="1179"/>
                    <a:pt x="2296" y="1179"/>
                  </a:cubicBezTo>
                  <a:cubicBezTo>
                    <a:pt x="2159" y="1179"/>
                    <a:pt x="2008" y="1139"/>
                    <a:pt x="1862" y="1024"/>
                  </a:cubicBezTo>
                  <a:cubicBezTo>
                    <a:pt x="1569" y="771"/>
                    <a:pt x="798" y="266"/>
                    <a:pt x="386"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68;p79">
              <a:extLst>
                <a:ext uri="{FF2B5EF4-FFF2-40B4-BE49-F238E27FC236}">
                  <a16:creationId xmlns:a16="http://schemas.microsoft.com/office/drawing/2014/main" id="{D1E52883-CF4F-A64F-BF22-402A4207774D}"/>
                </a:ext>
              </a:extLst>
            </p:cNvPr>
            <p:cNvSpPr/>
            <p:nvPr/>
          </p:nvSpPr>
          <p:spPr>
            <a:xfrm>
              <a:off x="599025" y="2229400"/>
              <a:ext cx="19625" cy="37900"/>
            </a:xfrm>
            <a:custGeom>
              <a:avLst/>
              <a:gdLst/>
              <a:ahLst/>
              <a:cxnLst/>
              <a:rect l="l" t="t" r="r" b="b"/>
              <a:pathLst>
                <a:path w="785" h="1516" fill="none" extrusionOk="0">
                  <a:moveTo>
                    <a:pt x="785" y="1516"/>
                  </a:moveTo>
                  <a:lnTo>
                    <a:pt x="0" y="0"/>
                  </a:lnTo>
                </a:path>
              </a:pathLst>
            </a:custGeom>
            <a:noFill/>
            <a:ln w="2000" cap="flat" cmpd="sng">
              <a:solidFill>
                <a:srgbClr val="F76868"/>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69;p79">
              <a:extLst>
                <a:ext uri="{FF2B5EF4-FFF2-40B4-BE49-F238E27FC236}">
                  <a16:creationId xmlns:a16="http://schemas.microsoft.com/office/drawing/2014/main" id="{082419E9-4EF2-674E-8A66-C71988241588}"/>
                </a:ext>
              </a:extLst>
            </p:cNvPr>
            <p:cNvSpPr/>
            <p:nvPr/>
          </p:nvSpPr>
          <p:spPr>
            <a:xfrm>
              <a:off x="911400" y="1779100"/>
              <a:ext cx="72825" cy="121975"/>
            </a:xfrm>
            <a:custGeom>
              <a:avLst/>
              <a:gdLst/>
              <a:ahLst/>
              <a:cxnLst/>
              <a:rect l="l" t="t" r="r" b="b"/>
              <a:pathLst>
                <a:path w="2913" h="4879" extrusionOk="0">
                  <a:moveTo>
                    <a:pt x="1277" y="1157"/>
                  </a:moveTo>
                  <a:lnTo>
                    <a:pt x="1277" y="2074"/>
                  </a:lnTo>
                  <a:cubicBezTo>
                    <a:pt x="971" y="1994"/>
                    <a:pt x="759" y="1874"/>
                    <a:pt x="759" y="1622"/>
                  </a:cubicBezTo>
                  <a:cubicBezTo>
                    <a:pt x="759" y="1396"/>
                    <a:pt x="905" y="1210"/>
                    <a:pt x="1277" y="1157"/>
                  </a:cubicBezTo>
                  <a:close/>
                  <a:moveTo>
                    <a:pt x="1702" y="2818"/>
                  </a:moveTo>
                  <a:cubicBezTo>
                    <a:pt x="2022" y="2898"/>
                    <a:pt x="2248" y="3018"/>
                    <a:pt x="2248" y="3283"/>
                  </a:cubicBezTo>
                  <a:cubicBezTo>
                    <a:pt x="2248" y="3496"/>
                    <a:pt x="2088" y="3682"/>
                    <a:pt x="1702" y="3735"/>
                  </a:cubicBezTo>
                  <a:lnTo>
                    <a:pt x="1702" y="2818"/>
                  </a:lnTo>
                  <a:close/>
                  <a:moveTo>
                    <a:pt x="1277" y="0"/>
                  </a:moveTo>
                  <a:lnTo>
                    <a:pt x="1277" y="585"/>
                  </a:lnTo>
                  <a:cubicBezTo>
                    <a:pt x="466" y="665"/>
                    <a:pt x="81" y="1130"/>
                    <a:pt x="81" y="1662"/>
                  </a:cubicBezTo>
                  <a:cubicBezTo>
                    <a:pt x="81" y="2379"/>
                    <a:pt x="706" y="2566"/>
                    <a:pt x="1277" y="2712"/>
                  </a:cubicBezTo>
                  <a:lnTo>
                    <a:pt x="1277" y="3749"/>
                  </a:lnTo>
                  <a:cubicBezTo>
                    <a:pt x="878" y="3709"/>
                    <a:pt x="493" y="3563"/>
                    <a:pt x="240" y="3350"/>
                  </a:cubicBezTo>
                  <a:lnTo>
                    <a:pt x="1" y="3882"/>
                  </a:lnTo>
                  <a:cubicBezTo>
                    <a:pt x="280" y="4108"/>
                    <a:pt x="772" y="4280"/>
                    <a:pt x="1277" y="4307"/>
                  </a:cubicBezTo>
                  <a:lnTo>
                    <a:pt x="1277" y="4879"/>
                  </a:lnTo>
                  <a:lnTo>
                    <a:pt x="1702" y="4879"/>
                  </a:lnTo>
                  <a:lnTo>
                    <a:pt x="1702" y="4307"/>
                  </a:lnTo>
                  <a:cubicBezTo>
                    <a:pt x="2527" y="4214"/>
                    <a:pt x="2912" y="3762"/>
                    <a:pt x="2912" y="3230"/>
                  </a:cubicBezTo>
                  <a:cubicBezTo>
                    <a:pt x="2912" y="2512"/>
                    <a:pt x="2287" y="2326"/>
                    <a:pt x="1702" y="2180"/>
                  </a:cubicBezTo>
                  <a:lnTo>
                    <a:pt x="1702" y="1130"/>
                  </a:lnTo>
                  <a:cubicBezTo>
                    <a:pt x="1982" y="1170"/>
                    <a:pt x="2274" y="1250"/>
                    <a:pt x="2553" y="1422"/>
                  </a:cubicBezTo>
                  <a:lnTo>
                    <a:pt x="2766" y="891"/>
                  </a:lnTo>
                  <a:cubicBezTo>
                    <a:pt x="2473" y="705"/>
                    <a:pt x="2088" y="598"/>
                    <a:pt x="1702" y="572"/>
                  </a:cubicBezTo>
                  <a:lnTo>
                    <a:pt x="1702"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70;p79">
              <a:extLst>
                <a:ext uri="{FF2B5EF4-FFF2-40B4-BE49-F238E27FC236}">
                  <a16:creationId xmlns:a16="http://schemas.microsoft.com/office/drawing/2014/main" id="{E91217A4-708E-5840-8D88-6CCB17EAEE44}"/>
                </a:ext>
              </a:extLst>
            </p:cNvPr>
            <p:cNvSpPr/>
            <p:nvPr/>
          </p:nvSpPr>
          <p:spPr>
            <a:xfrm>
              <a:off x="720325" y="1915000"/>
              <a:ext cx="79450" cy="152175"/>
            </a:xfrm>
            <a:custGeom>
              <a:avLst/>
              <a:gdLst/>
              <a:ahLst/>
              <a:cxnLst/>
              <a:rect l="l" t="t" r="r" b="b"/>
              <a:pathLst>
                <a:path w="3178" h="6087" extrusionOk="0">
                  <a:moveTo>
                    <a:pt x="2313" y="1"/>
                  </a:moveTo>
                  <a:cubicBezTo>
                    <a:pt x="2313" y="1"/>
                    <a:pt x="2008" y="905"/>
                    <a:pt x="1303" y="1237"/>
                  </a:cubicBezTo>
                  <a:cubicBezTo>
                    <a:pt x="1303" y="1237"/>
                    <a:pt x="1189" y="1535"/>
                    <a:pt x="1172" y="1588"/>
                  </a:cubicBezTo>
                  <a:lnTo>
                    <a:pt x="1172" y="1588"/>
                  </a:lnTo>
                  <a:cubicBezTo>
                    <a:pt x="1181" y="1527"/>
                    <a:pt x="1210" y="1166"/>
                    <a:pt x="997" y="1131"/>
                  </a:cubicBezTo>
                  <a:cubicBezTo>
                    <a:pt x="991" y="1130"/>
                    <a:pt x="985" y="1129"/>
                    <a:pt x="978" y="1129"/>
                  </a:cubicBezTo>
                  <a:cubicBezTo>
                    <a:pt x="758" y="1129"/>
                    <a:pt x="531" y="1775"/>
                    <a:pt x="958" y="1982"/>
                  </a:cubicBezTo>
                  <a:lnTo>
                    <a:pt x="532" y="3617"/>
                  </a:lnTo>
                  <a:cubicBezTo>
                    <a:pt x="506" y="3723"/>
                    <a:pt x="426" y="3803"/>
                    <a:pt x="333" y="3829"/>
                  </a:cubicBezTo>
                  <a:lnTo>
                    <a:pt x="0" y="3936"/>
                  </a:lnTo>
                  <a:cubicBezTo>
                    <a:pt x="791" y="4050"/>
                    <a:pt x="1386" y="6087"/>
                    <a:pt x="2161" y="6087"/>
                  </a:cubicBezTo>
                  <a:cubicBezTo>
                    <a:pt x="2194" y="6087"/>
                    <a:pt x="2227" y="6083"/>
                    <a:pt x="2260" y="6076"/>
                  </a:cubicBezTo>
                  <a:cubicBezTo>
                    <a:pt x="2725" y="5983"/>
                    <a:pt x="2752" y="5451"/>
                    <a:pt x="2686" y="4999"/>
                  </a:cubicBezTo>
                  <a:cubicBezTo>
                    <a:pt x="2632" y="4600"/>
                    <a:pt x="2460" y="4241"/>
                    <a:pt x="2207" y="3936"/>
                  </a:cubicBezTo>
                  <a:lnTo>
                    <a:pt x="2194" y="2912"/>
                  </a:lnTo>
                  <a:cubicBezTo>
                    <a:pt x="3177" y="2620"/>
                    <a:pt x="2872" y="1397"/>
                    <a:pt x="2872" y="1397"/>
                  </a:cubicBezTo>
                  <a:cubicBezTo>
                    <a:pt x="2991" y="546"/>
                    <a:pt x="2313" y="1"/>
                    <a:pt x="231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71;p79">
              <a:extLst>
                <a:ext uri="{FF2B5EF4-FFF2-40B4-BE49-F238E27FC236}">
                  <a16:creationId xmlns:a16="http://schemas.microsoft.com/office/drawing/2014/main" id="{88FA72C6-9FFA-4342-B8A3-E3AC55D7AE8E}"/>
                </a:ext>
              </a:extLst>
            </p:cNvPr>
            <p:cNvSpPr/>
            <p:nvPr/>
          </p:nvSpPr>
          <p:spPr>
            <a:xfrm>
              <a:off x="745925" y="1979475"/>
              <a:ext cx="29600" cy="25625"/>
            </a:xfrm>
            <a:custGeom>
              <a:avLst/>
              <a:gdLst/>
              <a:ahLst/>
              <a:cxnLst/>
              <a:rect l="l" t="t" r="r" b="b"/>
              <a:pathLst>
                <a:path w="1184" h="1025" extrusionOk="0">
                  <a:moveTo>
                    <a:pt x="133" y="1"/>
                  </a:moveTo>
                  <a:cubicBezTo>
                    <a:pt x="133" y="1"/>
                    <a:pt x="0" y="865"/>
                    <a:pt x="1183" y="1024"/>
                  </a:cubicBezTo>
                  <a:lnTo>
                    <a:pt x="1170" y="333"/>
                  </a:lnTo>
                  <a:cubicBezTo>
                    <a:pt x="1110" y="345"/>
                    <a:pt x="1044" y="351"/>
                    <a:pt x="976" y="351"/>
                  </a:cubicBezTo>
                  <a:cubicBezTo>
                    <a:pt x="669" y="351"/>
                    <a:pt x="307" y="229"/>
                    <a:pt x="133"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72;p79">
              <a:extLst>
                <a:ext uri="{FF2B5EF4-FFF2-40B4-BE49-F238E27FC236}">
                  <a16:creationId xmlns:a16="http://schemas.microsoft.com/office/drawing/2014/main" id="{0D804D90-B991-0148-8C11-3ED863A794AA}"/>
                </a:ext>
              </a:extLst>
            </p:cNvPr>
            <p:cNvSpPr/>
            <p:nvPr/>
          </p:nvSpPr>
          <p:spPr>
            <a:xfrm>
              <a:off x="771825" y="1944250"/>
              <a:ext cx="4675" cy="6675"/>
            </a:xfrm>
            <a:custGeom>
              <a:avLst/>
              <a:gdLst/>
              <a:ahLst/>
              <a:cxnLst/>
              <a:rect l="l" t="t" r="r" b="b"/>
              <a:pathLst>
                <a:path w="187" h="267" extrusionOk="0">
                  <a:moveTo>
                    <a:pt x="94" y="1"/>
                  </a:moveTo>
                  <a:cubicBezTo>
                    <a:pt x="41" y="1"/>
                    <a:pt x="1" y="54"/>
                    <a:pt x="1" y="120"/>
                  </a:cubicBezTo>
                  <a:cubicBezTo>
                    <a:pt x="1" y="200"/>
                    <a:pt x="41" y="253"/>
                    <a:pt x="81" y="267"/>
                  </a:cubicBezTo>
                  <a:cubicBezTo>
                    <a:pt x="134" y="267"/>
                    <a:pt x="174" y="200"/>
                    <a:pt x="174" y="134"/>
                  </a:cubicBezTo>
                  <a:cubicBezTo>
                    <a:pt x="187" y="54"/>
                    <a:pt x="147" y="1"/>
                    <a:pt x="94"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73;p79">
              <a:extLst>
                <a:ext uri="{FF2B5EF4-FFF2-40B4-BE49-F238E27FC236}">
                  <a16:creationId xmlns:a16="http://schemas.microsoft.com/office/drawing/2014/main" id="{B7508451-D12B-8543-94CA-F69D026C342B}"/>
                </a:ext>
              </a:extLst>
            </p:cNvPr>
            <p:cNvSpPr/>
            <p:nvPr/>
          </p:nvSpPr>
          <p:spPr>
            <a:xfrm>
              <a:off x="784800" y="1944575"/>
              <a:ext cx="4675" cy="6675"/>
            </a:xfrm>
            <a:custGeom>
              <a:avLst/>
              <a:gdLst/>
              <a:ahLst/>
              <a:cxnLst/>
              <a:rect l="l" t="t" r="r" b="b"/>
              <a:pathLst>
                <a:path w="187" h="267" extrusionOk="0">
                  <a:moveTo>
                    <a:pt x="93" y="1"/>
                  </a:moveTo>
                  <a:cubicBezTo>
                    <a:pt x="53" y="1"/>
                    <a:pt x="14" y="54"/>
                    <a:pt x="0" y="134"/>
                  </a:cubicBezTo>
                  <a:cubicBezTo>
                    <a:pt x="0" y="200"/>
                    <a:pt x="40" y="267"/>
                    <a:pt x="93" y="267"/>
                  </a:cubicBezTo>
                  <a:cubicBezTo>
                    <a:pt x="146" y="267"/>
                    <a:pt x="186" y="214"/>
                    <a:pt x="186" y="134"/>
                  </a:cubicBezTo>
                  <a:cubicBezTo>
                    <a:pt x="186" y="67"/>
                    <a:pt x="146" y="1"/>
                    <a:pt x="93"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74;p79">
              <a:extLst>
                <a:ext uri="{FF2B5EF4-FFF2-40B4-BE49-F238E27FC236}">
                  <a16:creationId xmlns:a16="http://schemas.microsoft.com/office/drawing/2014/main" id="{755768CF-415D-BB4A-8D02-DCE0A8A865A6}"/>
                </a:ext>
              </a:extLst>
            </p:cNvPr>
            <p:cNvSpPr/>
            <p:nvPr/>
          </p:nvSpPr>
          <p:spPr>
            <a:xfrm>
              <a:off x="768175" y="1937600"/>
              <a:ext cx="10325" cy="3025"/>
            </a:xfrm>
            <a:custGeom>
              <a:avLst/>
              <a:gdLst/>
              <a:ahLst/>
              <a:cxnLst/>
              <a:rect l="l" t="t" r="r" b="b"/>
              <a:pathLst>
                <a:path w="413" h="121" fill="none" extrusionOk="0">
                  <a:moveTo>
                    <a:pt x="1" y="81"/>
                  </a:moveTo>
                  <a:cubicBezTo>
                    <a:pt x="1" y="81"/>
                    <a:pt x="160" y="1"/>
                    <a:pt x="413" y="120"/>
                  </a:cubicBezTo>
                </a:path>
              </a:pathLst>
            </a:custGeom>
            <a:noFill/>
            <a:ln w="3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75;p79">
              <a:extLst>
                <a:ext uri="{FF2B5EF4-FFF2-40B4-BE49-F238E27FC236}">
                  <a16:creationId xmlns:a16="http://schemas.microsoft.com/office/drawing/2014/main" id="{BF7057BB-A685-554D-B9EC-038A86E03236}"/>
                </a:ext>
              </a:extLst>
            </p:cNvPr>
            <p:cNvSpPr/>
            <p:nvPr/>
          </p:nvSpPr>
          <p:spPr>
            <a:xfrm>
              <a:off x="784450" y="1939600"/>
              <a:ext cx="8025" cy="2675"/>
            </a:xfrm>
            <a:custGeom>
              <a:avLst/>
              <a:gdLst/>
              <a:ahLst/>
              <a:cxnLst/>
              <a:rect l="l" t="t" r="r" b="b"/>
              <a:pathLst>
                <a:path w="321" h="107" fill="none" extrusionOk="0">
                  <a:moveTo>
                    <a:pt x="1" y="80"/>
                  </a:moveTo>
                  <a:cubicBezTo>
                    <a:pt x="1" y="80"/>
                    <a:pt x="107" y="1"/>
                    <a:pt x="320" y="107"/>
                  </a:cubicBezTo>
                </a:path>
              </a:pathLst>
            </a:custGeom>
            <a:noFill/>
            <a:ln w="3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76;p79">
              <a:extLst>
                <a:ext uri="{FF2B5EF4-FFF2-40B4-BE49-F238E27FC236}">
                  <a16:creationId xmlns:a16="http://schemas.microsoft.com/office/drawing/2014/main" id="{6B9F6042-5C55-D044-8467-BC91F450CFE8}"/>
                </a:ext>
              </a:extLst>
            </p:cNvPr>
            <p:cNvSpPr/>
            <p:nvPr/>
          </p:nvSpPr>
          <p:spPr>
            <a:xfrm>
              <a:off x="779800" y="1949250"/>
              <a:ext cx="5675" cy="11975"/>
            </a:xfrm>
            <a:custGeom>
              <a:avLst/>
              <a:gdLst/>
              <a:ahLst/>
              <a:cxnLst/>
              <a:rect l="l" t="t" r="r" b="b"/>
              <a:pathLst>
                <a:path w="227" h="479" fill="none" extrusionOk="0">
                  <a:moveTo>
                    <a:pt x="81" y="0"/>
                  </a:moveTo>
                  <a:lnTo>
                    <a:pt x="81" y="253"/>
                  </a:lnTo>
                  <a:cubicBezTo>
                    <a:pt x="81" y="253"/>
                    <a:pt x="227" y="359"/>
                    <a:pt x="187" y="412"/>
                  </a:cubicBezTo>
                  <a:cubicBezTo>
                    <a:pt x="147" y="479"/>
                    <a:pt x="1" y="465"/>
                    <a:pt x="1" y="465"/>
                  </a:cubicBezTo>
                </a:path>
              </a:pathLst>
            </a:custGeom>
            <a:noFill/>
            <a:ln w="2000" cap="flat" cmpd="sng">
              <a:solidFill>
                <a:srgbClr val="F76868"/>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77;p79">
              <a:extLst>
                <a:ext uri="{FF2B5EF4-FFF2-40B4-BE49-F238E27FC236}">
                  <a16:creationId xmlns:a16="http://schemas.microsoft.com/office/drawing/2014/main" id="{CAB7B1AA-B68E-A642-8247-9E33EBF6C151}"/>
                </a:ext>
              </a:extLst>
            </p:cNvPr>
            <p:cNvSpPr/>
            <p:nvPr/>
          </p:nvSpPr>
          <p:spPr>
            <a:xfrm>
              <a:off x="767175" y="1965525"/>
              <a:ext cx="17650" cy="2675"/>
            </a:xfrm>
            <a:custGeom>
              <a:avLst/>
              <a:gdLst/>
              <a:ahLst/>
              <a:cxnLst/>
              <a:rect l="l" t="t" r="r" b="b"/>
              <a:pathLst>
                <a:path w="706" h="107" fill="none" extrusionOk="0">
                  <a:moveTo>
                    <a:pt x="705" y="54"/>
                  </a:moveTo>
                  <a:cubicBezTo>
                    <a:pt x="705" y="54"/>
                    <a:pt x="346" y="107"/>
                    <a:pt x="1" y="0"/>
                  </a:cubicBezTo>
                </a:path>
              </a:pathLst>
            </a:custGeom>
            <a:noFill/>
            <a:ln w="2000" cap="flat" cmpd="sng">
              <a:solidFill>
                <a:srgbClr val="F76868"/>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516;p71">
            <a:extLst>
              <a:ext uri="{FF2B5EF4-FFF2-40B4-BE49-F238E27FC236}">
                <a16:creationId xmlns:a16="http://schemas.microsoft.com/office/drawing/2014/main" id="{3BDE6676-6E98-254F-9CA2-E010E26B0CF0}"/>
              </a:ext>
            </a:extLst>
          </p:cNvPr>
          <p:cNvSpPr txBox="1"/>
          <p:nvPr/>
        </p:nvSpPr>
        <p:spPr>
          <a:xfrm>
            <a:off x="3029600" y="3805525"/>
            <a:ext cx="3927076" cy="759628"/>
          </a:xfrm>
          <a:prstGeom prst="rect">
            <a:avLst/>
          </a:prstGeom>
          <a:noFill/>
          <a:ln w="19050">
            <a:solidFill>
              <a:schemeClr val="tx1"/>
            </a:solidFill>
          </a:ln>
        </p:spPr>
        <p:txBody>
          <a:bodyPr spcFirstLastPara="1" wrap="square" lIns="91425" tIns="91425" rIns="91425" bIns="91425" anchor="ctr" anchorCtr="0">
            <a:noAutofit/>
          </a:bodyPr>
          <a:lstStyle/>
          <a:p>
            <a:pPr algn="ctr"/>
            <a:endParaRPr lang="en-US" sz="1600" dirty="0">
              <a:solidFill>
                <a:schemeClr val="dk2"/>
              </a:solidFill>
              <a:latin typeface="Open Sans"/>
              <a:ea typeface="Open Sans"/>
              <a:cs typeface="Open Sans"/>
            </a:endParaRPr>
          </a:p>
          <a:p>
            <a:pPr algn="ctr"/>
            <a:endParaRPr lang="en-US" sz="1600" dirty="0">
              <a:solidFill>
                <a:schemeClr val="dk2"/>
              </a:solidFill>
              <a:latin typeface="Open Sans"/>
              <a:ea typeface="Open Sans"/>
              <a:cs typeface="Open Sans"/>
            </a:endParaRPr>
          </a:p>
          <a:p>
            <a:pPr algn="ctr"/>
            <a:r>
              <a:rPr lang="en-US" sz="1600" dirty="0">
                <a:solidFill>
                  <a:schemeClr val="dk2"/>
                </a:solidFill>
                <a:latin typeface="Open Sans"/>
                <a:ea typeface="Open Sans"/>
                <a:cs typeface="Open Sans"/>
              </a:rPr>
              <a:t>Assumptions and information obtained from external sources</a:t>
            </a:r>
          </a:p>
          <a:p>
            <a:br>
              <a:rPr lang="en-US" sz="1600" dirty="0"/>
            </a:br>
            <a:endParaRPr sz="1600" dirty="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3975944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0FD-836D-CF47-AF53-E3EC5D52B2C2}"/>
              </a:ext>
            </a:extLst>
          </p:cNvPr>
          <p:cNvSpPr>
            <a:spLocks noGrp="1"/>
          </p:cNvSpPr>
          <p:nvPr>
            <p:ph type="title"/>
          </p:nvPr>
        </p:nvSpPr>
        <p:spPr/>
        <p:txBody>
          <a:bodyPr/>
          <a:lstStyle/>
          <a:p>
            <a:r>
              <a:rPr lang="en-MX" dirty="0"/>
              <a:t>SEASONALITY</a:t>
            </a:r>
          </a:p>
        </p:txBody>
      </p:sp>
      <p:sp>
        <p:nvSpPr>
          <p:cNvPr id="4" name="Google Shape;1516;p71">
            <a:extLst>
              <a:ext uri="{FF2B5EF4-FFF2-40B4-BE49-F238E27FC236}">
                <a16:creationId xmlns:a16="http://schemas.microsoft.com/office/drawing/2014/main" id="{A7E7507D-C8FB-1B4D-B76D-47CC35B90F05}"/>
              </a:ext>
            </a:extLst>
          </p:cNvPr>
          <p:cNvSpPr txBox="1"/>
          <p:nvPr/>
        </p:nvSpPr>
        <p:spPr>
          <a:xfrm>
            <a:off x="1913548" y="4125775"/>
            <a:ext cx="5316904" cy="759628"/>
          </a:xfrm>
          <a:prstGeom prst="rect">
            <a:avLst/>
          </a:prstGeom>
          <a:noFill/>
          <a:ln w="19050">
            <a:solidFill>
              <a:schemeClr val="tx1"/>
            </a:solidFill>
          </a:ln>
        </p:spPr>
        <p:txBody>
          <a:bodyPr spcFirstLastPara="1" wrap="square" lIns="91425" tIns="91425" rIns="91425" bIns="91425" anchor="ctr" anchorCtr="0">
            <a:noAutofit/>
          </a:bodyPr>
          <a:lstStyle/>
          <a:p>
            <a:pPr algn="ctr"/>
            <a:endParaRPr lang="en-US" sz="1600" dirty="0">
              <a:solidFill>
                <a:schemeClr val="dk2"/>
              </a:solidFill>
              <a:latin typeface="Open Sans"/>
              <a:ea typeface="Open Sans"/>
              <a:cs typeface="Open Sans"/>
            </a:endParaRPr>
          </a:p>
          <a:p>
            <a:pPr algn="ctr"/>
            <a:endParaRPr lang="en-US" sz="1600" dirty="0">
              <a:solidFill>
                <a:schemeClr val="dk2"/>
              </a:solidFill>
              <a:latin typeface="Open Sans"/>
              <a:ea typeface="Open Sans"/>
              <a:cs typeface="Open Sans"/>
            </a:endParaRPr>
          </a:p>
          <a:p>
            <a:pPr algn="ctr"/>
            <a:r>
              <a:rPr lang="en-US" sz="1600" dirty="0">
                <a:solidFill>
                  <a:schemeClr val="dk2"/>
                </a:solidFill>
                <a:latin typeface="Open Sans"/>
                <a:ea typeface="Open Sans"/>
                <a:cs typeface="Open Sans"/>
              </a:rPr>
              <a:t>Higher sales projected from march to June, and from October to November due to COVID – 19.</a:t>
            </a:r>
          </a:p>
          <a:p>
            <a:br>
              <a:rPr lang="en-US" sz="1600" dirty="0"/>
            </a:br>
            <a:endParaRPr sz="1600" dirty="0">
              <a:solidFill>
                <a:schemeClr val="dk2"/>
              </a:solidFill>
              <a:latin typeface="Open Sans"/>
              <a:ea typeface="Open Sans"/>
              <a:cs typeface="Open Sans"/>
              <a:sym typeface="Open Sans"/>
            </a:endParaRPr>
          </a:p>
        </p:txBody>
      </p:sp>
      <p:pic>
        <p:nvPicPr>
          <p:cNvPr id="1026" name="Picture 2">
            <a:extLst>
              <a:ext uri="{FF2B5EF4-FFF2-40B4-BE49-F238E27FC236}">
                <a16:creationId xmlns:a16="http://schemas.microsoft.com/office/drawing/2014/main" id="{94199BB7-42AB-674E-83C0-0D0C43E12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896" y="1161459"/>
            <a:ext cx="4874208" cy="2820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0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4"/>
          <p:cNvSpPr/>
          <p:nvPr/>
        </p:nvSpPr>
        <p:spPr>
          <a:xfrm rot="10800000">
            <a:off x="-14724" y="1993876"/>
            <a:ext cx="4499700" cy="28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rot="-8006723">
            <a:off x="8605072" y="3427927"/>
            <a:ext cx="203297" cy="206473"/>
          </a:xfrm>
          <a:prstGeom prst="roundRect">
            <a:avLst>
              <a:gd name="adj" fmla="val 746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rot="10800000">
            <a:off x="6957971" y="3362280"/>
            <a:ext cx="1748700" cy="28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4"/>
          <p:cNvSpPr/>
          <p:nvPr/>
        </p:nvSpPr>
        <p:spPr>
          <a:xfrm rot="10800000">
            <a:off x="2490955" y="1993954"/>
            <a:ext cx="4807111" cy="1654033"/>
          </a:xfrm>
          <a:custGeom>
            <a:avLst/>
            <a:gdLst/>
            <a:ahLst/>
            <a:cxnLst/>
            <a:rect l="l" t="t" r="r" b="b"/>
            <a:pathLst>
              <a:path w="16926" h="6699" extrusionOk="0">
                <a:moveTo>
                  <a:pt x="16347" y="6698"/>
                </a:moveTo>
                <a:lnTo>
                  <a:pt x="2044" y="6698"/>
                </a:lnTo>
                <a:lnTo>
                  <a:pt x="2044" y="6698"/>
                </a:lnTo>
                <a:cubicBezTo>
                  <a:pt x="917" y="6698"/>
                  <a:pt x="0" y="5782"/>
                  <a:pt x="0" y="4655"/>
                </a:cubicBezTo>
                <a:lnTo>
                  <a:pt x="0" y="4655"/>
                </a:lnTo>
                <a:cubicBezTo>
                  <a:pt x="0" y="3528"/>
                  <a:pt x="917" y="2611"/>
                  <a:pt x="2044" y="2611"/>
                </a:cubicBezTo>
                <a:lnTo>
                  <a:pt x="15041" y="2611"/>
                </a:lnTo>
                <a:lnTo>
                  <a:pt x="15041" y="2611"/>
                </a:lnTo>
                <a:cubicBezTo>
                  <a:pt x="15442" y="2611"/>
                  <a:pt x="15769" y="2285"/>
                  <a:pt x="15769" y="1884"/>
                </a:cubicBezTo>
                <a:lnTo>
                  <a:pt x="15769" y="1884"/>
                </a:lnTo>
                <a:cubicBezTo>
                  <a:pt x="15769" y="1482"/>
                  <a:pt x="15442" y="1156"/>
                  <a:pt x="15041" y="1156"/>
                </a:cubicBezTo>
                <a:lnTo>
                  <a:pt x="578" y="1156"/>
                </a:lnTo>
                <a:lnTo>
                  <a:pt x="578" y="0"/>
                </a:lnTo>
                <a:lnTo>
                  <a:pt x="15041" y="0"/>
                </a:lnTo>
                <a:lnTo>
                  <a:pt x="15041" y="0"/>
                </a:lnTo>
                <a:cubicBezTo>
                  <a:pt x="16080" y="0"/>
                  <a:pt x="16925" y="845"/>
                  <a:pt x="16925" y="1884"/>
                </a:cubicBezTo>
                <a:lnTo>
                  <a:pt x="16925" y="1884"/>
                </a:lnTo>
                <a:cubicBezTo>
                  <a:pt x="16925" y="2922"/>
                  <a:pt x="16080" y="3768"/>
                  <a:pt x="15041" y="3768"/>
                </a:cubicBezTo>
                <a:lnTo>
                  <a:pt x="2044" y="3768"/>
                </a:lnTo>
                <a:lnTo>
                  <a:pt x="2044" y="3768"/>
                </a:lnTo>
                <a:cubicBezTo>
                  <a:pt x="1554" y="3768"/>
                  <a:pt x="1156" y="4166"/>
                  <a:pt x="1156" y="4655"/>
                </a:cubicBezTo>
                <a:lnTo>
                  <a:pt x="1156" y="4655"/>
                </a:lnTo>
                <a:cubicBezTo>
                  <a:pt x="1156" y="5144"/>
                  <a:pt x="1554" y="5542"/>
                  <a:pt x="2044" y="5542"/>
                </a:cubicBezTo>
                <a:lnTo>
                  <a:pt x="16347" y="5542"/>
                </a:lnTo>
                <a:lnTo>
                  <a:pt x="16347" y="6698"/>
                </a:lnTo>
              </a:path>
            </a:pathLst>
          </a:custGeom>
          <a:solidFill>
            <a:schemeClr val="dk2"/>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Lato Light"/>
              <a:ea typeface="Lato Light"/>
              <a:cs typeface="Lato Light"/>
              <a:sym typeface="Lato Light"/>
            </a:endParaRPr>
          </a:p>
        </p:txBody>
      </p:sp>
      <p:sp>
        <p:nvSpPr>
          <p:cNvPr id="579" name="Google Shape;579;p44"/>
          <p:cNvSpPr/>
          <p:nvPr/>
        </p:nvSpPr>
        <p:spPr>
          <a:xfrm>
            <a:off x="-67075" y="2144276"/>
            <a:ext cx="8743450" cy="1372050"/>
          </a:xfrm>
          <a:custGeom>
            <a:avLst/>
            <a:gdLst/>
            <a:ahLst/>
            <a:cxnLst/>
            <a:rect l="l" t="t" r="r" b="b"/>
            <a:pathLst>
              <a:path w="349738" h="54882" extrusionOk="0">
                <a:moveTo>
                  <a:pt x="349738" y="54882"/>
                </a:moveTo>
                <a:lnTo>
                  <a:pt x="121884" y="54882"/>
                </a:lnTo>
                <a:lnTo>
                  <a:pt x="114443" y="50918"/>
                </a:lnTo>
                <a:lnTo>
                  <a:pt x="110723" y="46649"/>
                </a:lnTo>
                <a:lnTo>
                  <a:pt x="108243" y="39332"/>
                </a:lnTo>
                <a:lnTo>
                  <a:pt x="109483" y="34759"/>
                </a:lnTo>
                <a:lnTo>
                  <a:pt x="114133" y="30185"/>
                </a:lnTo>
                <a:lnTo>
                  <a:pt x="120023" y="28661"/>
                </a:lnTo>
                <a:lnTo>
                  <a:pt x="125603" y="27746"/>
                </a:lnTo>
                <a:lnTo>
                  <a:pt x="277197" y="27746"/>
                </a:lnTo>
                <a:lnTo>
                  <a:pt x="283707" y="25002"/>
                </a:lnTo>
                <a:lnTo>
                  <a:pt x="287737" y="18294"/>
                </a:lnTo>
                <a:lnTo>
                  <a:pt x="287737" y="10366"/>
                </a:lnTo>
                <a:lnTo>
                  <a:pt x="284327" y="3964"/>
                </a:lnTo>
                <a:lnTo>
                  <a:pt x="277507" y="0"/>
                </a:lnTo>
                <a:lnTo>
                  <a:pt x="22681" y="0"/>
                </a:lnTo>
                <a:lnTo>
                  <a:pt x="0" y="147"/>
                </a:lnTo>
              </a:path>
            </a:pathLst>
          </a:custGeom>
          <a:noFill/>
          <a:ln w="28575" cap="flat" cmpd="sng">
            <a:solidFill>
              <a:schemeClr val="lt1"/>
            </a:solidFill>
            <a:prstDash val="dash"/>
            <a:round/>
            <a:headEnd type="none" w="med" len="med"/>
            <a:tailEnd type="none" w="med" len="med"/>
          </a:ln>
        </p:spPr>
      </p:sp>
      <p:sp>
        <p:nvSpPr>
          <p:cNvPr id="582" name="Google Shape;582;p44"/>
          <p:cNvSpPr txBox="1">
            <a:spLocks noGrp="1"/>
          </p:cNvSpPr>
          <p:nvPr>
            <p:ph type="title"/>
          </p:nvPr>
        </p:nvSpPr>
        <p:spPr>
          <a:xfrm>
            <a:off x="713100" y="263482"/>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LOGISTICS PLAN</a:t>
            </a:r>
            <a:endParaRPr dirty="0"/>
          </a:p>
        </p:txBody>
      </p:sp>
      <p:sp>
        <p:nvSpPr>
          <p:cNvPr id="583" name="Google Shape;583;p44"/>
          <p:cNvSpPr txBox="1"/>
          <p:nvPr/>
        </p:nvSpPr>
        <p:spPr>
          <a:xfrm>
            <a:off x="1207857" y="1445419"/>
            <a:ext cx="1225200" cy="2193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800" b="1" dirty="0">
                <a:solidFill>
                  <a:schemeClr val="lt2"/>
                </a:solidFill>
                <a:latin typeface="Open Sans"/>
                <a:ea typeface="Open Sans"/>
                <a:cs typeface="Open Sans"/>
                <a:sym typeface="Open Sans"/>
              </a:rPr>
              <a:t>AMAZON</a:t>
            </a:r>
            <a:endParaRPr sz="1100" b="1" dirty="0">
              <a:solidFill>
                <a:schemeClr val="lt2"/>
              </a:solidFill>
              <a:latin typeface="Open Sans"/>
              <a:ea typeface="Open Sans"/>
              <a:cs typeface="Open Sans"/>
              <a:sym typeface="Open Sans"/>
            </a:endParaRPr>
          </a:p>
        </p:txBody>
      </p:sp>
      <p:sp>
        <p:nvSpPr>
          <p:cNvPr id="589" name="Google Shape;589;p44"/>
          <p:cNvSpPr txBox="1"/>
          <p:nvPr/>
        </p:nvSpPr>
        <p:spPr>
          <a:xfrm>
            <a:off x="4259710" y="1395553"/>
            <a:ext cx="1472875" cy="229104"/>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800" b="1" dirty="0">
                <a:solidFill>
                  <a:schemeClr val="accent5"/>
                </a:solidFill>
                <a:latin typeface="Open Sans"/>
                <a:ea typeface="Open Sans"/>
                <a:cs typeface="Open Sans"/>
                <a:sym typeface="Open Sans"/>
              </a:rPr>
              <a:t>INSTAGRAM</a:t>
            </a:r>
            <a:endParaRPr sz="1100" b="1" dirty="0">
              <a:solidFill>
                <a:schemeClr val="accent5"/>
              </a:solidFill>
              <a:latin typeface="Open Sans"/>
              <a:ea typeface="Open Sans"/>
              <a:cs typeface="Open Sans"/>
              <a:sym typeface="Open Sans"/>
            </a:endParaRPr>
          </a:p>
        </p:txBody>
      </p:sp>
      <p:sp>
        <p:nvSpPr>
          <p:cNvPr id="591" name="Google Shape;591;p44"/>
          <p:cNvSpPr/>
          <p:nvPr/>
        </p:nvSpPr>
        <p:spPr>
          <a:xfrm rot="10800000">
            <a:off x="4981741" y="2005366"/>
            <a:ext cx="20769" cy="61002"/>
          </a:xfrm>
          <a:custGeom>
            <a:avLst/>
            <a:gdLst/>
            <a:ahLst/>
            <a:cxnLst/>
            <a:rect l="l" t="t" r="r" b="b"/>
            <a:pathLst>
              <a:path w="726" h="2144" extrusionOk="0">
                <a:moveTo>
                  <a:pt x="379" y="1"/>
                </a:moveTo>
                <a:cubicBezTo>
                  <a:pt x="158" y="1"/>
                  <a:pt x="1" y="159"/>
                  <a:pt x="1" y="379"/>
                </a:cubicBezTo>
                <a:lnTo>
                  <a:pt x="1" y="1797"/>
                </a:lnTo>
                <a:cubicBezTo>
                  <a:pt x="1" y="1986"/>
                  <a:pt x="158" y="2143"/>
                  <a:pt x="379" y="2143"/>
                </a:cubicBezTo>
                <a:cubicBezTo>
                  <a:pt x="568" y="2143"/>
                  <a:pt x="725" y="1986"/>
                  <a:pt x="725" y="1797"/>
                </a:cubicBezTo>
                <a:lnTo>
                  <a:pt x="725" y="379"/>
                </a:lnTo>
                <a:cubicBezTo>
                  <a:pt x="725" y="159"/>
                  <a:pt x="568"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rot="10800000">
            <a:off x="4484963" y="1773500"/>
            <a:ext cx="772794" cy="768471"/>
          </a:xfrm>
          <a:custGeom>
            <a:avLst/>
            <a:gdLst/>
            <a:ahLst/>
            <a:cxnLst/>
            <a:rect l="l" t="t" r="r" b="b"/>
            <a:pathLst>
              <a:path w="2723" h="2723" extrusionOk="0">
                <a:moveTo>
                  <a:pt x="2722" y="1360"/>
                </a:moveTo>
                <a:lnTo>
                  <a:pt x="2722" y="1360"/>
                </a:lnTo>
                <a:cubicBezTo>
                  <a:pt x="2722" y="608"/>
                  <a:pt x="2112" y="0"/>
                  <a:pt x="1362" y="0"/>
                </a:cubicBezTo>
                <a:lnTo>
                  <a:pt x="1362" y="0"/>
                </a:lnTo>
                <a:cubicBezTo>
                  <a:pt x="610" y="0"/>
                  <a:pt x="0" y="608"/>
                  <a:pt x="0" y="1360"/>
                </a:cubicBezTo>
                <a:lnTo>
                  <a:pt x="0" y="1360"/>
                </a:lnTo>
                <a:cubicBezTo>
                  <a:pt x="0" y="2112"/>
                  <a:pt x="610" y="2722"/>
                  <a:pt x="1362" y="2722"/>
                </a:cubicBezTo>
                <a:lnTo>
                  <a:pt x="1362" y="2722"/>
                </a:lnTo>
                <a:cubicBezTo>
                  <a:pt x="2112" y="2722"/>
                  <a:pt x="2722" y="2112"/>
                  <a:pt x="2722" y="1360"/>
                </a:cubicBezTo>
              </a:path>
            </a:pathLst>
          </a:custGeom>
          <a:solidFill>
            <a:schemeClr val="dk2"/>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Lato Light"/>
              <a:ea typeface="Lato Light"/>
              <a:cs typeface="Lato Light"/>
              <a:sym typeface="Lato Light"/>
            </a:endParaRPr>
          </a:p>
        </p:txBody>
      </p:sp>
      <p:sp>
        <p:nvSpPr>
          <p:cNvPr id="597" name="Google Shape;597;p44"/>
          <p:cNvSpPr/>
          <p:nvPr/>
        </p:nvSpPr>
        <p:spPr>
          <a:xfrm rot="10800000">
            <a:off x="1434065" y="1773500"/>
            <a:ext cx="772794" cy="768471"/>
          </a:xfrm>
          <a:custGeom>
            <a:avLst/>
            <a:gdLst/>
            <a:ahLst/>
            <a:cxnLst/>
            <a:rect l="l" t="t" r="r" b="b"/>
            <a:pathLst>
              <a:path w="2723" h="2723" extrusionOk="0">
                <a:moveTo>
                  <a:pt x="2722" y="1360"/>
                </a:moveTo>
                <a:lnTo>
                  <a:pt x="2722" y="1360"/>
                </a:lnTo>
                <a:cubicBezTo>
                  <a:pt x="2722" y="608"/>
                  <a:pt x="2112" y="0"/>
                  <a:pt x="1362" y="0"/>
                </a:cubicBezTo>
                <a:lnTo>
                  <a:pt x="1362" y="0"/>
                </a:lnTo>
                <a:cubicBezTo>
                  <a:pt x="610" y="0"/>
                  <a:pt x="0" y="608"/>
                  <a:pt x="0" y="1360"/>
                </a:cubicBezTo>
                <a:lnTo>
                  <a:pt x="0" y="1360"/>
                </a:lnTo>
                <a:cubicBezTo>
                  <a:pt x="0" y="2112"/>
                  <a:pt x="610" y="2722"/>
                  <a:pt x="1362" y="2722"/>
                </a:cubicBezTo>
                <a:lnTo>
                  <a:pt x="1362" y="2722"/>
                </a:lnTo>
                <a:cubicBezTo>
                  <a:pt x="2112" y="2722"/>
                  <a:pt x="2722" y="2112"/>
                  <a:pt x="2722" y="1360"/>
                </a:cubicBezTo>
              </a:path>
            </a:pathLst>
          </a:custGeom>
          <a:solidFill>
            <a:schemeClr val="dk2"/>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Lato Light"/>
              <a:ea typeface="Lato Light"/>
              <a:cs typeface="Lato Light"/>
              <a:sym typeface="Lato Light"/>
            </a:endParaRPr>
          </a:p>
        </p:txBody>
      </p:sp>
      <p:sp>
        <p:nvSpPr>
          <p:cNvPr id="600" name="Google Shape;600;p44"/>
          <p:cNvSpPr/>
          <p:nvPr/>
        </p:nvSpPr>
        <p:spPr>
          <a:xfrm flipH="1">
            <a:off x="4525126" y="1813323"/>
            <a:ext cx="692482" cy="688797"/>
          </a:xfrm>
          <a:custGeom>
            <a:avLst/>
            <a:gdLst/>
            <a:ahLst/>
            <a:cxnLst/>
            <a:rect l="l" t="t" r="r" b="b"/>
            <a:pathLst>
              <a:path w="2124" h="2123" extrusionOk="0">
                <a:moveTo>
                  <a:pt x="2123" y="1061"/>
                </a:moveTo>
                <a:lnTo>
                  <a:pt x="2123" y="1061"/>
                </a:lnTo>
                <a:cubicBezTo>
                  <a:pt x="2123" y="475"/>
                  <a:pt x="1648" y="0"/>
                  <a:pt x="1061" y="0"/>
                </a:cubicBezTo>
                <a:lnTo>
                  <a:pt x="1061" y="0"/>
                </a:lnTo>
                <a:cubicBezTo>
                  <a:pt x="475" y="0"/>
                  <a:pt x="0" y="475"/>
                  <a:pt x="0" y="1061"/>
                </a:cubicBezTo>
                <a:lnTo>
                  <a:pt x="0" y="1061"/>
                </a:lnTo>
                <a:cubicBezTo>
                  <a:pt x="0" y="1647"/>
                  <a:pt x="475" y="2122"/>
                  <a:pt x="1061" y="2122"/>
                </a:cubicBezTo>
                <a:lnTo>
                  <a:pt x="1061" y="2122"/>
                </a:lnTo>
                <a:cubicBezTo>
                  <a:pt x="1648" y="2122"/>
                  <a:pt x="2123" y="1647"/>
                  <a:pt x="2123" y="1061"/>
                </a:cubicBezTo>
              </a:path>
            </a:pathLst>
          </a:custGeom>
          <a:solidFill>
            <a:schemeClr val="l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100" b="1" dirty="0">
                <a:solidFill>
                  <a:schemeClr val="dk2"/>
                </a:solidFill>
                <a:latin typeface="Lato"/>
                <a:ea typeface="Lato"/>
                <a:cs typeface="Lato"/>
                <a:sym typeface="Lato"/>
              </a:rPr>
              <a:t>35%</a:t>
            </a:r>
            <a:endParaRPr sz="2100" b="1" dirty="0">
              <a:solidFill>
                <a:schemeClr val="dk2"/>
              </a:solidFill>
              <a:latin typeface="Lato"/>
              <a:ea typeface="Lato"/>
              <a:cs typeface="Lato"/>
              <a:sym typeface="Lato"/>
            </a:endParaRPr>
          </a:p>
        </p:txBody>
      </p:sp>
      <p:sp>
        <p:nvSpPr>
          <p:cNvPr id="601" name="Google Shape;601;p44"/>
          <p:cNvSpPr/>
          <p:nvPr/>
        </p:nvSpPr>
        <p:spPr>
          <a:xfrm flipH="1">
            <a:off x="1474216" y="1813323"/>
            <a:ext cx="692482" cy="688797"/>
          </a:xfrm>
          <a:custGeom>
            <a:avLst/>
            <a:gdLst/>
            <a:ahLst/>
            <a:cxnLst/>
            <a:rect l="l" t="t" r="r" b="b"/>
            <a:pathLst>
              <a:path w="2124" h="2123" extrusionOk="0">
                <a:moveTo>
                  <a:pt x="2123" y="1061"/>
                </a:moveTo>
                <a:lnTo>
                  <a:pt x="2123" y="1061"/>
                </a:lnTo>
                <a:cubicBezTo>
                  <a:pt x="2123" y="475"/>
                  <a:pt x="1648" y="0"/>
                  <a:pt x="1061" y="0"/>
                </a:cubicBezTo>
                <a:lnTo>
                  <a:pt x="1061" y="0"/>
                </a:lnTo>
                <a:cubicBezTo>
                  <a:pt x="475" y="0"/>
                  <a:pt x="0" y="475"/>
                  <a:pt x="0" y="1061"/>
                </a:cubicBezTo>
                <a:lnTo>
                  <a:pt x="0" y="1061"/>
                </a:lnTo>
                <a:cubicBezTo>
                  <a:pt x="0" y="1647"/>
                  <a:pt x="475" y="2122"/>
                  <a:pt x="1061" y="2122"/>
                </a:cubicBezTo>
                <a:lnTo>
                  <a:pt x="1061" y="2122"/>
                </a:lnTo>
                <a:cubicBezTo>
                  <a:pt x="1648" y="2122"/>
                  <a:pt x="2123" y="1647"/>
                  <a:pt x="2123" y="1061"/>
                </a:cubicBezTo>
              </a:path>
            </a:pathLst>
          </a:custGeom>
          <a:solidFill>
            <a:schemeClr val="l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100" b="1" dirty="0">
                <a:solidFill>
                  <a:schemeClr val="dk2"/>
                </a:solidFill>
                <a:latin typeface="Lato"/>
                <a:ea typeface="Lato"/>
                <a:cs typeface="Lato"/>
                <a:sym typeface="Lato"/>
              </a:rPr>
              <a:t>65%</a:t>
            </a:r>
            <a:endParaRPr sz="2100" b="1" dirty="0">
              <a:solidFill>
                <a:schemeClr val="dk2"/>
              </a:solidFill>
              <a:latin typeface="Lato"/>
              <a:ea typeface="Lato"/>
              <a:cs typeface="Lato"/>
              <a:sym typeface="Lato"/>
            </a:endParaRPr>
          </a:p>
        </p:txBody>
      </p:sp>
      <p:sp>
        <p:nvSpPr>
          <p:cNvPr id="29" name="Google Shape;1516;p71">
            <a:extLst>
              <a:ext uri="{FF2B5EF4-FFF2-40B4-BE49-F238E27FC236}">
                <a16:creationId xmlns:a16="http://schemas.microsoft.com/office/drawing/2014/main" id="{79DB4401-56E8-F041-9DA5-6894B5DD8C3C}"/>
              </a:ext>
            </a:extLst>
          </p:cNvPr>
          <p:cNvSpPr txBox="1"/>
          <p:nvPr/>
        </p:nvSpPr>
        <p:spPr>
          <a:xfrm>
            <a:off x="1641067" y="4104456"/>
            <a:ext cx="5316904" cy="759628"/>
          </a:xfrm>
          <a:prstGeom prst="rect">
            <a:avLst/>
          </a:prstGeom>
          <a:noFill/>
          <a:ln w="19050">
            <a:solidFill>
              <a:schemeClr val="tx1"/>
            </a:solidFill>
          </a:ln>
        </p:spPr>
        <p:txBody>
          <a:bodyPr spcFirstLastPara="1" wrap="square" lIns="91425" tIns="91425" rIns="91425" bIns="91425" anchor="ctr" anchorCtr="0">
            <a:noAutofit/>
          </a:bodyPr>
          <a:lstStyle/>
          <a:p>
            <a:pPr algn="ctr"/>
            <a:endParaRPr lang="en-US" sz="1600" dirty="0">
              <a:solidFill>
                <a:schemeClr val="dk2"/>
              </a:solidFill>
              <a:latin typeface="Open Sans"/>
              <a:ea typeface="Open Sans"/>
              <a:cs typeface="Open Sans"/>
            </a:endParaRPr>
          </a:p>
          <a:p>
            <a:pPr algn="ctr"/>
            <a:endParaRPr lang="en-US" sz="1600" dirty="0">
              <a:solidFill>
                <a:schemeClr val="dk2"/>
              </a:solidFill>
              <a:latin typeface="Open Sans"/>
              <a:ea typeface="Open Sans"/>
              <a:cs typeface="Open Sans"/>
            </a:endParaRPr>
          </a:p>
          <a:p>
            <a:pPr algn="ctr"/>
            <a:r>
              <a:rPr lang="en-US" sz="1600" dirty="0">
                <a:solidFill>
                  <a:schemeClr val="dk2"/>
                </a:solidFill>
                <a:latin typeface="Open Sans"/>
                <a:ea typeface="Open Sans"/>
                <a:cs typeface="Open Sans"/>
              </a:rPr>
              <a:t>We seek to reach our clients massively through the internet.</a:t>
            </a:r>
          </a:p>
          <a:p>
            <a:br>
              <a:rPr lang="en-US" sz="1600" dirty="0"/>
            </a:br>
            <a:endParaRPr sz="1600" dirty="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1392854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idx="2"/>
          </p:nvPr>
        </p:nvSpPr>
        <p:spPr>
          <a:xfrm>
            <a:off x="2307300" y="1106125"/>
            <a:ext cx="4529400"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61" name="Google Shape;361;p38"/>
          <p:cNvSpPr txBox="1">
            <a:spLocks noGrp="1"/>
          </p:cNvSpPr>
          <p:nvPr>
            <p:ph type="title"/>
          </p:nvPr>
        </p:nvSpPr>
        <p:spPr>
          <a:xfrm>
            <a:off x="1789200" y="2777991"/>
            <a:ext cx="5565600" cy="6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STAFF</a:t>
            </a:r>
            <a:endParaRPr dirty="0"/>
          </a:p>
        </p:txBody>
      </p:sp>
    </p:spTree>
    <p:extLst>
      <p:ext uri="{BB962C8B-B14F-4D97-AF65-F5344CB8AC3E}">
        <p14:creationId xmlns:p14="http://schemas.microsoft.com/office/powerpoint/2010/main" val="1721624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3AF8BE-000C-9949-8830-B87EFC40F166}"/>
              </a:ext>
            </a:extLst>
          </p:cNvPr>
          <p:cNvSpPr>
            <a:spLocks noGrp="1"/>
          </p:cNvSpPr>
          <p:nvPr>
            <p:ph type="title"/>
          </p:nvPr>
        </p:nvSpPr>
        <p:spPr/>
        <p:txBody>
          <a:bodyPr/>
          <a:lstStyle/>
          <a:p>
            <a:r>
              <a:rPr lang="en-MX" dirty="0"/>
              <a:t>ORGANIZATIONAL PLAN</a:t>
            </a:r>
          </a:p>
        </p:txBody>
      </p:sp>
      <p:pic>
        <p:nvPicPr>
          <p:cNvPr id="2" name="Picture 1">
            <a:extLst>
              <a:ext uri="{FF2B5EF4-FFF2-40B4-BE49-F238E27FC236}">
                <a16:creationId xmlns:a16="http://schemas.microsoft.com/office/drawing/2014/main" id="{961C3D56-7449-464C-85FD-43E0FC84A580}"/>
              </a:ext>
            </a:extLst>
          </p:cNvPr>
          <p:cNvPicPr>
            <a:picLocks noChangeAspect="1"/>
          </p:cNvPicPr>
          <p:nvPr/>
        </p:nvPicPr>
        <p:blipFill>
          <a:blip r:embed="rId2"/>
          <a:stretch>
            <a:fillRect/>
          </a:stretch>
        </p:blipFill>
        <p:spPr>
          <a:xfrm>
            <a:off x="806450" y="1229438"/>
            <a:ext cx="7531100" cy="3225800"/>
          </a:xfrm>
          <a:prstGeom prst="rect">
            <a:avLst/>
          </a:prstGeom>
        </p:spPr>
      </p:pic>
    </p:spTree>
    <p:extLst>
      <p:ext uri="{BB962C8B-B14F-4D97-AF65-F5344CB8AC3E}">
        <p14:creationId xmlns:p14="http://schemas.microsoft.com/office/powerpoint/2010/main" val="241532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r>
              <a:rPr lang="en-US" sz="1200" dirty="0">
                <a:latin typeface="Open Sans"/>
                <a:ea typeface="Open Sans"/>
                <a:cs typeface="Open Sans"/>
                <a:sym typeface="Open Sans"/>
              </a:rPr>
              <a:t>- Defines organizational objectives. </a:t>
            </a:r>
          </a:p>
          <a:p>
            <a:pPr lvl="0" algn="just"/>
            <a:r>
              <a:rPr lang="en-US" sz="1200" dirty="0">
                <a:latin typeface="Open Sans"/>
                <a:ea typeface="Open Sans"/>
                <a:cs typeface="Open Sans"/>
                <a:sym typeface="Open Sans"/>
              </a:rPr>
              <a:t>- Plans the growth of the company.</a:t>
            </a:r>
          </a:p>
          <a:p>
            <a:pPr lvl="0" algn="just"/>
            <a:r>
              <a:rPr lang="en-US" sz="1200" dirty="0">
                <a:latin typeface="Open Sans"/>
                <a:ea typeface="Open Sans"/>
                <a:cs typeface="Open Sans"/>
                <a:sym typeface="Open Sans"/>
              </a:rPr>
              <a:t>- Presents the financial statements, budget and work programs. </a:t>
            </a: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$20,000</a:t>
            </a:r>
            <a:endParaRPr sz="1200" dirty="0">
              <a:latin typeface="Open Sans"/>
              <a:ea typeface="Open Sans"/>
              <a:cs typeface="Open Sans"/>
              <a:sym typeface="Open Sans"/>
            </a:endParaRPr>
          </a:p>
        </p:txBody>
      </p:sp>
      <p:sp>
        <p:nvSpPr>
          <p:cNvPr id="917" name="Google Shape;917;p54"/>
          <p:cNvSpPr/>
          <p:nvPr/>
        </p:nvSpPr>
        <p:spPr>
          <a:xfrm>
            <a:off x="4572000" y="1616244"/>
            <a:ext cx="4273061" cy="1250047"/>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Caring leader and confident decisions maker. </a:t>
            </a:r>
          </a:p>
          <a:p>
            <a:pPr lvl="0" algn="just"/>
            <a:r>
              <a:rPr lang="en-US" sz="1200" dirty="0">
                <a:latin typeface="Open Sans"/>
                <a:ea typeface="Open Sans"/>
                <a:cs typeface="Open Sans"/>
                <a:sym typeface="Open Sans"/>
              </a:rPr>
              <a:t>- Helps employees develop. </a:t>
            </a:r>
          </a:p>
          <a:p>
            <a:pPr lvl="0" algn="just"/>
            <a:r>
              <a:rPr lang="en-US" sz="1200" dirty="0">
                <a:latin typeface="Open Sans"/>
                <a:ea typeface="Open Sans"/>
                <a:cs typeface="Open Sans"/>
                <a:sym typeface="Open Sans"/>
              </a:rPr>
              <a:t>- Makes sure that our benefits increase.</a:t>
            </a: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r>
              <a:rPr lang="en-US" sz="1200" dirty="0">
                <a:latin typeface="Open Sans"/>
                <a:ea typeface="Open Sans"/>
                <a:cs typeface="Open Sans"/>
                <a:sym typeface="Open Sans"/>
              </a:rPr>
              <a:t>The heads of Administration and Finance, Operations and Marketing report to the General Manager.</a:t>
            </a: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GENERAL MANAGER</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21053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idx="2"/>
          </p:nvPr>
        </p:nvSpPr>
        <p:spPr>
          <a:xfrm>
            <a:off x="2307300" y="1106125"/>
            <a:ext cx="4529400"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61" name="Google Shape;361;p38"/>
          <p:cNvSpPr txBox="1">
            <a:spLocks noGrp="1"/>
          </p:cNvSpPr>
          <p:nvPr>
            <p:ph type="title"/>
          </p:nvPr>
        </p:nvSpPr>
        <p:spPr>
          <a:xfrm>
            <a:off x="1789200" y="2777991"/>
            <a:ext cx="5565600" cy="6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COMPANY</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Professional in charge of keeping the accounts of the company. </a:t>
            </a:r>
          </a:p>
          <a:p>
            <a:pPr lvl="0" algn="just"/>
            <a:r>
              <a:rPr lang="en-US" sz="1200" dirty="0">
                <a:latin typeface="Open Sans"/>
                <a:ea typeface="Open Sans"/>
                <a:cs typeface="Open Sans"/>
                <a:sym typeface="Open Sans"/>
              </a:rPr>
              <a:t>- Measure and analyze the economic situation with the objective of improving the management.</a:t>
            </a:r>
          </a:p>
          <a:p>
            <a:pPr lvl="0" algn="just"/>
            <a:endParaRPr lang="en-US" sz="1200" dirty="0">
              <a:latin typeface="Open Sans"/>
              <a:ea typeface="Open Sans"/>
              <a:cs typeface="Open Sans"/>
              <a:sym typeface="Open Sans"/>
            </a:endParaRPr>
          </a:p>
          <a:p>
            <a:pPr lvl="0" algn="just"/>
            <a:endParaRPr lang="en-US" sz="1200" dirty="0">
              <a:latin typeface="Open Sans"/>
              <a:ea typeface="Open Sans"/>
              <a:cs typeface="Open Sans"/>
              <a:sym typeface="Open Sans"/>
            </a:endParaRP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$8,000</a:t>
            </a:r>
            <a:endParaRPr sz="1200" dirty="0">
              <a:latin typeface="Open Sans"/>
              <a:ea typeface="Open Sans"/>
              <a:cs typeface="Open Sans"/>
              <a:sym typeface="Open Sans"/>
            </a:endParaRPr>
          </a:p>
        </p:txBody>
      </p:sp>
      <p:sp>
        <p:nvSpPr>
          <p:cNvPr id="917" name="Google Shape;917;p54"/>
          <p:cNvSpPr/>
          <p:nvPr/>
        </p:nvSpPr>
        <p:spPr>
          <a:xfrm>
            <a:off x="4572000" y="1616244"/>
            <a:ext cx="4273061" cy="1250047"/>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Review the accounting books of the clients.</a:t>
            </a:r>
          </a:p>
          <a:p>
            <a:pPr lvl="0" algn="just"/>
            <a:r>
              <a:rPr lang="en-US" sz="1200" dirty="0">
                <a:latin typeface="Open Sans"/>
                <a:ea typeface="Open Sans"/>
                <a:cs typeface="Open Sans"/>
                <a:sym typeface="Open Sans"/>
              </a:rPr>
              <a:t>- Analyze earnings and expenses.</a:t>
            </a:r>
          </a:p>
          <a:p>
            <a:pPr lvl="0" algn="just"/>
            <a:r>
              <a:rPr lang="en-US" sz="1200" dirty="0">
                <a:latin typeface="Open Sans"/>
                <a:ea typeface="Open Sans"/>
                <a:cs typeface="Open Sans"/>
                <a:sym typeface="Open Sans"/>
              </a:rPr>
              <a:t>- Prepare the balance sheet of the financial books, and write reports on the financial status.</a:t>
            </a:r>
          </a:p>
          <a:p>
            <a:pPr lvl="0" algn="just"/>
            <a:endParaRPr lang="en-US" sz="1200" dirty="0">
              <a:latin typeface="Open Sans"/>
              <a:ea typeface="Open Sans"/>
              <a:cs typeface="Open Sans"/>
              <a:sym typeface="Open Sans"/>
            </a:endParaRP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endParaRPr lang="en-US" sz="1200" dirty="0">
              <a:latin typeface="Open Sans"/>
              <a:ea typeface="Open Sans"/>
              <a:cs typeface="Open Sans"/>
              <a:sym typeface="Open Sans"/>
            </a:endParaRPr>
          </a:p>
          <a:p>
            <a:pPr lvl="0" algn="ctr"/>
            <a:r>
              <a:rPr lang="en-US" sz="1200" dirty="0">
                <a:latin typeface="Open Sans"/>
                <a:ea typeface="Open Sans"/>
                <a:cs typeface="Open Sans"/>
                <a:sym typeface="Open Sans"/>
              </a:rPr>
              <a:t>Reports to the head of administration and finance.</a:t>
            </a:r>
          </a:p>
          <a:p>
            <a:pPr lvl="0" algn="ctr"/>
            <a:endParaRPr lang="en-US" sz="1200" dirty="0">
              <a:latin typeface="Open Sans"/>
              <a:ea typeface="Open Sans"/>
              <a:cs typeface="Open Sans"/>
              <a:sym typeface="Open Sans"/>
            </a:endParaRP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ACCOUNTING AND LEGAL CONSULTANT</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3773634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051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Participate in the production process. </a:t>
            </a:r>
          </a:p>
          <a:p>
            <a:pPr lvl="0" algn="just"/>
            <a:r>
              <a:rPr lang="en-US" sz="1200" dirty="0">
                <a:latin typeface="Open Sans"/>
                <a:ea typeface="Open Sans"/>
                <a:cs typeface="Open Sans"/>
                <a:sym typeface="Open Sans"/>
              </a:rPr>
              <a:t>- Handle specific machinery and tools necessary to get the final product. </a:t>
            </a:r>
          </a:p>
          <a:p>
            <a:pPr lvl="0" algn="just"/>
            <a:r>
              <a:rPr lang="en-US" sz="1200" dirty="0">
                <a:latin typeface="Open Sans"/>
                <a:ea typeface="Open Sans"/>
                <a:cs typeface="Open Sans"/>
                <a:sym typeface="Open Sans"/>
              </a:rPr>
              <a:t>- Verify that the quality process in production is adequate.</a:t>
            </a:r>
          </a:p>
          <a:p>
            <a:pPr lvl="0" algn="just"/>
            <a:endParaRPr lang="en-US" sz="1200" dirty="0">
              <a:latin typeface="Open Sans"/>
              <a:ea typeface="Open Sans"/>
              <a:cs typeface="Open Sans"/>
              <a:sym typeface="Open Sans"/>
            </a:endParaRP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$8,000</a:t>
            </a:r>
            <a:endParaRPr sz="1200" dirty="0">
              <a:latin typeface="Open Sans"/>
              <a:ea typeface="Open Sans"/>
              <a:cs typeface="Open Sans"/>
              <a:sym typeface="Open Sans"/>
            </a:endParaRPr>
          </a:p>
        </p:txBody>
      </p:sp>
      <p:sp>
        <p:nvSpPr>
          <p:cNvPr id="917" name="Google Shape;917;p54"/>
          <p:cNvSpPr/>
          <p:nvPr/>
        </p:nvSpPr>
        <p:spPr>
          <a:xfrm>
            <a:off x="4572000" y="1616244"/>
            <a:ext cx="4273061"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endParaRPr lang="en-US" sz="1200" dirty="0">
              <a:latin typeface="Open Sans"/>
              <a:ea typeface="Open Sans"/>
              <a:cs typeface="Open Sans"/>
              <a:sym typeface="Open Sans"/>
            </a:endParaRPr>
          </a:p>
          <a:p>
            <a:pPr marL="171450" lvl="0" indent="-171450" algn="just">
              <a:buFontTx/>
              <a:buChar char="-"/>
            </a:pPr>
            <a:r>
              <a:rPr lang="en-US" sz="1200" dirty="0">
                <a:latin typeface="Open Sans"/>
                <a:ea typeface="Open Sans"/>
                <a:cs typeface="Open Sans"/>
                <a:sym typeface="Open Sans"/>
              </a:rPr>
              <a:t>Supervises the maintenance of production facilities.</a:t>
            </a:r>
          </a:p>
          <a:p>
            <a:pPr marL="171450" lvl="0" indent="-171450" algn="just">
              <a:buFontTx/>
              <a:buChar char="-"/>
            </a:pPr>
            <a:r>
              <a:rPr lang="en-US" sz="1200" dirty="0">
                <a:latin typeface="Open Sans"/>
                <a:ea typeface="Open Sans"/>
                <a:cs typeface="Open Sans"/>
                <a:sym typeface="Open Sans"/>
              </a:rPr>
              <a:t>Ensures the proper functioning of machinery and equipment, </a:t>
            </a:r>
          </a:p>
          <a:p>
            <a:pPr marL="171450" lvl="0" indent="-171450" algn="just">
              <a:buFontTx/>
              <a:buChar char="-"/>
            </a:pPr>
            <a:r>
              <a:rPr lang="en-US" sz="1200" dirty="0">
                <a:latin typeface="Open Sans"/>
                <a:ea typeface="Open Sans"/>
                <a:cs typeface="Open Sans"/>
                <a:sym typeface="Open Sans"/>
              </a:rPr>
              <a:t>Supervises the daily performance of each worker in charge of a production process.</a:t>
            </a:r>
          </a:p>
          <a:p>
            <a:pPr lvl="0" algn="just"/>
            <a:endParaRPr lang="en-US" sz="1200" dirty="0">
              <a:latin typeface="Open Sans"/>
              <a:ea typeface="Open Sans"/>
              <a:cs typeface="Open Sans"/>
              <a:sym typeface="Open Sans"/>
            </a:endParaRP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r>
              <a:rPr lang="en-US" sz="1200" dirty="0">
                <a:latin typeface="Open Sans"/>
                <a:ea typeface="Open Sans"/>
                <a:cs typeface="Open Sans"/>
                <a:sym typeface="Open Sans"/>
              </a:rPr>
              <a:t>Reports to the Head of Operations.</a:t>
            </a: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PRODUCTION COORDINATOR</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4129018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051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Coordinates units to load in time and form. </a:t>
            </a:r>
          </a:p>
          <a:p>
            <a:pPr lvl="0" algn="just"/>
            <a:r>
              <a:rPr lang="en-US" sz="1200" dirty="0">
                <a:latin typeface="Open Sans"/>
                <a:ea typeface="Open Sans"/>
                <a:cs typeface="Open Sans"/>
                <a:sym typeface="Open Sans"/>
              </a:rPr>
              <a:t>- Review cargo documents.</a:t>
            </a:r>
          </a:p>
          <a:p>
            <a:pPr lvl="0" algn="just"/>
            <a:r>
              <a:rPr lang="en-US" sz="1200" dirty="0">
                <a:latin typeface="Open Sans"/>
                <a:ea typeface="Open Sans"/>
                <a:cs typeface="Open Sans"/>
                <a:sym typeface="Open Sans"/>
              </a:rPr>
              <a:t>- Coordinates delivery of cargo to destination.</a:t>
            </a:r>
          </a:p>
          <a:p>
            <a:pPr lvl="0" algn="just"/>
            <a:endParaRPr lang="en-US" sz="1200" dirty="0">
              <a:latin typeface="Open Sans"/>
              <a:ea typeface="Open Sans"/>
              <a:cs typeface="Open Sans"/>
              <a:sym typeface="Open Sans"/>
            </a:endParaRP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$8,000</a:t>
            </a:r>
            <a:endParaRPr sz="1200" dirty="0">
              <a:latin typeface="Open Sans"/>
              <a:ea typeface="Open Sans"/>
              <a:cs typeface="Open Sans"/>
              <a:sym typeface="Open Sans"/>
            </a:endParaRPr>
          </a:p>
        </p:txBody>
      </p:sp>
      <p:sp>
        <p:nvSpPr>
          <p:cNvPr id="917" name="Google Shape;917;p54"/>
          <p:cNvSpPr/>
          <p:nvPr/>
        </p:nvSpPr>
        <p:spPr>
          <a:xfrm>
            <a:off x="4572000" y="1616244"/>
            <a:ext cx="4273061"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Generate orders according to production needs</a:t>
            </a:r>
          </a:p>
          <a:p>
            <a:pPr lvl="0" algn="just"/>
            <a:r>
              <a:rPr lang="en-US" sz="1200" dirty="0">
                <a:latin typeface="Open Sans"/>
                <a:ea typeface="Open Sans"/>
                <a:cs typeface="Open Sans"/>
                <a:sym typeface="Open Sans"/>
              </a:rPr>
              <a:t>- Coordinate, shipment and orders bought from providers.</a:t>
            </a:r>
          </a:p>
          <a:p>
            <a:pPr lvl="0" algn="just"/>
            <a:endParaRPr lang="en-US" sz="1200" dirty="0">
              <a:latin typeface="Open Sans"/>
              <a:ea typeface="Open Sans"/>
              <a:cs typeface="Open Sans"/>
              <a:sym typeface="Open Sans"/>
            </a:endParaRPr>
          </a:p>
          <a:p>
            <a:pPr lvl="0" algn="just"/>
            <a:endParaRPr lang="en-US" sz="1200" dirty="0">
              <a:latin typeface="Open Sans"/>
              <a:ea typeface="Open Sans"/>
              <a:cs typeface="Open Sans"/>
              <a:sym typeface="Open Sans"/>
            </a:endParaRP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r>
              <a:rPr lang="en-US" sz="1200" dirty="0">
                <a:latin typeface="Open Sans"/>
                <a:ea typeface="Open Sans"/>
                <a:cs typeface="Open Sans"/>
                <a:sym typeface="Open Sans"/>
              </a:rPr>
              <a:t>Reports to the Head of Operations.</a:t>
            </a: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LOGISTICS COORDINATOR</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2874775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051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Handle the specific machinery and tools necessary to achieve the product transformation. </a:t>
            </a:r>
          </a:p>
          <a:p>
            <a:pPr lvl="0" algn="just"/>
            <a:r>
              <a:rPr lang="en-US" sz="1200" dirty="0">
                <a:latin typeface="Open Sans"/>
                <a:ea typeface="Open Sans"/>
                <a:cs typeface="Open Sans"/>
                <a:sym typeface="Open Sans"/>
              </a:rPr>
              <a:t>- Follow step by step the production specifications.</a:t>
            </a:r>
          </a:p>
          <a:p>
            <a:pPr lvl="0" algn="just"/>
            <a:endParaRPr lang="en-US" sz="1200" dirty="0">
              <a:latin typeface="Open Sans"/>
              <a:ea typeface="Open Sans"/>
              <a:cs typeface="Open Sans"/>
              <a:sym typeface="Open Sans"/>
            </a:endParaRP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$5,000</a:t>
            </a:r>
            <a:endParaRPr sz="1200" dirty="0">
              <a:latin typeface="Open Sans"/>
              <a:ea typeface="Open Sans"/>
              <a:cs typeface="Open Sans"/>
              <a:sym typeface="Open Sans"/>
            </a:endParaRPr>
          </a:p>
        </p:txBody>
      </p:sp>
      <p:sp>
        <p:nvSpPr>
          <p:cNvPr id="917" name="Google Shape;917;p54"/>
          <p:cNvSpPr/>
          <p:nvPr/>
        </p:nvSpPr>
        <p:spPr>
          <a:xfrm>
            <a:off x="4572000" y="1616244"/>
            <a:ext cx="4273061"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Programming of operation cycles.</a:t>
            </a:r>
          </a:p>
          <a:p>
            <a:pPr lvl="0" algn="just"/>
            <a:r>
              <a:rPr lang="en-US" sz="1200" dirty="0">
                <a:latin typeface="Open Sans"/>
                <a:ea typeface="Open Sans"/>
                <a:cs typeface="Open Sans"/>
                <a:sym typeface="Open Sans"/>
              </a:rPr>
              <a:t>- Disassembly and assembly of machinery.</a:t>
            </a:r>
          </a:p>
          <a:p>
            <a:pPr lvl="0" algn="just"/>
            <a:r>
              <a:rPr lang="en-US" sz="1200" dirty="0">
                <a:latin typeface="Open Sans"/>
                <a:ea typeface="Open Sans"/>
                <a:cs typeface="Open Sans"/>
                <a:sym typeface="Open Sans"/>
              </a:rPr>
              <a:t>- Measurement and evaluation of processes.</a:t>
            </a:r>
          </a:p>
          <a:p>
            <a:pPr lvl="0" algn="just"/>
            <a:endParaRPr lang="en-US" sz="1200" dirty="0">
              <a:latin typeface="Open Sans"/>
              <a:ea typeface="Open Sans"/>
              <a:cs typeface="Open Sans"/>
              <a:sym typeface="Open Sans"/>
            </a:endParaRP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r>
              <a:rPr lang="en-US" sz="1200" dirty="0">
                <a:latin typeface="Open Sans"/>
                <a:ea typeface="Open Sans"/>
                <a:cs typeface="Open Sans"/>
                <a:sym typeface="Open Sans"/>
              </a:rPr>
              <a:t>Reports to the Production Coordinator.</a:t>
            </a: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LINE WORKER</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1359116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051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r>
              <a:rPr lang="en-US" sz="1200" dirty="0">
                <a:latin typeface="Open Sans"/>
                <a:ea typeface="Open Sans"/>
                <a:cs typeface="Open Sans"/>
                <a:sym typeface="Open Sans"/>
              </a:rPr>
              <a:t>- Responsible for maximizing the company's sales. </a:t>
            </a:r>
          </a:p>
          <a:p>
            <a:pPr lvl="0" algn="just"/>
            <a:r>
              <a:rPr lang="en-US" sz="1200" dirty="0">
                <a:latin typeface="Open Sans"/>
                <a:ea typeface="Open Sans"/>
                <a:cs typeface="Open Sans"/>
                <a:sym typeface="Open Sans"/>
              </a:rPr>
              <a:t>- Establishes real goals to achieve the increase of the corporation's income. </a:t>
            </a:r>
          </a:p>
          <a:p>
            <a:pPr lvl="0" algn="just"/>
            <a:endParaRPr lang="en-US" sz="1200" dirty="0">
              <a:latin typeface="Open Sans"/>
              <a:ea typeface="Open Sans"/>
              <a:cs typeface="Open Sans"/>
              <a:sym typeface="Open Sans"/>
            </a:endParaRP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$10,000</a:t>
            </a:r>
            <a:endParaRPr sz="1200" dirty="0">
              <a:latin typeface="Open Sans"/>
              <a:ea typeface="Open Sans"/>
              <a:cs typeface="Open Sans"/>
              <a:sym typeface="Open Sans"/>
            </a:endParaRPr>
          </a:p>
        </p:txBody>
      </p:sp>
      <p:sp>
        <p:nvSpPr>
          <p:cNvPr id="917" name="Google Shape;917;p54"/>
          <p:cNvSpPr/>
          <p:nvPr/>
        </p:nvSpPr>
        <p:spPr>
          <a:xfrm>
            <a:off x="4572000" y="1616244"/>
            <a:ext cx="4273061"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Evaluation and development of the marketing strategy and marketing plan.</a:t>
            </a:r>
          </a:p>
          <a:p>
            <a:pPr lvl="0" algn="just"/>
            <a:r>
              <a:rPr lang="en-US" sz="1200" dirty="0">
                <a:latin typeface="Open Sans"/>
                <a:ea typeface="Open Sans"/>
                <a:cs typeface="Open Sans"/>
                <a:sym typeface="Open Sans"/>
              </a:rPr>
              <a:t>- Investigation of the demand for the company's products and competition</a:t>
            </a:r>
          </a:p>
          <a:p>
            <a:pPr lvl="0" algn="just"/>
            <a:endParaRPr lang="en-US" sz="1200" dirty="0">
              <a:latin typeface="Open Sans"/>
              <a:ea typeface="Open Sans"/>
              <a:cs typeface="Open Sans"/>
              <a:sym typeface="Open Sans"/>
            </a:endParaRP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r>
              <a:rPr lang="en-US" sz="1200" dirty="0">
                <a:latin typeface="Open Sans"/>
                <a:ea typeface="Open Sans"/>
                <a:cs typeface="Open Sans"/>
                <a:sym typeface="Open Sans"/>
              </a:rPr>
              <a:t>Reports to the General Manager.</a:t>
            </a: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SALES MANAGER</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3509913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2"/>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PROFIT AND LOSS STATEMENT</a:t>
            </a:r>
            <a:endParaRPr dirty="0"/>
          </a:p>
        </p:txBody>
      </p:sp>
      <p:pic>
        <p:nvPicPr>
          <p:cNvPr id="1026" name="Picture 2">
            <a:extLst>
              <a:ext uri="{FF2B5EF4-FFF2-40B4-BE49-F238E27FC236}">
                <a16:creationId xmlns:a16="http://schemas.microsoft.com/office/drawing/2014/main" id="{701EA549-F202-0A4D-805F-9FE13F113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689" y="1285875"/>
            <a:ext cx="2828812" cy="3024868"/>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A8BD618B-9022-3742-90B5-6C565B84880F}"/>
              </a:ext>
            </a:extLst>
          </p:cNvPr>
          <p:cNvSpPr txBox="1">
            <a:spLocks/>
          </p:cNvSpPr>
          <p:nvPr/>
        </p:nvSpPr>
        <p:spPr>
          <a:xfrm>
            <a:off x="5248116" y="2285400"/>
            <a:ext cx="2385600" cy="572700"/>
          </a:xfrm>
          <a:prstGeom prst="rect">
            <a:avLst/>
          </a:prstGeom>
          <a:noFill/>
          <a:ln w="19050">
            <a:solidFill>
              <a:schemeClr val="accent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200"/>
              <a:buFont typeface="Open Sans ExtraBold"/>
              <a:buNone/>
              <a:defRPr sz="2200" b="0" i="0" u="none" strike="noStrike" cap="none">
                <a:solidFill>
                  <a:schemeClr val="lt2"/>
                </a:solidFill>
                <a:latin typeface="Open Sans ExtraBold"/>
                <a:ea typeface="Open Sans ExtraBold"/>
                <a:cs typeface="Open Sans ExtraBold"/>
                <a:sym typeface="Open Sans ExtraBold"/>
              </a:defRPr>
            </a:lvl1pPr>
            <a:lvl2pPr marL="914400" marR="0" lvl="1" indent="-317500" algn="l" rtl="0">
              <a:lnSpc>
                <a:spcPct val="100000"/>
              </a:lnSpc>
              <a:spcBef>
                <a:spcPts val="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9pPr>
          </a:lstStyle>
          <a:p>
            <a:r>
              <a:rPr lang="en-US" sz="1500" dirty="0"/>
              <a:t>	</a:t>
            </a:r>
          </a:p>
          <a:p>
            <a:endParaRPr lang="en-US" sz="1500" dirty="0"/>
          </a:p>
          <a:p>
            <a:r>
              <a:rPr lang="en-US" sz="1500" dirty="0"/>
              <a:t>ROI = 0.62</a:t>
            </a:r>
          </a:p>
          <a:p>
            <a:endParaRPr lang="en-US" sz="1500" dirty="0"/>
          </a:p>
          <a:p>
            <a:endParaRPr lang="en-MX" dirty="0"/>
          </a:p>
        </p:txBody>
      </p:sp>
    </p:spTree>
    <p:extLst>
      <p:ext uri="{BB962C8B-B14F-4D97-AF65-F5344CB8AC3E}">
        <p14:creationId xmlns:p14="http://schemas.microsoft.com/office/powerpoint/2010/main" val="3380907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74"/>
          <p:cNvSpPr txBox="1">
            <a:spLocks noGrp="1"/>
          </p:cNvSpPr>
          <p:nvPr>
            <p:ph type="title"/>
          </p:nvPr>
        </p:nvSpPr>
        <p:spPr>
          <a:xfrm>
            <a:off x="989551" y="310998"/>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LAUNCH STRATEGY</a:t>
            </a:r>
            <a:endParaRPr dirty="0"/>
          </a:p>
        </p:txBody>
      </p:sp>
      <p:sp>
        <p:nvSpPr>
          <p:cNvPr id="1658" name="Google Shape;1658;p74"/>
          <p:cNvSpPr/>
          <p:nvPr/>
        </p:nvSpPr>
        <p:spPr>
          <a:xfrm>
            <a:off x="4904879" y="2530709"/>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Ads</a:t>
            </a:r>
            <a:endParaRPr sz="1300" dirty="0">
              <a:solidFill>
                <a:schemeClr val="dk2"/>
              </a:solidFill>
              <a:latin typeface="Open Sans"/>
              <a:ea typeface="Open Sans"/>
              <a:cs typeface="Open Sans"/>
              <a:sym typeface="Open Sans"/>
            </a:endParaRPr>
          </a:p>
        </p:txBody>
      </p:sp>
      <p:sp>
        <p:nvSpPr>
          <p:cNvPr id="1659" name="Google Shape;1659;p74"/>
          <p:cNvSpPr/>
          <p:nvPr/>
        </p:nvSpPr>
        <p:spPr>
          <a:xfrm>
            <a:off x="5207578" y="2067010"/>
            <a:ext cx="1605000" cy="298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Open Sans"/>
                <a:ea typeface="Open Sans"/>
                <a:cs typeface="Open Sans"/>
                <a:sym typeface="Open Sans"/>
              </a:rPr>
              <a:t>AMAZON</a:t>
            </a:r>
            <a:endParaRPr sz="1600" b="1" dirty="0">
              <a:solidFill>
                <a:schemeClr val="lt1"/>
              </a:solidFill>
              <a:latin typeface="Open Sans"/>
              <a:ea typeface="Open Sans"/>
              <a:cs typeface="Open Sans"/>
              <a:sym typeface="Open Sans"/>
            </a:endParaRPr>
          </a:p>
        </p:txBody>
      </p:sp>
      <p:sp>
        <p:nvSpPr>
          <p:cNvPr id="1661" name="Google Shape;1661;p74"/>
          <p:cNvSpPr txBox="1"/>
          <p:nvPr/>
        </p:nvSpPr>
        <p:spPr>
          <a:xfrm>
            <a:off x="7935826" y="2065142"/>
            <a:ext cx="2210400" cy="41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1500">
                <a:solidFill>
                  <a:schemeClr val="lt1"/>
                </a:solidFill>
                <a:latin typeface="Open Sans"/>
                <a:ea typeface="Open Sans"/>
                <a:cs typeface="Open Sans"/>
                <a:sym typeface="Open Sans"/>
              </a:rPr>
              <a:t>In Progress</a:t>
            </a:r>
            <a:endParaRPr sz="1500">
              <a:solidFill>
                <a:schemeClr val="lt1"/>
              </a:solidFill>
              <a:latin typeface="Open Sans"/>
              <a:ea typeface="Open Sans"/>
              <a:cs typeface="Open Sans"/>
              <a:sym typeface="Open Sans"/>
            </a:endParaRPr>
          </a:p>
        </p:txBody>
      </p:sp>
      <p:sp>
        <p:nvSpPr>
          <p:cNvPr id="1663" name="Google Shape;1663;p74"/>
          <p:cNvSpPr/>
          <p:nvPr/>
        </p:nvSpPr>
        <p:spPr>
          <a:xfrm>
            <a:off x="2417429" y="2530732"/>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Paid partnerships </a:t>
            </a:r>
            <a:endParaRPr dirty="0">
              <a:solidFill>
                <a:schemeClr val="dk2"/>
              </a:solidFill>
              <a:latin typeface="Open Sans"/>
              <a:ea typeface="Open Sans"/>
              <a:cs typeface="Open Sans"/>
              <a:sym typeface="Open Sans"/>
            </a:endParaRPr>
          </a:p>
        </p:txBody>
      </p:sp>
      <p:sp>
        <p:nvSpPr>
          <p:cNvPr id="1664" name="Google Shape;1664;p74"/>
          <p:cNvSpPr/>
          <p:nvPr/>
        </p:nvSpPr>
        <p:spPr>
          <a:xfrm>
            <a:off x="2720180" y="2067010"/>
            <a:ext cx="1605000" cy="298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Open Sans"/>
                <a:ea typeface="Open Sans"/>
                <a:cs typeface="Open Sans"/>
                <a:sym typeface="Open Sans"/>
              </a:rPr>
              <a:t>INSTAGRAM</a:t>
            </a:r>
            <a:endParaRPr sz="1600" b="1" dirty="0">
              <a:solidFill>
                <a:schemeClr val="lt1"/>
              </a:solidFill>
              <a:latin typeface="Open Sans"/>
              <a:ea typeface="Open Sans"/>
              <a:cs typeface="Open Sans"/>
              <a:sym typeface="Open Sans"/>
            </a:endParaRPr>
          </a:p>
        </p:txBody>
      </p:sp>
      <p:sp>
        <p:nvSpPr>
          <p:cNvPr id="1665" name="Google Shape;1665;p74"/>
          <p:cNvSpPr/>
          <p:nvPr/>
        </p:nvSpPr>
        <p:spPr>
          <a:xfrm>
            <a:off x="2417429" y="3062339"/>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Giveaways</a:t>
            </a:r>
            <a:endParaRPr dirty="0">
              <a:solidFill>
                <a:schemeClr val="dk2"/>
              </a:solidFill>
              <a:latin typeface="Open Sans"/>
              <a:ea typeface="Open Sans"/>
              <a:cs typeface="Open Sans"/>
              <a:sym typeface="Open Sans"/>
            </a:endParaRPr>
          </a:p>
        </p:txBody>
      </p:sp>
      <p:sp>
        <p:nvSpPr>
          <p:cNvPr id="1666" name="Google Shape;1666;p74"/>
          <p:cNvSpPr/>
          <p:nvPr/>
        </p:nvSpPr>
        <p:spPr>
          <a:xfrm>
            <a:off x="2417429" y="3593946"/>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Get sponsored</a:t>
            </a:r>
            <a:endParaRPr dirty="0">
              <a:solidFill>
                <a:schemeClr val="dk2"/>
              </a:solidFill>
              <a:latin typeface="Open Sans"/>
              <a:ea typeface="Open Sans"/>
              <a:cs typeface="Open Sans"/>
              <a:sym typeface="Open Sans"/>
            </a:endParaRPr>
          </a:p>
        </p:txBody>
      </p:sp>
      <p:sp>
        <p:nvSpPr>
          <p:cNvPr id="1667" name="Google Shape;1667;p74"/>
          <p:cNvSpPr/>
          <p:nvPr/>
        </p:nvSpPr>
        <p:spPr>
          <a:xfrm>
            <a:off x="4904879" y="3062286"/>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Pop ups</a:t>
            </a:r>
            <a:endParaRPr sz="1300" dirty="0">
              <a:solidFill>
                <a:schemeClr val="dk2"/>
              </a:solidFill>
              <a:latin typeface="Open Sans"/>
              <a:ea typeface="Open Sans"/>
              <a:cs typeface="Open Sans"/>
              <a:sym typeface="Open Sans"/>
            </a:endParaRPr>
          </a:p>
        </p:txBody>
      </p:sp>
      <p:sp>
        <p:nvSpPr>
          <p:cNvPr id="1669" name="Google Shape;1669;p74"/>
          <p:cNvSpPr txBox="1"/>
          <p:nvPr/>
        </p:nvSpPr>
        <p:spPr>
          <a:xfrm>
            <a:off x="8574001" y="3100986"/>
            <a:ext cx="2210400" cy="41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1500">
                <a:solidFill>
                  <a:schemeClr val="lt1"/>
                </a:solidFill>
                <a:latin typeface="Open Sans"/>
                <a:ea typeface="Open Sans"/>
                <a:cs typeface="Open Sans"/>
                <a:sym typeface="Open Sans"/>
              </a:rPr>
              <a:t>Completed</a:t>
            </a:r>
            <a:endParaRPr sz="1500">
              <a:solidFill>
                <a:schemeClr val="lt1"/>
              </a:solidFill>
              <a:latin typeface="Open Sans"/>
              <a:ea typeface="Open Sans"/>
              <a:cs typeface="Open Sans"/>
              <a:sym typeface="Open Sans"/>
            </a:endParaRPr>
          </a:p>
        </p:txBody>
      </p:sp>
      <p:sp>
        <p:nvSpPr>
          <p:cNvPr id="1670" name="Google Shape;1670;p74"/>
          <p:cNvSpPr/>
          <p:nvPr/>
        </p:nvSpPr>
        <p:spPr>
          <a:xfrm>
            <a:off x="4904879" y="3593862"/>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Video ads</a:t>
            </a:r>
            <a:endParaRPr sz="1300" dirty="0">
              <a:solidFill>
                <a:schemeClr val="dk2"/>
              </a:solidFill>
              <a:latin typeface="Open Sans"/>
              <a:ea typeface="Open Sans"/>
              <a:cs typeface="Open Sans"/>
              <a:sym typeface="Open Sans"/>
            </a:endParaRPr>
          </a:p>
        </p:txBody>
      </p:sp>
      <p:sp>
        <p:nvSpPr>
          <p:cNvPr id="1672" name="Google Shape;1672;p74"/>
          <p:cNvSpPr txBox="1"/>
          <p:nvPr/>
        </p:nvSpPr>
        <p:spPr>
          <a:xfrm>
            <a:off x="8707351" y="3590355"/>
            <a:ext cx="2210400" cy="41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1500">
                <a:solidFill>
                  <a:schemeClr val="lt1"/>
                </a:solidFill>
                <a:latin typeface="Open Sans"/>
                <a:ea typeface="Open Sans"/>
                <a:cs typeface="Open Sans"/>
                <a:sym typeface="Open Sans"/>
              </a:rPr>
              <a:t>Not Started</a:t>
            </a:r>
            <a:endParaRPr sz="1500">
              <a:solidFill>
                <a:schemeClr val="lt1"/>
              </a:solidFill>
              <a:latin typeface="Open Sans"/>
              <a:ea typeface="Open Sans"/>
              <a:cs typeface="Open Sans"/>
              <a:sym typeface="Open Sans"/>
            </a:endParaRPr>
          </a:p>
        </p:txBody>
      </p:sp>
      <p:sp>
        <p:nvSpPr>
          <p:cNvPr id="1673" name="Google Shape;1673;p74"/>
          <p:cNvSpPr/>
          <p:nvPr/>
        </p:nvSpPr>
        <p:spPr>
          <a:xfrm rot="5400000">
            <a:off x="2719151" y="1085019"/>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4"/>
          <p:cNvSpPr/>
          <p:nvPr/>
        </p:nvSpPr>
        <p:spPr>
          <a:xfrm>
            <a:off x="2788828" y="1154589"/>
            <a:ext cx="1465991" cy="1465991"/>
          </a:xfrm>
          <a:prstGeom prst="blockArc">
            <a:avLst>
              <a:gd name="adj1" fmla="val 10800000"/>
              <a:gd name="adj2" fmla="val 21599040"/>
              <a:gd name="adj3" fmla="val 95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4"/>
          <p:cNvSpPr/>
          <p:nvPr/>
        </p:nvSpPr>
        <p:spPr>
          <a:xfrm rot="-5400000">
            <a:off x="3164687" y="1398313"/>
            <a:ext cx="714276" cy="92670"/>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4"/>
          <p:cNvSpPr/>
          <p:nvPr/>
        </p:nvSpPr>
        <p:spPr>
          <a:xfrm rot="5400000">
            <a:off x="3189448" y="1557232"/>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4"/>
          <p:cNvSpPr/>
          <p:nvPr/>
        </p:nvSpPr>
        <p:spPr>
          <a:xfrm>
            <a:off x="3475379" y="1714559"/>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4"/>
          <p:cNvSpPr/>
          <p:nvPr/>
        </p:nvSpPr>
        <p:spPr>
          <a:xfrm rot="5400000">
            <a:off x="5207614" y="1085019"/>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1679" name="Google Shape;1679;p74"/>
          <p:cNvSpPr/>
          <p:nvPr/>
        </p:nvSpPr>
        <p:spPr>
          <a:xfrm>
            <a:off x="5277291" y="1154589"/>
            <a:ext cx="1465991" cy="1465991"/>
          </a:xfrm>
          <a:prstGeom prst="blockArc">
            <a:avLst>
              <a:gd name="adj1" fmla="val 10800000"/>
              <a:gd name="adj2" fmla="val 21599040"/>
              <a:gd name="adj3" fmla="val 957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4"/>
          <p:cNvSpPr/>
          <p:nvPr/>
        </p:nvSpPr>
        <p:spPr>
          <a:xfrm rot="-3600250">
            <a:off x="5802610" y="1415316"/>
            <a:ext cx="714366" cy="92681"/>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4"/>
          <p:cNvSpPr/>
          <p:nvPr/>
        </p:nvSpPr>
        <p:spPr>
          <a:xfrm rot="5400000">
            <a:off x="5677911" y="1557232"/>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4"/>
          <p:cNvSpPr/>
          <p:nvPr/>
        </p:nvSpPr>
        <p:spPr>
          <a:xfrm>
            <a:off x="5963842" y="1714559"/>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4"/>
          <p:cNvSpPr txBox="1"/>
          <p:nvPr/>
        </p:nvSpPr>
        <p:spPr>
          <a:xfrm>
            <a:off x="8574001" y="4162537"/>
            <a:ext cx="2210400" cy="41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1500">
                <a:solidFill>
                  <a:schemeClr val="lt1"/>
                </a:solidFill>
                <a:latin typeface="Open Sans"/>
                <a:ea typeface="Open Sans"/>
                <a:cs typeface="Open Sans"/>
                <a:sym typeface="Open Sans"/>
              </a:rPr>
              <a:t>Done</a:t>
            </a:r>
            <a:endParaRPr sz="150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2955288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D575-6723-CF4E-BEE1-1D12F12348CC}"/>
              </a:ext>
            </a:extLst>
          </p:cNvPr>
          <p:cNvSpPr>
            <a:spLocks noGrp="1"/>
          </p:cNvSpPr>
          <p:nvPr>
            <p:ph type="title"/>
          </p:nvPr>
        </p:nvSpPr>
        <p:spPr/>
        <p:txBody>
          <a:bodyPr/>
          <a:lstStyle/>
          <a:p>
            <a:r>
              <a:rPr lang="en-MX" dirty="0"/>
              <a:t>Excel file…</a:t>
            </a:r>
          </a:p>
        </p:txBody>
      </p:sp>
    </p:spTree>
    <p:extLst>
      <p:ext uri="{BB962C8B-B14F-4D97-AF65-F5344CB8AC3E}">
        <p14:creationId xmlns:p14="http://schemas.microsoft.com/office/powerpoint/2010/main" val="133186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4E97151-8693-2F48-8B36-F4823272271C}"/>
              </a:ext>
            </a:extLst>
          </p:cNvPr>
          <p:cNvSpPr>
            <a:spLocks noGrp="1"/>
          </p:cNvSpPr>
          <p:nvPr>
            <p:ph type="subTitle" idx="3"/>
          </p:nvPr>
        </p:nvSpPr>
        <p:spPr>
          <a:xfrm>
            <a:off x="1678237" y="1493125"/>
            <a:ext cx="2385600" cy="2537927"/>
          </a:xfrm>
          <a:ln w="19050">
            <a:solidFill>
              <a:schemeClr val="accent1"/>
            </a:solidFill>
          </a:ln>
        </p:spPr>
        <p:txBody>
          <a:bodyPr/>
          <a:lstStyle/>
          <a:p>
            <a:r>
              <a:rPr lang="en-US" sz="1500" dirty="0"/>
              <a:t>	</a:t>
            </a:r>
          </a:p>
          <a:p>
            <a:endParaRPr lang="en-US" sz="1500" dirty="0"/>
          </a:p>
          <a:p>
            <a:r>
              <a:rPr lang="en-US" sz="1500" dirty="0"/>
              <a:t>Is a feasible product</a:t>
            </a:r>
          </a:p>
          <a:p>
            <a:r>
              <a:rPr lang="en-US" sz="1500" dirty="0"/>
              <a:t>and solution due to</a:t>
            </a:r>
          </a:p>
          <a:p>
            <a:r>
              <a:rPr lang="en-US" sz="1500" dirty="0"/>
              <a:t>its portability,</a:t>
            </a:r>
          </a:p>
          <a:p>
            <a:r>
              <a:rPr lang="en-US" sz="1500" dirty="0"/>
              <a:t>practicality, and</a:t>
            </a:r>
          </a:p>
          <a:p>
            <a:r>
              <a:rPr lang="en-US" sz="1500" dirty="0"/>
              <a:t>futuristic design</a:t>
            </a:r>
          </a:p>
          <a:p>
            <a:r>
              <a:rPr lang="en-US" sz="1500" dirty="0"/>
              <a:t>being outlined in the</a:t>
            </a:r>
          </a:p>
          <a:p>
            <a:r>
              <a:rPr lang="en-US" sz="1500" dirty="0"/>
              <a:t>previous</a:t>
            </a:r>
          </a:p>
          <a:p>
            <a:r>
              <a:rPr lang="en-US" sz="1500" dirty="0"/>
              <a:t>investigation.</a:t>
            </a:r>
          </a:p>
          <a:p>
            <a:endParaRPr lang="en-MX" dirty="0"/>
          </a:p>
        </p:txBody>
      </p:sp>
      <p:sp>
        <p:nvSpPr>
          <p:cNvPr id="6" name="Title 5">
            <a:extLst>
              <a:ext uri="{FF2B5EF4-FFF2-40B4-BE49-F238E27FC236}">
                <a16:creationId xmlns:a16="http://schemas.microsoft.com/office/drawing/2014/main" id="{E0EDD019-77D8-F149-9B54-83E0A0E0AAE7}"/>
              </a:ext>
            </a:extLst>
          </p:cNvPr>
          <p:cNvSpPr>
            <a:spLocks noGrp="1"/>
          </p:cNvSpPr>
          <p:nvPr>
            <p:ph type="title"/>
          </p:nvPr>
        </p:nvSpPr>
        <p:spPr/>
        <p:txBody>
          <a:bodyPr/>
          <a:lstStyle/>
          <a:p>
            <a:r>
              <a:rPr lang="en-MX" dirty="0"/>
              <a:t>SAFE TOUCH</a:t>
            </a:r>
          </a:p>
        </p:txBody>
      </p:sp>
      <p:sp>
        <p:nvSpPr>
          <p:cNvPr id="7" name="Subtitle 3">
            <a:extLst>
              <a:ext uri="{FF2B5EF4-FFF2-40B4-BE49-F238E27FC236}">
                <a16:creationId xmlns:a16="http://schemas.microsoft.com/office/drawing/2014/main" id="{2BE05470-3764-4E4B-A1A8-B905CD65C8BB}"/>
              </a:ext>
            </a:extLst>
          </p:cNvPr>
          <p:cNvSpPr txBox="1">
            <a:spLocks/>
          </p:cNvSpPr>
          <p:nvPr/>
        </p:nvSpPr>
        <p:spPr>
          <a:xfrm>
            <a:off x="5080165" y="1493125"/>
            <a:ext cx="2385600" cy="2537927"/>
          </a:xfrm>
          <a:prstGeom prst="rect">
            <a:avLst/>
          </a:prstGeom>
          <a:noFill/>
          <a:ln w="19050">
            <a:solidFill>
              <a:schemeClr val="accent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200"/>
              <a:buFont typeface="Open Sans ExtraBold"/>
              <a:buNone/>
              <a:defRPr sz="2200" b="0" i="0" u="none" strike="noStrike" cap="none">
                <a:solidFill>
                  <a:schemeClr val="lt2"/>
                </a:solidFill>
                <a:latin typeface="Open Sans ExtraBold"/>
                <a:ea typeface="Open Sans ExtraBold"/>
                <a:cs typeface="Open Sans ExtraBold"/>
                <a:sym typeface="Open Sans ExtraBold"/>
              </a:defRPr>
            </a:lvl1pPr>
            <a:lvl2pPr marL="914400" marR="0" lvl="1" indent="-317500" algn="l" rtl="0">
              <a:lnSpc>
                <a:spcPct val="100000"/>
              </a:lnSpc>
              <a:spcBef>
                <a:spcPts val="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9pPr>
          </a:lstStyle>
          <a:p>
            <a:r>
              <a:rPr lang="en-US" sz="1500" dirty="0"/>
              <a:t>	</a:t>
            </a:r>
          </a:p>
          <a:p>
            <a:endParaRPr lang="en-US" sz="1500" dirty="0"/>
          </a:p>
          <a:p>
            <a:r>
              <a:rPr lang="en-US" sz="1500" dirty="0"/>
              <a:t>Is an alternative born</a:t>
            </a:r>
          </a:p>
          <a:p>
            <a:r>
              <a:rPr lang="en-US" sz="1500" dirty="0"/>
              <a:t>with fusion of the</a:t>
            </a:r>
          </a:p>
          <a:p>
            <a:r>
              <a:rPr lang="en-US" sz="1500" dirty="0"/>
              <a:t>actual pandemic</a:t>
            </a:r>
          </a:p>
          <a:p>
            <a:r>
              <a:rPr lang="en-US" sz="1500" dirty="0"/>
              <a:t>(Covid-19), the customers' needs,</a:t>
            </a:r>
          </a:p>
          <a:p>
            <a:r>
              <a:rPr lang="en-US" sz="1500" dirty="0"/>
              <a:t>and their fashion</a:t>
            </a:r>
          </a:p>
          <a:p>
            <a:r>
              <a:rPr lang="en-US" sz="1500" dirty="0"/>
              <a:t>desires. </a:t>
            </a:r>
          </a:p>
          <a:p>
            <a:endParaRPr lang="en-US" sz="1500" dirty="0"/>
          </a:p>
          <a:p>
            <a:endParaRPr lang="en-MX" dirty="0"/>
          </a:p>
        </p:txBody>
      </p:sp>
    </p:spTree>
    <p:extLst>
      <p:ext uri="{BB962C8B-B14F-4D97-AF65-F5344CB8AC3E}">
        <p14:creationId xmlns:p14="http://schemas.microsoft.com/office/powerpoint/2010/main" val="185652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78"/>
          <p:cNvSpPr txBox="1">
            <a:spLocks noGrp="1"/>
          </p:cNvSpPr>
          <p:nvPr>
            <p:ph type="title"/>
          </p:nvPr>
        </p:nvSpPr>
        <p:spPr>
          <a:xfrm>
            <a:off x="2730600" y="2212711"/>
            <a:ext cx="3858900" cy="80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728" name="Google Shape;1728;p78"/>
          <p:cNvSpPr txBox="1">
            <a:spLocks noGrp="1"/>
          </p:cNvSpPr>
          <p:nvPr>
            <p:ph type="subTitle" idx="4294967295"/>
          </p:nvPr>
        </p:nvSpPr>
        <p:spPr>
          <a:xfrm>
            <a:off x="2818950" y="4231150"/>
            <a:ext cx="3506100" cy="169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t>Please keep this slide for attribution</a:t>
            </a:r>
            <a:endParaRPr sz="1300"/>
          </a:p>
        </p:txBody>
      </p:sp>
      <p:grpSp>
        <p:nvGrpSpPr>
          <p:cNvPr id="1741" name="Google Shape;1741;p78"/>
          <p:cNvGrpSpPr/>
          <p:nvPr/>
        </p:nvGrpSpPr>
        <p:grpSpPr>
          <a:xfrm>
            <a:off x="6377068" y="805597"/>
            <a:ext cx="1814620" cy="3799713"/>
            <a:chOff x="6018434" y="846471"/>
            <a:chExt cx="1795054" cy="3758743"/>
          </a:xfrm>
        </p:grpSpPr>
        <p:sp>
          <p:nvSpPr>
            <p:cNvPr id="1742" name="Google Shape;1742;p78"/>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8"/>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8"/>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8"/>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8"/>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8"/>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8"/>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8"/>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8"/>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8"/>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8"/>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8"/>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8"/>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8"/>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8"/>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8"/>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8"/>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8"/>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8"/>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8"/>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8"/>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8"/>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8"/>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8"/>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8"/>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8"/>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8"/>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8"/>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8"/>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8"/>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8"/>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8"/>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8"/>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8"/>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8"/>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8"/>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8"/>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8"/>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8"/>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8"/>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2" name="Google Shape;1782;p78"/>
          <p:cNvGrpSpPr/>
          <p:nvPr/>
        </p:nvGrpSpPr>
        <p:grpSpPr>
          <a:xfrm>
            <a:off x="713216" y="1089406"/>
            <a:ext cx="2125152" cy="3515397"/>
            <a:chOff x="1148038" y="1194838"/>
            <a:chExt cx="1579804" cy="2598800"/>
          </a:xfrm>
        </p:grpSpPr>
        <p:sp>
          <p:nvSpPr>
            <p:cNvPr id="1783" name="Google Shape;1783;p78"/>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8"/>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8"/>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8"/>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8"/>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8"/>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8"/>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8"/>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8"/>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8"/>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8"/>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8"/>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8"/>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8"/>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8"/>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8"/>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8"/>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8"/>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8"/>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8"/>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8"/>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8"/>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8"/>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8"/>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8"/>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8"/>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8"/>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8"/>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8"/>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8"/>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8"/>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8"/>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8"/>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8"/>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8"/>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8"/>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8"/>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8"/>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8"/>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8"/>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8"/>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p:nvPr/>
        </p:nvSpPr>
        <p:spPr>
          <a:xfrm>
            <a:off x="5820786" y="1321150"/>
            <a:ext cx="1289395" cy="126968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2198266" y="1321216"/>
            <a:ext cx="1289369" cy="1269556"/>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txBox="1">
            <a:spLocks noGrp="1"/>
          </p:cNvSpPr>
          <p:nvPr>
            <p:ph type="subTitle" idx="1"/>
          </p:nvPr>
        </p:nvSpPr>
        <p:spPr>
          <a:xfrm>
            <a:off x="1186188" y="3375055"/>
            <a:ext cx="3301500" cy="1024800"/>
          </a:xfrm>
          <a:prstGeom prst="rect">
            <a:avLst/>
          </a:prstGeom>
        </p:spPr>
        <p:txBody>
          <a:bodyPr spcFirstLastPara="1" wrap="square" lIns="91425" tIns="91425" rIns="91425" bIns="91425" anchor="ctr" anchorCtr="0">
            <a:noAutofit/>
          </a:bodyPr>
          <a:lstStyle/>
          <a:p>
            <a:r>
              <a:rPr lang="en-US" dirty="0"/>
              <a:t>To facilitate and to make the "new normal" fashionable, always offering innovation and functionality within reach. </a:t>
            </a:r>
          </a:p>
        </p:txBody>
      </p:sp>
      <p:sp>
        <p:nvSpPr>
          <p:cNvPr id="460" name="Google Shape;460;p41"/>
          <p:cNvSpPr txBox="1">
            <a:spLocks noGrp="1"/>
          </p:cNvSpPr>
          <p:nvPr>
            <p:ph type="subTitle" idx="2"/>
          </p:nvPr>
        </p:nvSpPr>
        <p:spPr>
          <a:xfrm>
            <a:off x="4954512" y="3197688"/>
            <a:ext cx="3003300" cy="1734328"/>
          </a:xfrm>
          <a:prstGeom prst="rect">
            <a:avLst/>
          </a:prstGeom>
        </p:spPr>
        <p:txBody>
          <a:bodyPr spcFirstLastPara="1" wrap="square" lIns="91425" tIns="91425" rIns="91425" bIns="91425" anchor="ctr" anchorCtr="0">
            <a:noAutofit/>
          </a:bodyPr>
          <a:lstStyle/>
          <a:p>
            <a:pPr marL="0" lvl="0" indent="0"/>
            <a:r>
              <a:rPr lang="en-US" dirty="0"/>
              <a:t>As a company we seek international coverage, as well as constant innovation in order to provide portability and fashion, avoiding infections on every day's routine.</a:t>
            </a:r>
          </a:p>
        </p:txBody>
      </p:sp>
      <p:sp>
        <p:nvSpPr>
          <p:cNvPr id="461" name="Google Shape;461;p41"/>
          <p:cNvSpPr txBox="1">
            <a:spLocks noGrp="1"/>
          </p:cNvSpPr>
          <p:nvPr>
            <p:ph type="subTitle" idx="3"/>
          </p:nvPr>
        </p:nvSpPr>
        <p:spPr>
          <a:xfrm>
            <a:off x="1644138" y="2683156"/>
            <a:ext cx="23856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Open Sans"/>
                <a:ea typeface="Open Sans"/>
                <a:cs typeface="Open Sans"/>
                <a:sym typeface="Open Sans"/>
              </a:rPr>
              <a:t>Our mission</a:t>
            </a:r>
            <a:endParaRPr b="1" dirty="0">
              <a:latin typeface="Open Sans"/>
              <a:ea typeface="Open Sans"/>
              <a:cs typeface="Open Sans"/>
              <a:sym typeface="Open Sans"/>
            </a:endParaRPr>
          </a:p>
        </p:txBody>
      </p:sp>
      <p:sp>
        <p:nvSpPr>
          <p:cNvPr id="462" name="Google Shape;462;p41"/>
          <p:cNvSpPr txBox="1">
            <a:spLocks noGrp="1"/>
          </p:cNvSpPr>
          <p:nvPr>
            <p:ph type="subTitle" idx="4"/>
          </p:nvPr>
        </p:nvSpPr>
        <p:spPr>
          <a:xfrm>
            <a:off x="5263362" y="2671963"/>
            <a:ext cx="23856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Open Sans"/>
                <a:ea typeface="Open Sans"/>
                <a:cs typeface="Open Sans"/>
                <a:sym typeface="Open Sans"/>
              </a:rPr>
              <a:t>Our vision</a:t>
            </a:r>
            <a:endParaRPr b="1" dirty="0">
              <a:latin typeface="Open Sans"/>
              <a:ea typeface="Open Sans"/>
              <a:cs typeface="Open Sans"/>
              <a:sym typeface="Open Sans"/>
            </a:endParaRPr>
          </a:p>
        </p:txBody>
      </p:sp>
      <p:sp>
        <p:nvSpPr>
          <p:cNvPr id="463" name="Google Shape;463;p4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MISSION AND VISION</a:t>
            </a:r>
            <a:endParaRPr dirty="0"/>
          </a:p>
        </p:txBody>
      </p:sp>
      <p:sp>
        <p:nvSpPr>
          <p:cNvPr id="464" name="Google Shape;464;p41"/>
          <p:cNvSpPr/>
          <p:nvPr/>
        </p:nvSpPr>
        <p:spPr>
          <a:xfrm>
            <a:off x="6339744" y="1805115"/>
            <a:ext cx="251463" cy="301766"/>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41"/>
          <p:cNvGrpSpPr/>
          <p:nvPr/>
        </p:nvGrpSpPr>
        <p:grpSpPr>
          <a:xfrm>
            <a:off x="2692065" y="1815620"/>
            <a:ext cx="301763" cy="301738"/>
            <a:chOff x="-63666550" y="2278975"/>
            <a:chExt cx="319800" cy="318625"/>
          </a:xfrm>
        </p:grpSpPr>
        <p:sp>
          <p:nvSpPr>
            <p:cNvPr id="466" name="Google Shape;466;p41"/>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Graphic 3" descr="Bullseye">
            <a:extLst>
              <a:ext uri="{FF2B5EF4-FFF2-40B4-BE49-F238E27FC236}">
                <a16:creationId xmlns:a16="http://schemas.microsoft.com/office/drawing/2014/main" id="{4E613AF3-D00C-F44C-B18A-8DF05871FE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4819" y="1571570"/>
            <a:ext cx="823812" cy="823812"/>
          </a:xfrm>
          <a:prstGeom prst="rect">
            <a:avLst/>
          </a:prstGeom>
        </p:spPr>
      </p:pic>
      <p:pic>
        <p:nvPicPr>
          <p:cNvPr id="6" name="Graphic 5" descr="Eye">
            <a:extLst>
              <a:ext uri="{FF2B5EF4-FFF2-40B4-BE49-F238E27FC236}">
                <a16:creationId xmlns:a16="http://schemas.microsoft.com/office/drawing/2014/main" id="{4A182432-218C-6242-A6C2-411BA71A16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8275" y="1480982"/>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VALUES</a:t>
            </a:r>
            <a:endParaRPr dirty="0"/>
          </a:p>
        </p:txBody>
      </p:sp>
      <p:sp>
        <p:nvSpPr>
          <p:cNvPr id="408" name="Google Shape;408;p40"/>
          <p:cNvSpPr/>
          <p:nvPr/>
        </p:nvSpPr>
        <p:spPr>
          <a:xfrm>
            <a:off x="3269150" y="1529586"/>
            <a:ext cx="2605800" cy="26067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3734500" y="1995080"/>
            <a:ext cx="1675200" cy="16755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4143200" y="2404050"/>
            <a:ext cx="857700" cy="8577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Safety</a:t>
            </a:r>
            <a:endParaRPr sz="1700" dirty="0">
              <a:solidFill>
                <a:srgbClr val="FFFFFF"/>
              </a:solidFill>
            </a:endParaRPr>
          </a:p>
        </p:txBody>
      </p:sp>
      <p:sp>
        <p:nvSpPr>
          <p:cNvPr id="412" name="Google Shape;412;p40"/>
          <p:cNvSpPr txBox="1"/>
          <p:nvPr/>
        </p:nvSpPr>
        <p:spPr>
          <a:xfrm>
            <a:off x="597939" y="1835024"/>
            <a:ext cx="1884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2"/>
                </a:solidFill>
                <a:latin typeface="Open Sans"/>
                <a:ea typeface="Open Sans"/>
                <a:cs typeface="Open Sans"/>
                <a:sym typeface="Open Sans"/>
              </a:rPr>
              <a:t>Responsibility</a:t>
            </a:r>
            <a:endParaRPr sz="1800" b="1" dirty="0">
              <a:solidFill>
                <a:schemeClr val="lt2"/>
              </a:solidFill>
              <a:latin typeface="Open Sans"/>
              <a:ea typeface="Open Sans"/>
              <a:cs typeface="Open Sans"/>
              <a:sym typeface="Open Sans"/>
            </a:endParaRPr>
          </a:p>
        </p:txBody>
      </p:sp>
      <p:sp>
        <p:nvSpPr>
          <p:cNvPr id="413" name="Google Shape;413;p40"/>
          <p:cNvSpPr txBox="1"/>
          <p:nvPr/>
        </p:nvSpPr>
        <p:spPr>
          <a:xfrm>
            <a:off x="410545" y="3474145"/>
            <a:ext cx="2297441"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4"/>
                </a:solidFill>
                <a:latin typeface="Open Sans"/>
                <a:ea typeface="Open Sans"/>
                <a:cs typeface="Open Sans"/>
                <a:sym typeface="Open Sans"/>
              </a:rPr>
              <a:t>Protection &amp; trust</a:t>
            </a:r>
            <a:endParaRPr sz="1800" b="1" dirty="0">
              <a:solidFill>
                <a:schemeClr val="accent4"/>
              </a:solidFill>
              <a:latin typeface="Open Sans"/>
              <a:ea typeface="Open Sans"/>
              <a:cs typeface="Open Sans"/>
              <a:sym typeface="Open Sans"/>
            </a:endParaRPr>
          </a:p>
        </p:txBody>
      </p:sp>
      <p:sp>
        <p:nvSpPr>
          <p:cNvPr id="415" name="Google Shape;415;p40"/>
          <p:cNvSpPr txBox="1"/>
          <p:nvPr/>
        </p:nvSpPr>
        <p:spPr>
          <a:xfrm>
            <a:off x="6266632" y="3474145"/>
            <a:ext cx="1884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6"/>
                </a:solidFill>
                <a:latin typeface="Open Sans"/>
                <a:ea typeface="Open Sans"/>
                <a:cs typeface="Open Sans"/>
                <a:sym typeface="Open Sans"/>
              </a:rPr>
              <a:t>Originality</a:t>
            </a:r>
            <a:endParaRPr sz="1800" b="1" dirty="0">
              <a:solidFill>
                <a:schemeClr val="accent6"/>
              </a:solidFill>
              <a:latin typeface="Open Sans"/>
              <a:ea typeface="Open Sans"/>
              <a:cs typeface="Open Sans"/>
              <a:sym typeface="Open Sans"/>
            </a:endParaRPr>
          </a:p>
        </p:txBody>
      </p:sp>
      <p:sp>
        <p:nvSpPr>
          <p:cNvPr id="417" name="Google Shape;417;p40"/>
          <p:cNvSpPr txBox="1"/>
          <p:nvPr/>
        </p:nvSpPr>
        <p:spPr>
          <a:xfrm>
            <a:off x="6256006" y="1813978"/>
            <a:ext cx="1884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2"/>
                </a:solidFill>
                <a:latin typeface="Open Sans"/>
                <a:ea typeface="Open Sans"/>
                <a:cs typeface="Open Sans"/>
                <a:sym typeface="Open Sans"/>
              </a:rPr>
              <a:t>Quality</a:t>
            </a:r>
            <a:endParaRPr sz="1800" b="1" dirty="0">
              <a:solidFill>
                <a:schemeClr val="accent2"/>
              </a:solidFill>
              <a:latin typeface="Open Sans"/>
              <a:ea typeface="Open Sans"/>
              <a:cs typeface="Open Sans"/>
              <a:sym typeface="Open Sans"/>
            </a:endParaRPr>
          </a:p>
        </p:txBody>
      </p:sp>
      <p:grpSp>
        <p:nvGrpSpPr>
          <p:cNvPr id="419" name="Google Shape;419;p40"/>
          <p:cNvGrpSpPr/>
          <p:nvPr/>
        </p:nvGrpSpPr>
        <p:grpSpPr>
          <a:xfrm>
            <a:off x="2709700" y="1683465"/>
            <a:ext cx="1001690" cy="659919"/>
            <a:chOff x="2709700" y="1683465"/>
            <a:chExt cx="1001690" cy="659919"/>
          </a:xfrm>
        </p:grpSpPr>
        <p:cxnSp>
          <p:nvCxnSpPr>
            <p:cNvPr id="420" name="Google Shape;420;p40"/>
            <p:cNvCxnSpPr/>
            <p:nvPr/>
          </p:nvCxnSpPr>
          <p:spPr>
            <a:xfrm rot="10800000">
              <a:off x="2709700" y="2013425"/>
              <a:ext cx="489900" cy="0"/>
            </a:xfrm>
            <a:prstGeom prst="straightConnector1">
              <a:avLst/>
            </a:prstGeom>
            <a:noFill/>
            <a:ln w="9525" cap="flat" cmpd="sng">
              <a:solidFill>
                <a:schemeClr val="accent1"/>
              </a:solidFill>
              <a:prstDash val="solid"/>
              <a:round/>
              <a:headEnd type="none" w="med" len="med"/>
              <a:tailEnd type="oval" w="med" len="med"/>
            </a:ln>
          </p:spPr>
        </p:cxnSp>
        <p:sp>
          <p:nvSpPr>
            <p:cNvPr id="421" name="Google Shape;421;p40"/>
            <p:cNvSpPr/>
            <p:nvPr/>
          </p:nvSpPr>
          <p:spPr>
            <a:xfrm>
              <a:off x="3045629" y="1683465"/>
              <a:ext cx="665761" cy="65991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40"/>
          <p:cNvGrpSpPr/>
          <p:nvPr/>
        </p:nvGrpSpPr>
        <p:grpSpPr>
          <a:xfrm>
            <a:off x="5431931" y="3324426"/>
            <a:ext cx="1010269" cy="658403"/>
            <a:chOff x="5431931" y="3324426"/>
            <a:chExt cx="1010269" cy="658403"/>
          </a:xfrm>
        </p:grpSpPr>
        <p:cxnSp>
          <p:nvCxnSpPr>
            <p:cNvPr id="431" name="Google Shape;431;p40"/>
            <p:cNvCxnSpPr/>
            <p:nvPr/>
          </p:nvCxnSpPr>
          <p:spPr>
            <a:xfrm rot="10800000">
              <a:off x="6078900" y="3648475"/>
              <a:ext cx="363300" cy="0"/>
            </a:xfrm>
            <a:prstGeom prst="straightConnector1">
              <a:avLst/>
            </a:prstGeom>
            <a:noFill/>
            <a:ln w="9525" cap="flat" cmpd="sng">
              <a:solidFill>
                <a:schemeClr val="dk1"/>
              </a:solidFill>
              <a:prstDash val="solid"/>
              <a:round/>
              <a:headEnd type="oval" w="med" len="med"/>
              <a:tailEnd type="none" w="med" len="med"/>
            </a:ln>
          </p:spPr>
        </p:cxnSp>
        <p:sp>
          <p:nvSpPr>
            <p:cNvPr id="432" name="Google Shape;432;p40"/>
            <p:cNvSpPr/>
            <p:nvPr/>
          </p:nvSpPr>
          <p:spPr>
            <a:xfrm>
              <a:off x="5431931" y="3324426"/>
              <a:ext cx="667504" cy="658403"/>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40"/>
          <p:cNvGrpSpPr/>
          <p:nvPr/>
        </p:nvGrpSpPr>
        <p:grpSpPr>
          <a:xfrm>
            <a:off x="2709700" y="3324426"/>
            <a:ext cx="1002567" cy="658403"/>
            <a:chOff x="2709700" y="3324426"/>
            <a:chExt cx="1002567" cy="658403"/>
          </a:xfrm>
        </p:grpSpPr>
        <p:cxnSp>
          <p:nvCxnSpPr>
            <p:cNvPr id="439" name="Google Shape;439;p40"/>
            <p:cNvCxnSpPr/>
            <p:nvPr/>
          </p:nvCxnSpPr>
          <p:spPr>
            <a:xfrm rot="10800000">
              <a:off x="2709700" y="3652325"/>
              <a:ext cx="489900" cy="0"/>
            </a:xfrm>
            <a:prstGeom prst="straightConnector1">
              <a:avLst/>
            </a:prstGeom>
            <a:noFill/>
            <a:ln w="9525" cap="flat" cmpd="sng">
              <a:solidFill>
                <a:schemeClr val="accent4"/>
              </a:solidFill>
              <a:prstDash val="solid"/>
              <a:round/>
              <a:headEnd type="none" w="med" len="med"/>
              <a:tailEnd type="oval" w="med" len="med"/>
            </a:ln>
          </p:spPr>
        </p:cxnSp>
        <p:sp>
          <p:nvSpPr>
            <p:cNvPr id="440" name="Google Shape;440;p40"/>
            <p:cNvSpPr/>
            <p:nvPr/>
          </p:nvSpPr>
          <p:spPr>
            <a:xfrm>
              <a:off x="3044755" y="3324426"/>
              <a:ext cx="667512" cy="658403"/>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40"/>
          <p:cNvGrpSpPr/>
          <p:nvPr/>
        </p:nvGrpSpPr>
        <p:grpSpPr>
          <a:xfrm>
            <a:off x="5434606" y="1684254"/>
            <a:ext cx="1007594" cy="658335"/>
            <a:chOff x="5434606" y="1684254"/>
            <a:chExt cx="1007594" cy="658335"/>
          </a:xfrm>
        </p:grpSpPr>
        <p:cxnSp>
          <p:nvCxnSpPr>
            <p:cNvPr id="446" name="Google Shape;446;p40"/>
            <p:cNvCxnSpPr/>
            <p:nvPr/>
          </p:nvCxnSpPr>
          <p:spPr>
            <a:xfrm rot="10800000">
              <a:off x="5952300" y="2013425"/>
              <a:ext cx="489900" cy="0"/>
            </a:xfrm>
            <a:prstGeom prst="straightConnector1">
              <a:avLst/>
            </a:prstGeom>
            <a:noFill/>
            <a:ln w="9525" cap="flat" cmpd="sng">
              <a:solidFill>
                <a:schemeClr val="accent2"/>
              </a:solidFill>
              <a:prstDash val="solid"/>
              <a:round/>
              <a:headEnd type="oval" w="med" len="med"/>
              <a:tailEnd type="none" w="med" len="med"/>
            </a:ln>
          </p:spPr>
        </p:cxnSp>
        <p:sp>
          <p:nvSpPr>
            <p:cNvPr id="447" name="Google Shape;447;p40"/>
            <p:cNvSpPr/>
            <p:nvPr/>
          </p:nvSpPr>
          <p:spPr>
            <a:xfrm>
              <a:off x="5434606" y="1684254"/>
              <a:ext cx="667504" cy="658335"/>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Graphic 2" descr="Checklist">
            <a:extLst>
              <a:ext uri="{FF2B5EF4-FFF2-40B4-BE49-F238E27FC236}">
                <a16:creationId xmlns:a16="http://schemas.microsoft.com/office/drawing/2014/main" id="{8536B09B-5089-3D45-A925-21D7294A96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7986" y="2677126"/>
            <a:ext cx="372140" cy="372140"/>
          </a:xfrm>
          <a:prstGeom prst="rect">
            <a:avLst/>
          </a:prstGeom>
        </p:spPr>
      </p:pic>
      <p:pic>
        <p:nvPicPr>
          <p:cNvPr id="5" name="Graphic 4" descr="Checklist">
            <a:extLst>
              <a:ext uri="{FF2B5EF4-FFF2-40B4-BE49-F238E27FC236}">
                <a16:creationId xmlns:a16="http://schemas.microsoft.com/office/drawing/2014/main" id="{DCF96053-324E-0946-A557-2D584AC297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3283" y="1847098"/>
            <a:ext cx="330451" cy="330451"/>
          </a:xfrm>
          <a:prstGeom prst="rect">
            <a:avLst/>
          </a:prstGeom>
        </p:spPr>
      </p:pic>
      <p:pic>
        <p:nvPicPr>
          <p:cNvPr id="7" name="Graphic 6" descr="Rating 3 Star">
            <a:extLst>
              <a:ext uri="{FF2B5EF4-FFF2-40B4-BE49-F238E27FC236}">
                <a16:creationId xmlns:a16="http://schemas.microsoft.com/office/drawing/2014/main" id="{F245AE3B-A700-E94A-B799-70B076CE8C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75490" y="1812814"/>
            <a:ext cx="376810" cy="376810"/>
          </a:xfrm>
          <a:prstGeom prst="rect">
            <a:avLst/>
          </a:prstGeom>
        </p:spPr>
      </p:pic>
      <p:pic>
        <p:nvPicPr>
          <p:cNvPr id="9" name="Graphic 8" descr="Shield Tick">
            <a:extLst>
              <a:ext uri="{FF2B5EF4-FFF2-40B4-BE49-F238E27FC236}">
                <a16:creationId xmlns:a16="http://schemas.microsoft.com/office/drawing/2014/main" id="{7167E31E-7F11-8745-9FEF-A759F2F1C9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9007" y="3483538"/>
            <a:ext cx="365098" cy="365098"/>
          </a:xfrm>
          <a:prstGeom prst="rect">
            <a:avLst/>
          </a:prstGeom>
        </p:spPr>
      </p:pic>
      <p:pic>
        <p:nvPicPr>
          <p:cNvPr id="11" name="Graphic 10" descr="Right Brain">
            <a:extLst>
              <a:ext uri="{FF2B5EF4-FFF2-40B4-BE49-F238E27FC236}">
                <a16:creationId xmlns:a16="http://schemas.microsoft.com/office/drawing/2014/main" id="{DE8CFF6F-98AA-F54A-9717-41FD71D55E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75490" y="3452849"/>
            <a:ext cx="391251" cy="3912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75"/>
          <p:cNvSpPr txBox="1">
            <a:spLocks noGrp="1"/>
          </p:cNvSpPr>
          <p:nvPr>
            <p:ph type="title"/>
          </p:nvPr>
        </p:nvSpPr>
        <p:spPr>
          <a:xfrm>
            <a:off x="945120" y="1735725"/>
            <a:ext cx="374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OBJECTIVE</a:t>
            </a:r>
            <a:endParaRPr dirty="0"/>
          </a:p>
        </p:txBody>
      </p:sp>
      <p:sp>
        <p:nvSpPr>
          <p:cNvPr id="1697" name="Google Shape;1697;p75"/>
          <p:cNvSpPr txBox="1">
            <a:spLocks noGrp="1"/>
          </p:cNvSpPr>
          <p:nvPr>
            <p:ph type="subTitle" idx="1"/>
          </p:nvPr>
        </p:nvSpPr>
        <p:spPr>
          <a:xfrm>
            <a:off x="828295" y="2956831"/>
            <a:ext cx="3437190" cy="982200"/>
          </a:xfrm>
          <a:prstGeom prst="rect">
            <a:avLst/>
          </a:prstGeom>
        </p:spPr>
        <p:txBody>
          <a:bodyPr spcFirstLastPara="1" wrap="square" lIns="91425" tIns="91425" rIns="91425" bIns="91425" anchor="ctr" anchorCtr="0">
            <a:noAutofit/>
          </a:bodyPr>
          <a:lstStyle/>
          <a:p>
            <a:pPr algn="ctr"/>
            <a:r>
              <a:rPr lang="en-US" dirty="0"/>
              <a:t>To be recognized for our variety of designs, comfort, and for providing the highest security to our customers in every step of their lives in the following five years.</a:t>
            </a:r>
          </a:p>
          <a:p>
            <a:br>
              <a:rPr lang="en-US" dirty="0"/>
            </a:br>
            <a:endParaRPr dirty="0"/>
          </a:p>
        </p:txBody>
      </p:sp>
      <p:grpSp>
        <p:nvGrpSpPr>
          <p:cNvPr id="1698" name="Google Shape;1698;p75"/>
          <p:cNvGrpSpPr/>
          <p:nvPr/>
        </p:nvGrpSpPr>
        <p:grpSpPr>
          <a:xfrm>
            <a:off x="4878516" y="1248859"/>
            <a:ext cx="3325741" cy="2560637"/>
            <a:chOff x="792300" y="1858400"/>
            <a:chExt cx="1578425" cy="1215300"/>
          </a:xfrm>
        </p:grpSpPr>
        <p:sp>
          <p:nvSpPr>
            <p:cNvPr id="1699" name="Google Shape;1699;p75"/>
            <p:cNvSpPr/>
            <p:nvPr/>
          </p:nvSpPr>
          <p:spPr>
            <a:xfrm>
              <a:off x="1317825" y="2845375"/>
              <a:ext cx="527750" cy="228325"/>
            </a:xfrm>
            <a:custGeom>
              <a:avLst/>
              <a:gdLst/>
              <a:ahLst/>
              <a:cxnLst/>
              <a:rect l="l" t="t" r="r" b="b"/>
              <a:pathLst>
                <a:path w="21110" h="9133" extrusionOk="0">
                  <a:moveTo>
                    <a:pt x="3918" y="0"/>
                  </a:moveTo>
                  <a:lnTo>
                    <a:pt x="3441" y="5125"/>
                  </a:lnTo>
                  <a:cubicBezTo>
                    <a:pt x="3441" y="5125"/>
                    <a:pt x="3277" y="5900"/>
                    <a:pt x="2682" y="6525"/>
                  </a:cubicBezTo>
                  <a:cubicBezTo>
                    <a:pt x="2086" y="7121"/>
                    <a:pt x="983" y="8030"/>
                    <a:pt x="983" y="8030"/>
                  </a:cubicBezTo>
                  <a:cubicBezTo>
                    <a:pt x="983" y="8030"/>
                    <a:pt x="0" y="8715"/>
                    <a:pt x="1460" y="8924"/>
                  </a:cubicBezTo>
                  <a:cubicBezTo>
                    <a:pt x="2309" y="9058"/>
                    <a:pt x="6078" y="9133"/>
                    <a:pt x="9117" y="9133"/>
                  </a:cubicBezTo>
                  <a:lnTo>
                    <a:pt x="11993" y="9133"/>
                  </a:lnTo>
                  <a:cubicBezTo>
                    <a:pt x="15076" y="9133"/>
                    <a:pt x="18786" y="9028"/>
                    <a:pt x="19620" y="8924"/>
                  </a:cubicBezTo>
                  <a:cubicBezTo>
                    <a:pt x="21110" y="8701"/>
                    <a:pt x="20127" y="8015"/>
                    <a:pt x="20127" y="8015"/>
                  </a:cubicBezTo>
                  <a:cubicBezTo>
                    <a:pt x="20127" y="8015"/>
                    <a:pt x="19024" y="7077"/>
                    <a:pt x="18428" y="6481"/>
                  </a:cubicBezTo>
                  <a:cubicBezTo>
                    <a:pt x="17832" y="5885"/>
                    <a:pt x="17669" y="5125"/>
                    <a:pt x="17669" y="5125"/>
                  </a:cubicBezTo>
                  <a:lnTo>
                    <a:pt x="17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5"/>
            <p:cNvSpPr/>
            <p:nvPr/>
          </p:nvSpPr>
          <p:spPr>
            <a:xfrm>
              <a:off x="792300" y="1858400"/>
              <a:ext cx="1578425" cy="963525"/>
            </a:xfrm>
            <a:custGeom>
              <a:avLst/>
              <a:gdLst/>
              <a:ahLst/>
              <a:cxnLst/>
              <a:rect l="l" t="t" r="r" b="b"/>
              <a:pathLst>
                <a:path w="63137" h="38541" extrusionOk="0">
                  <a:moveTo>
                    <a:pt x="60514" y="2802"/>
                  </a:moveTo>
                  <a:lnTo>
                    <a:pt x="60514" y="35755"/>
                  </a:lnTo>
                  <a:lnTo>
                    <a:pt x="2414" y="35755"/>
                  </a:lnTo>
                  <a:lnTo>
                    <a:pt x="2414" y="2802"/>
                  </a:lnTo>
                  <a:close/>
                  <a:moveTo>
                    <a:pt x="1565" y="1"/>
                  </a:moveTo>
                  <a:cubicBezTo>
                    <a:pt x="701" y="1"/>
                    <a:pt x="1" y="820"/>
                    <a:pt x="1" y="1699"/>
                  </a:cubicBezTo>
                  <a:lnTo>
                    <a:pt x="1" y="36932"/>
                  </a:lnTo>
                  <a:cubicBezTo>
                    <a:pt x="1" y="37796"/>
                    <a:pt x="701" y="38541"/>
                    <a:pt x="1565" y="38541"/>
                  </a:cubicBezTo>
                  <a:lnTo>
                    <a:pt x="61572" y="38541"/>
                  </a:lnTo>
                  <a:cubicBezTo>
                    <a:pt x="62436" y="38541"/>
                    <a:pt x="63136" y="37781"/>
                    <a:pt x="63136" y="36932"/>
                  </a:cubicBezTo>
                  <a:lnTo>
                    <a:pt x="63136" y="1699"/>
                  </a:lnTo>
                  <a:cubicBezTo>
                    <a:pt x="63122" y="820"/>
                    <a:pt x="62421" y="1"/>
                    <a:pt x="61557"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696;p75">
            <a:extLst>
              <a:ext uri="{FF2B5EF4-FFF2-40B4-BE49-F238E27FC236}">
                <a16:creationId xmlns:a16="http://schemas.microsoft.com/office/drawing/2014/main" id="{D1E5DD9A-7840-2240-A3A0-C9C840664A63}"/>
              </a:ext>
            </a:extLst>
          </p:cNvPr>
          <p:cNvSpPr txBox="1">
            <a:spLocks/>
          </p:cNvSpPr>
          <p:nvPr/>
        </p:nvSpPr>
        <p:spPr>
          <a:xfrm>
            <a:off x="5156339" y="1735725"/>
            <a:ext cx="277009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9pPr>
          </a:lstStyle>
          <a:p>
            <a:pPr algn="ctr"/>
            <a:r>
              <a:rPr lang="en-US" sz="2000" dirty="0"/>
              <a:t>To be the leading company in the hygiene market</a:t>
            </a:r>
          </a:p>
        </p:txBody>
      </p:sp>
    </p:spTree>
    <p:extLst>
      <p:ext uri="{BB962C8B-B14F-4D97-AF65-F5344CB8AC3E}">
        <p14:creationId xmlns:p14="http://schemas.microsoft.com/office/powerpoint/2010/main" val="90857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76"/>
          <p:cNvSpPr txBox="1">
            <a:spLocks noGrp="1"/>
          </p:cNvSpPr>
          <p:nvPr>
            <p:ph type="title"/>
          </p:nvPr>
        </p:nvSpPr>
        <p:spPr>
          <a:xfrm>
            <a:off x="4572000" y="1049650"/>
            <a:ext cx="40326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   OUR NAME</a:t>
            </a:r>
            <a:endParaRPr dirty="0"/>
          </a:p>
        </p:txBody>
      </p:sp>
      <p:sp>
        <p:nvSpPr>
          <p:cNvPr id="1707" name="Google Shape;1707;p76"/>
          <p:cNvSpPr txBox="1">
            <a:spLocks noGrp="1"/>
          </p:cNvSpPr>
          <p:nvPr>
            <p:ph type="subTitle" idx="1"/>
          </p:nvPr>
        </p:nvSpPr>
        <p:spPr>
          <a:xfrm>
            <a:off x="4469194" y="2656422"/>
            <a:ext cx="3231600" cy="1135350"/>
          </a:xfrm>
          <a:prstGeom prst="rect">
            <a:avLst/>
          </a:prstGeom>
        </p:spPr>
        <p:txBody>
          <a:bodyPr spcFirstLastPara="1" wrap="square" lIns="91425" tIns="91425" rIns="91425" bIns="91425" anchor="ctr" anchorCtr="0">
            <a:noAutofit/>
          </a:bodyPr>
          <a:lstStyle/>
          <a:p>
            <a:pPr marL="0" lvl="0" indent="0" algn="ctr"/>
            <a:r>
              <a:rPr lang="en-US" dirty="0"/>
              <a:t>It is not only a name, but also a feeling. A feeling of safety and protection just one click away. </a:t>
            </a:r>
          </a:p>
          <a:p>
            <a:pPr marL="0" lvl="0" indent="0" algn="ctr"/>
            <a:endParaRPr lang="en-US" dirty="0"/>
          </a:p>
          <a:p>
            <a:pPr marL="0" lvl="0" indent="0" algn="ctr"/>
            <a:r>
              <a:rPr lang="en-US" dirty="0"/>
              <a:t>It means style, fashion, trend.</a:t>
            </a:r>
          </a:p>
          <a:p>
            <a:pPr marL="0" lvl="0" indent="0" algn="ctr"/>
            <a:endParaRPr lang="en-US" dirty="0"/>
          </a:p>
          <a:p>
            <a:pPr marL="0" lvl="0" indent="0" algn="ctr"/>
            <a:r>
              <a:rPr lang="en-US" dirty="0"/>
              <a:t> It is the perfect representation that fashion is not at odds with health.</a:t>
            </a:r>
            <a:endParaRPr dirty="0"/>
          </a:p>
        </p:txBody>
      </p:sp>
      <p:sp>
        <p:nvSpPr>
          <p:cNvPr id="1708" name="Google Shape;1708;p76"/>
          <p:cNvSpPr/>
          <p:nvPr/>
        </p:nvSpPr>
        <p:spPr>
          <a:xfrm>
            <a:off x="1317875" y="1049650"/>
            <a:ext cx="2440349" cy="3157042"/>
          </a:xfrm>
          <a:custGeom>
            <a:avLst/>
            <a:gdLst/>
            <a:ahLst/>
            <a:cxnLst/>
            <a:rect l="l" t="t" r="r" b="b"/>
            <a:pathLst>
              <a:path w="27189" h="35174" extrusionOk="0">
                <a:moveTo>
                  <a:pt x="24388" y="2980"/>
                </a:moveTo>
                <a:lnTo>
                  <a:pt x="24388" y="32209"/>
                </a:lnTo>
                <a:lnTo>
                  <a:pt x="2607" y="32209"/>
                </a:lnTo>
                <a:lnTo>
                  <a:pt x="2607" y="2980"/>
                </a:lnTo>
                <a:close/>
                <a:moveTo>
                  <a:pt x="13557" y="32820"/>
                </a:moveTo>
                <a:cubicBezTo>
                  <a:pt x="14004" y="32820"/>
                  <a:pt x="14347" y="33177"/>
                  <a:pt x="14347" y="33624"/>
                </a:cubicBezTo>
                <a:cubicBezTo>
                  <a:pt x="14347" y="34071"/>
                  <a:pt x="14004" y="34428"/>
                  <a:pt x="13557" y="34428"/>
                </a:cubicBezTo>
                <a:cubicBezTo>
                  <a:pt x="13110" y="34428"/>
                  <a:pt x="12753" y="34071"/>
                  <a:pt x="12753" y="33624"/>
                </a:cubicBezTo>
                <a:cubicBezTo>
                  <a:pt x="12753" y="33177"/>
                  <a:pt x="13110" y="32820"/>
                  <a:pt x="13557" y="32820"/>
                </a:cubicBezTo>
                <a:close/>
                <a:moveTo>
                  <a:pt x="1416" y="0"/>
                </a:moveTo>
                <a:cubicBezTo>
                  <a:pt x="626" y="0"/>
                  <a:pt x="0" y="626"/>
                  <a:pt x="0" y="1415"/>
                </a:cubicBezTo>
                <a:lnTo>
                  <a:pt x="0" y="33758"/>
                </a:lnTo>
                <a:cubicBezTo>
                  <a:pt x="0" y="34533"/>
                  <a:pt x="626" y="35173"/>
                  <a:pt x="1416" y="35173"/>
                </a:cubicBezTo>
                <a:lnTo>
                  <a:pt x="25743" y="35173"/>
                </a:lnTo>
                <a:cubicBezTo>
                  <a:pt x="26533" y="35173"/>
                  <a:pt x="27159" y="34533"/>
                  <a:pt x="27159" y="33758"/>
                </a:cubicBezTo>
                <a:lnTo>
                  <a:pt x="27159" y="1415"/>
                </a:lnTo>
                <a:lnTo>
                  <a:pt x="27188" y="1415"/>
                </a:lnTo>
                <a:cubicBezTo>
                  <a:pt x="27188" y="626"/>
                  <a:pt x="26548" y="0"/>
                  <a:pt x="25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96;p75">
            <a:extLst>
              <a:ext uri="{FF2B5EF4-FFF2-40B4-BE49-F238E27FC236}">
                <a16:creationId xmlns:a16="http://schemas.microsoft.com/office/drawing/2014/main" id="{06DC4F57-32D2-1445-97FC-EB6AC8183A49}"/>
              </a:ext>
            </a:extLst>
          </p:cNvPr>
          <p:cNvSpPr txBox="1">
            <a:spLocks/>
          </p:cNvSpPr>
          <p:nvPr/>
        </p:nvSpPr>
        <p:spPr>
          <a:xfrm>
            <a:off x="1547967" y="1970151"/>
            <a:ext cx="198016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9pPr>
          </a:lstStyle>
          <a:p>
            <a:pPr algn="ctr"/>
            <a:r>
              <a:rPr lang="en-US" sz="3200" dirty="0"/>
              <a:t>Safe </a:t>
            </a:r>
          </a:p>
          <a:p>
            <a:pPr algn="ctr"/>
            <a:r>
              <a:rPr lang="en-US" sz="3200" dirty="0"/>
              <a:t>Touch</a:t>
            </a:r>
          </a:p>
        </p:txBody>
      </p:sp>
    </p:spTree>
    <p:extLst>
      <p:ext uri="{BB962C8B-B14F-4D97-AF65-F5344CB8AC3E}">
        <p14:creationId xmlns:p14="http://schemas.microsoft.com/office/powerpoint/2010/main" val="42157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idx="2"/>
          </p:nvPr>
        </p:nvSpPr>
        <p:spPr>
          <a:xfrm>
            <a:off x="2307300" y="1106125"/>
            <a:ext cx="4529400"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61" name="Google Shape;361;p38"/>
          <p:cNvSpPr txBox="1">
            <a:spLocks noGrp="1"/>
          </p:cNvSpPr>
          <p:nvPr>
            <p:ph type="title"/>
          </p:nvPr>
        </p:nvSpPr>
        <p:spPr>
          <a:xfrm>
            <a:off x="1789200" y="2777991"/>
            <a:ext cx="5565600" cy="6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MARKET</a:t>
            </a:r>
            <a:endParaRPr dirty="0"/>
          </a:p>
        </p:txBody>
      </p:sp>
    </p:spTree>
    <p:extLst>
      <p:ext uri="{BB962C8B-B14F-4D97-AF65-F5344CB8AC3E}">
        <p14:creationId xmlns:p14="http://schemas.microsoft.com/office/powerpoint/2010/main" val="260016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1"/>
          <p:cNvSpPr/>
          <p:nvPr/>
        </p:nvSpPr>
        <p:spPr>
          <a:xfrm>
            <a:off x="1537650" y="980600"/>
            <a:ext cx="6068700" cy="3136200"/>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txBox="1">
            <a:spLocks noGrp="1"/>
          </p:cNvSpPr>
          <p:nvPr>
            <p:ph type="title"/>
          </p:nvPr>
        </p:nvSpPr>
        <p:spPr>
          <a:xfrm>
            <a:off x="1681200" y="1591433"/>
            <a:ext cx="5781600" cy="2230500"/>
          </a:xfrm>
          <a:prstGeom prst="rect">
            <a:avLst/>
          </a:prstGeom>
        </p:spPr>
        <p:txBody>
          <a:bodyPr spcFirstLastPara="1" wrap="square" lIns="91425" tIns="91425" rIns="91425" bIns="91425" anchor="ctr" anchorCtr="0">
            <a:noAutofit/>
          </a:bodyPr>
          <a:lstStyle/>
          <a:p>
            <a:r>
              <a:rPr lang="en-US" sz="3200" dirty="0"/>
              <a:t>We aim to make every day </a:t>
            </a:r>
            <a:r>
              <a:rPr lang="en-US" sz="3200" b="1" dirty="0"/>
              <a:t>EASIER, more FASHIONABLE and SAFER</a:t>
            </a:r>
            <a:r>
              <a:rPr lang="en-US" sz="3200" dirty="0"/>
              <a:t> at the reach of our wrist. </a:t>
            </a:r>
            <a:br>
              <a:rPr lang="en-US" sz="3200" dirty="0"/>
            </a:br>
            <a:br>
              <a:rPr lang="en-US" sz="2000" dirty="0"/>
            </a:br>
            <a:endParaRPr sz="2000" dirty="0"/>
          </a:p>
        </p:txBody>
      </p:sp>
    </p:spTree>
    <p:extLst>
      <p:ext uri="{BB962C8B-B14F-4D97-AF65-F5344CB8AC3E}">
        <p14:creationId xmlns:p14="http://schemas.microsoft.com/office/powerpoint/2010/main" val="319306603"/>
      </p:ext>
    </p:extLst>
  </p:cSld>
  <p:clrMapOvr>
    <a:masterClrMapping/>
  </p:clrMapOvr>
</p:sld>
</file>

<file path=ppt/theme/theme1.xml><?xml version="1.0" encoding="utf-8"?>
<a:theme xmlns:a="http://schemas.openxmlformats.org/drawingml/2006/main" name="Product Development Project Proposal by Slidesgo">
  <a:themeElements>
    <a:clrScheme name="Simple Light">
      <a:dk1>
        <a:srgbClr val="1A2263"/>
      </a:dk1>
      <a:lt1>
        <a:srgbClr val="FFF0DE"/>
      </a:lt1>
      <a:dk2>
        <a:srgbClr val="444444"/>
      </a:dk2>
      <a:lt2>
        <a:srgbClr val="DB4646"/>
      </a:lt2>
      <a:accent1>
        <a:srgbClr val="F76868"/>
      </a:accent1>
      <a:accent2>
        <a:srgbClr val="945526"/>
      </a:accent2>
      <a:accent3>
        <a:srgbClr val="EBCAB3"/>
      </a:accent3>
      <a:accent4>
        <a:srgbClr val="DEA23C"/>
      </a:accent4>
      <a:accent5>
        <a:srgbClr val="536E4C"/>
      </a:accent5>
      <a:accent6>
        <a:srgbClr val="3D489C"/>
      </a:accent6>
      <a:hlink>
        <a:srgbClr val="1A22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1363</Words>
  <Application>Microsoft Macintosh PowerPoint</Application>
  <PresentationFormat>Presentación en pantalla (16:9)</PresentationFormat>
  <Paragraphs>263</Paragraphs>
  <Slides>39</Slides>
  <Notes>32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39</vt:i4>
      </vt:variant>
    </vt:vector>
  </HeadingPairs>
  <TitlesOfParts>
    <vt:vector size="48" baseType="lpstr">
      <vt:lpstr>Montserrat Black</vt:lpstr>
      <vt:lpstr>Lato Light</vt:lpstr>
      <vt:lpstr>Open Sans</vt:lpstr>
      <vt:lpstr>Fira Sans Extra Condensed Medium</vt:lpstr>
      <vt:lpstr>Lato</vt:lpstr>
      <vt:lpstr>Arial</vt:lpstr>
      <vt:lpstr>Abadi</vt:lpstr>
      <vt:lpstr>Open Sans ExtraBold</vt:lpstr>
      <vt:lpstr>Product Development Project Proposal by Slidesgo</vt:lpstr>
      <vt:lpstr>SAFE TOUCH</vt:lpstr>
      <vt:lpstr>Table of Contents</vt:lpstr>
      <vt:lpstr>01</vt:lpstr>
      <vt:lpstr>MISSION AND VISION</vt:lpstr>
      <vt:lpstr>VALUES</vt:lpstr>
      <vt:lpstr>OUR OBJECTIVE</vt:lpstr>
      <vt:lpstr>   OUR NAME</vt:lpstr>
      <vt:lpstr>02</vt:lpstr>
      <vt:lpstr>We aim to make every day EASIER, more FASHIONABLE and SAFER at the reach of our wrist.   </vt:lpstr>
      <vt:lpstr>MARKET SIZE</vt:lpstr>
      <vt:lpstr>MARKET SIZE CALCULATION</vt:lpstr>
      <vt:lpstr>03</vt:lpstr>
      <vt:lpstr>VALUE PROPOSAL</vt:lpstr>
      <vt:lpstr>INSIGHTS</vt:lpstr>
      <vt:lpstr>The hand sanitizer market will have a compound annual growth rate of 3.52% over the estimated period (2020-2025).</vt:lpstr>
      <vt:lpstr>PROTOTYPE</vt:lpstr>
      <vt:lpstr>Presentación de PowerPoint</vt:lpstr>
      <vt:lpstr>PRICE STRATEGY</vt:lpstr>
      <vt:lpstr>LEVEL OF PRICES</vt:lpstr>
      <vt:lpstr>PRICE SENSIBILITY</vt:lpstr>
      <vt:lpstr>RAW MATERIALS</vt:lpstr>
      <vt:lpstr>COSTS AND PRICES</vt:lpstr>
      <vt:lpstr>BOM</vt:lpstr>
      <vt:lpstr>FORECAST</vt:lpstr>
      <vt:lpstr>SEASONALITY</vt:lpstr>
      <vt:lpstr>LOGISTICS PLAN</vt:lpstr>
      <vt:lpstr>04</vt:lpstr>
      <vt:lpstr>ORGANIZATIONAL PLAN</vt:lpstr>
      <vt:lpstr>GENERAL MANAGER</vt:lpstr>
      <vt:lpstr>ACCOUNTING AND LEGAL CONSULTANT</vt:lpstr>
      <vt:lpstr>PRODUCTION COORDINATOR</vt:lpstr>
      <vt:lpstr>LOGISTICS COORDINATOR</vt:lpstr>
      <vt:lpstr>LINE WORKER</vt:lpstr>
      <vt:lpstr>SALES MANAGER</vt:lpstr>
      <vt:lpstr>PROFIT AND LOSS STATEMENT</vt:lpstr>
      <vt:lpstr>LAUNCH STRATEGY</vt:lpstr>
      <vt:lpstr>Excel file…</vt:lpstr>
      <vt:lpstr>SAFE TOUCH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TOUCH</dc:title>
  <cp:lastModifiedBy>Katia Daniela García Valenzuela</cp:lastModifiedBy>
  <cp:revision>24</cp:revision>
  <dcterms:modified xsi:type="dcterms:W3CDTF">2020-11-25T04:55:23Z</dcterms:modified>
</cp:coreProperties>
</file>