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9906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2" roundtripDataSignature="AMtx7mgihw+JeC6V/kpoefj/QbugASiC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102"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102"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102"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102"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102"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102"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102"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102"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102"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PY"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1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p1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p3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p3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3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5" name="Google Shape;205;p4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7: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p2: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3: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6: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9: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0: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1:notes"/>
          <p:cNvSpPr/>
          <p:nvPr>
            <p:ph idx="2" type="sldImg"/>
          </p:nvPr>
        </p:nvSpPr>
        <p:spPr>
          <a:xfrm>
            <a:off x="1200150" y="1143000"/>
            <a:ext cx="4457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19"/>
          <p:cNvSpPr txBox="1"/>
          <p:nvPr>
            <p:ph type="ctrTitle"/>
          </p:nvPr>
        </p:nvSpPr>
        <p:spPr>
          <a:xfrm>
            <a:off x="742950" y="1122363"/>
            <a:ext cx="84201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9"/>
          <p:cNvSpPr txBox="1"/>
          <p:nvPr>
            <p:ph idx="1" type="subTitle"/>
          </p:nvPr>
        </p:nvSpPr>
        <p:spPr>
          <a:xfrm>
            <a:off x="1238250" y="3602038"/>
            <a:ext cx="74295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9"/>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9"/>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9"/>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28"/>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8"/>
          <p:cNvSpPr txBox="1"/>
          <p:nvPr>
            <p:ph idx="1" type="body"/>
          </p:nvPr>
        </p:nvSpPr>
        <p:spPr>
          <a:xfrm rot="5400000">
            <a:off x="2777332" y="-270669"/>
            <a:ext cx="4351338" cy="85439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8"/>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8"/>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8"/>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29"/>
          <p:cNvSpPr txBox="1"/>
          <p:nvPr>
            <p:ph type="title"/>
          </p:nvPr>
        </p:nvSpPr>
        <p:spPr>
          <a:xfrm rot="5400000">
            <a:off x="5251054" y="2203053"/>
            <a:ext cx="5811838" cy="21359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9"/>
          <p:cNvSpPr txBox="1"/>
          <p:nvPr>
            <p:ph idx="1" type="body"/>
          </p:nvPr>
        </p:nvSpPr>
        <p:spPr>
          <a:xfrm rot="5400000">
            <a:off x="917179" y="128985"/>
            <a:ext cx="5811838" cy="62841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9"/>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9"/>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9"/>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1" name="Shape 21"/>
        <p:cNvGrpSpPr/>
        <p:nvPr/>
      </p:nvGrpSpPr>
      <p:grpSpPr>
        <a:xfrm>
          <a:off x="0" y="0"/>
          <a:ext cx="0" cy="0"/>
          <a:chOff x="0" y="0"/>
          <a:chExt cx="0" cy="0"/>
        </a:xfrm>
      </p:grpSpPr>
      <p:sp>
        <p:nvSpPr>
          <p:cNvPr id="22" name="Google Shape;22;p20"/>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0"/>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0"/>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5" name="Shape 25"/>
        <p:cNvGrpSpPr/>
        <p:nvPr/>
      </p:nvGrpSpPr>
      <p:grpSpPr>
        <a:xfrm>
          <a:off x="0" y="0"/>
          <a:ext cx="0" cy="0"/>
          <a:chOff x="0" y="0"/>
          <a:chExt cx="0" cy="0"/>
        </a:xfrm>
      </p:grpSpPr>
      <p:sp>
        <p:nvSpPr>
          <p:cNvPr id="26" name="Google Shape;26;p21"/>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1"/>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21"/>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1"/>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1"/>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31" name="Shape 31"/>
        <p:cNvGrpSpPr/>
        <p:nvPr/>
      </p:nvGrpSpPr>
      <p:grpSpPr>
        <a:xfrm>
          <a:off x="0" y="0"/>
          <a:ext cx="0" cy="0"/>
          <a:chOff x="0" y="0"/>
          <a:chExt cx="0" cy="0"/>
        </a:xfrm>
      </p:grpSpPr>
      <p:sp>
        <p:nvSpPr>
          <p:cNvPr id="32" name="Google Shape;32;p22"/>
          <p:cNvSpPr txBox="1"/>
          <p:nvPr>
            <p:ph type="title"/>
          </p:nvPr>
        </p:nvSpPr>
        <p:spPr>
          <a:xfrm>
            <a:off x="675879" y="1709740"/>
            <a:ext cx="8543925"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2"/>
          <p:cNvSpPr txBox="1"/>
          <p:nvPr>
            <p:ph idx="1" type="body"/>
          </p:nvPr>
        </p:nvSpPr>
        <p:spPr>
          <a:xfrm>
            <a:off x="675879" y="4589465"/>
            <a:ext cx="8543925"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22"/>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2"/>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2"/>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7" name="Shape 37"/>
        <p:cNvGrpSpPr/>
        <p:nvPr/>
      </p:nvGrpSpPr>
      <p:grpSpPr>
        <a:xfrm>
          <a:off x="0" y="0"/>
          <a:ext cx="0" cy="0"/>
          <a:chOff x="0" y="0"/>
          <a:chExt cx="0" cy="0"/>
        </a:xfrm>
      </p:grpSpPr>
      <p:sp>
        <p:nvSpPr>
          <p:cNvPr id="38" name="Google Shape;38;p23"/>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 type="body"/>
          </p:nvPr>
        </p:nvSpPr>
        <p:spPr>
          <a:xfrm>
            <a:off x="681038" y="1825625"/>
            <a:ext cx="42100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2" type="body"/>
          </p:nvPr>
        </p:nvSpPr>
        <p:spPr>
          <a:xfrm>
            <a:off x="5014913" y="1825625"/>
            <a:ext cx="421005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3"/>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3"/>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3"/>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24"/>
          <p:cNvSpPr txBox="1"/>
          <p:nvPr>
            <p:ph type="title"/>
          </p:nvPr>
        </p:nvSpPr>
        <p:spPr>
          <a:xfrm>
            <a:off x="68232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 type="body"/>
          </p:nvPr>
        </p:nvSpPr>
        <p:spPr>
          <a:xfrm>
            <a:off x="682329" y="1681163"/>
            <a:ext cx="41907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4"/>
          <p:cNvSpPr txBox="1"/>
          <p:nvPr>
            <p:ph idx="2" type="body"/>
          </p:nvPr>
        </p:nvSpPr>
        <p:spPr>
          <a:xfrm>
            <a:off x="682329" y="2505075"/>
            <a:ext cx="4190702"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4"/>
          <p:cNvSpPr txBox="1"/>
          <p:nvPr>
            <p:ph idx="3" type="body"/>
          </p:nvPr>
        </p:nvSpPr>
        <p:spPr>
          <a:xfrm>
            <a:off x="5014913" y="1681163"/>
            <a:ext cx="4211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4"/>
          <p:cNvSpPr txBox="1"/>
          <p:nvPr>
            <p:ph idx="4" type="body"/>
          </p:nvPr>
        </p:nvSpPr>
        <p:spPr>
          <a:xfrm>
            <a:off x="5014913" y="2505075"/>
            <a:ext cx="4211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4"/>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4"/>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sp>
        <p:nvSpPr>
          <p:cNvPr id="54" name="Google Shape;54;p25"/>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5"/>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5"/>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5"/>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26"/>
          <p:cNvSpPr txBox="1"/>
          <p:nvPr>
            <p:ph type="title"/>
          </p:nvPr>
        </p:nvSpPr>
        <p:spPr>
          <a:xfrm>
            <a:off x="682328" y="457200"/>
            <a:ext cx="3194943"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6"/>
          <p:cNvSpPr txBox="1"/>
          <p:nvPr>
            <p:ph idx="1" type="body"/>
          </p:nvPr>
        </p:nvSpPr>
        <p:spPr>
          <a:xfrm>
            <a:off x="4211340" y="987427"/>
            <a:ext cx="5014913"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6"/>
          <p:cNvSpPr txBox="1"/>
          <p:nvPr>
            <p:ph idx="2" type="body"/>
          </p:nvPr>
        </p:nvSpPr>
        <p:spPr>
          <a:xfrm>
            <a:off x="682328" y="2057400"/>
            <a:ext cx="3194943"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6"/>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6"/>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6"/>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682328" y="457200"/>
            <a:ext cx="3194943"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7"/>
          <p:cNvSpPr/>
          <p:nvPr>
            <p:ph idx="2" type="pic"/>
          </p:nvPr>
        </p:nvSpPr>
        <p:spPr>
          <a:xfrm>
            <a:off x="4211340" y="987427"/>
            <a:ext cx="5014913" cy="4873625"/>
          </a:xfrm>
          <a:prstGeom prst="rect">
            <a:avLst/>
          </a:prstGeom>
          <a:noFill/>
          <a:ln>
            <a:noFill/>
          </a:ln>
        </p:spPr>
      </p:sp>
      <p:sp>
        <p:nvSpPr>
          <p:cNvPr id="68" name="Google Shape;68;p27"/>
          <p:cNvSpPr txBox="1"/>
          <p:nvPr>
            <p:ph idx="1" type="body"/>
          </p:nvPr>
        </p:nvSpPr>
        <p:spPr>
          <a:xfrm>
            <a:off x="682328" y="2057400"/>
            <a:ext cx="3194943"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7"/>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7"/>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7"/>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681038" y="365127"/>
            <a:ext cx="8543925"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8"/>
          <p:cNvSpPr txBox="1"/>
          <p:nvPr>
            <p:ph idx="1" type="body"/>
          </p:nvPr>
        </p:nvSpPr>
        <p:spPr>
          <a:xfrm>
            <a:off x="681038" y="1825625"/>
            <a:ext cx="8543925"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8"/>
          <p:cNvSpPr txBox="1"/>
          <p:nvPr>
            <p:ph idx="10" type="dt"/>
          </p:nvPr>
        </p:nvSpPr>
        <p:spPr>
          <a:xfrm>
            <a:off x="681038" y="6356352"/>
            <a:ext cx="222885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9pPr>
          </a:lstStyle>
          <a:p/>
        </p:txBody>
      </p:sp>
      <p:sp>
        <p:nvSpPr>
          <p:cNvPr id="13" name="Google Shape;13;p18"/>
          <p:cNvSpPr txBox="1"/>
          <p:nvPr>
            <p:ph idx="11" type="ftr"/>
          </p:nvPr>
        </p:nvSpPr>
        <p:spPr>
          <a:xfrm>
            <a:off x="3281363" y="6356352"/>
            <a:ext cx="3343275"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653" u="none" cap="none" strike="noStrike">
                <a:solidFill>
                  <a:schemeClr val="dk1"/>
                </a:solidFill>
                <a:latin typeface="Calibri"/>
                <a:ea typeface="Calibri"/>
                <a:cs typeface="Calibri"/>
                <a:sym typeface="Calibri"/>
              </a:defRPr>
            </a:lvl9pPr>
          </a:lstStyle>
          <a:p/>
        </p:txBody>
      </p:sp>
      <p:sp>
        <p:nvSpPr>
          <p:cNvPr id="14" name="Google Shape;14;p18"/>
          <p:cNvSpPr txBox="1"/>
          <p:nvPr>
            <p:ph idx="12" type="sldNum"/>
          </p:nvPr>
        </p:nvSpPr>
        <p:spPr>
          <a:xfrm>
            <a:off x="6996113" y="6356352"/>
            <a:ext cx="222885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PY"/>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8.png"/><Relationship Id="rId4" Type="http://schemas.openxmlformats.org/officeDocument/2006/relationships/image" Target="../media/image24.png"/><Relationship Id="rId5"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 Id="rId11" Type="http://schemas.openxmlformats.org/officeDocument/2006/relationships/image" Target="../media/image12.png"/><Relationship Id="rId10" Type="http://schemas.openxmlformats.org/officeDocument/2006/relationships/slide" Target="/ppt/slides/slide7.xml"/><Relationship Id="rId9" Type="http://schemas.openxmlformats.org/officeDocument/2006/relationships/image" Target="../media/image1.png"/><Relationship Id="rId5" Type="http://schemas.openxmlformats.org/officeDocument/2006/relationships/image" Target="../media/image18.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b="0" l="0" r="0" t="0"/>
          <a:stretch/>
        </p:blipFill>
        <p:spPr>
          <a:xfrm>
            <a:off x="0" y="0"/>
            <a:ext cx="9906000" cy="6858000"/>
          </a:xfrm>
          <a:prstGeom prst="rect">
            <a:avLst/>
          </a:prstGeom>
          <a:noFill/>
          <a:ln>
            <a:noFill/>
          </a:ln>
        </p:spPr>
      </p:pic>
      <p:sp>
        <p:nvSpPr>
          <p:cNvPr id="89" name="Google Shape;89;p1"/>
          <p:cNvSpPr txBox="1"/>
          <p:nvPr>
            <p:ph type="ctrTitle"/>
          </p:nvPr>
        </p:nvSpPr>
        <p:spPr>
          <a:xfrm>
            <a:off x="596348" y="1188692"/>
            <a:ext cx="7719516" cy="70485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lt1"/>
              </a:buClr>
              <a:buSzPts val="3600"/>
              <a:buFont typeface="Calibri"/>
              <a:buNone/>
            </a:pPr>
            <a:r>
              <a:rPr lang="es-PY" sz="3600">
                <a:solidFill>
                  <a:schemeClr val="lt1"/>
                </a:solidFill>
              </a:rPr>
              <a:t>PYTHON EXPERT</a:t>
            </a:r>
            <a:endParaRPr sz="3600">
              <a:solidFill>
                <a:schemeClr val="lt1"/>
              </a:solidFill>
            </a:endParaRPr>
          </a:p>
        </p:txBody>
      </p:sp>
      <p:sp>
        <p:nvSpPr>
          <p:cNvPr id="90" name="Google Shape;90;p1"/>
          <p:cNvSpPr txBox="1"/>
          <p:nvPr/>
        </p:nvSpPr>
        <p:spPr>
          <a:xfrm>
            <a:off x="596348" y="2460694"/>
            <a:ext cx="5446643" cy="44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s-PY" sz="3200" u="none" cap="none" strike="noStrike">
                <a:solidFill>
                  <a:schemeClr val="lt1"/>
                </a:solidFill>
                <a:latin typeface="Calibri"/>
                <a:ea typeface="Calibri"/>
                <a:cs typeface="Calibri"/>
                <a:sym typeface="Calibri"/>
              </a:rPr>
              <a:t>Lic. Derlis Caballero Mendoza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3200"/>
              <a:buFont typeface="Calibri"/>
              <a:buNone/>
            </a:pPr>
            <a:r>
              <a:rPr b="0" i="0" lang="es-PY" sz="3200" u="none" cap="none" strike="noStrike">
                <a:solidFill>
                  <a:schemeClr val="lt1"/>
                </a:solidFill>
                <a:latin typeface="Calibri"/>
                <a:ea typeface="Calibri"/>
                <a:cs typeface="Calibri"/>
                <a:sym typeface="Calibri"/>
              </a:rPr>
              <a:t>derliscaballero91@gmail.com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a:p>
            <a:pPr indent="0" lvl="0" marL="0" marR="0" rtl="0" algn="l">
              <a:lnSpc>
                <a:spcPct val="100000"/>
              </a:lnSpc>
              <a:spcBef>
                <a:spcPts val="640"/>
              </a:spcBef>
              <a:spcAft>
                <a:spcPts val="0"/>
              </a:spcAft>
              <a:buClr>
                <a:schemeClr val="lt1"/>
              </a:buClr>
              <a:buSzPts val="3200"/>
              <a:buFont typeface="Calibri"/>
              <a:buNone/>
            </a:pPr>
            <a:r>
              <a:rPr b="0" i="0" lang="es-PY" sz="3200" u="none" cap="none" strike="noStrike">
                <a:solidFill>
                  <a:schemeClr val="lt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
        <p:nvSpPr>
          <p:cNvPr id="91" name="Google Shape;91;p1"/>
          <p:cNvSpPr txBox="1"/>
          <p:nvPr/>
        </p:nvSpPr>
        <p:spPr>
          <a:xfrm>
            <a:off x="596347" y="3934445"/>
            <a:ext cx="5446643" cy="4413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3200"/>
              <a:buFont typeface="Calibri"/>
              <a:buNone/>
            </a:pPr>
            <a:r>
              <a:rPr b="0" i="0" lang="es-PY" sz="3200" u="none" cap="none" strike="noStrike">
                <a:solidFill>
                  <a:schemeClr val="lt1"/>
                </a:solidFill>
                <a:latin typeface="Calibri"/>
                <a:ea typeface="Calibri"/>
                <a:cs typeface="Calibri"/>
                <a:sym typeface="Calibri"/>
              </a:rPr>
              <a:t>Clase 1</a:t>
            </a:r>
            <a:endParaRPr b="0" i="0" sz="3200" u="none" cap="none" strike="noStrike">
              <a:solidFill>
                <a:schemeClr val="lt1"/>
              </a:solidFill>
              <a:latin typeface="Calibri"/>
              <a:ea typeface="Calibri"/>
              <a:cs typeface="Calibri"/>
              <a:sym typeface="Calibri"/>
            </a:endParaRPr>
          </a:p>
          <a:p>
            <a:pPr indent="0" lvl="0" marL="0" marR="0" rtl="0" algn="l">
              <a:lnSpc>
                <a:spcPct val="100000"/>
              </a:lnSpc>
              <a:spcBef>
                <a:spcPts val="640"/>
              </a:spcBef>
              <a:spcAft>
                <a:spcPts val="0"/>
              </a:spcAft>
              <a:buClr>
                <a:schemeClr val="lt1"/>
              </a:buClr>
              <a:buSzPts val="3200"/>
              <a:buFont typeface="Calibri"/>
              <a:buNone/>
            </a:pPr>
            <a:r>
              <a:rPr b="0" i="0" lang="es-PY" sz="3200" u="none" cap="none" strike="noStrike">
                <a:solidFill>
                  <a:schemeClr val="lt1"/>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640"/>
              </a:spcBef>
              <a:spcAft>
                <a:spcPts val="0"/>
              </a:spcAft>
              <a:buClr>
                <a:schemeClr val="lt1"/>
              </a:buClr>
              <a:buSzPts val="3200"/>
              <a:buFont typeface="Calibri"/>
              <a:buNone/>
            </a:pPr>
            <a:r>
              <a:t/>
            </a:r>
            <a:endParaRPr b="0" i="0" sz="3200" u="none" cap="none" strike="noStrik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ctrTitle"/>
          </p:nvPr>
        </p:nvSpPr>
        <p:spPr>
          <a:xfrm>
            <a:off x="452928" y="393107"/>
            <a:ext cx="7494662" cy="4956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Verdana"/>
              <a:buNone/>
            </a:pPr>
            <a:r>
              <a:rPr lang="es-PY" sz="2400">
                <a:latin typeface="Verdana"/>
                <a:ea typeface="Verdana"/>
                <a:cs typeface="Verdana"/>
                <a:sym typeface="Verdana"/>
              </a:rPr>
              <a:t>Bases de datos</a:t>
            </a:r>
            <a:endParaRPr sz="2400">
              <a:latin typeface="Calibri"/>
              <a:ea typeface="Calibri"/>
              <a:cs typeface="Calibri"/>
              <a:sym typeface="Calibri"/>
            </a:endParaRPr>
          </a:p>
        </p:txBody>
      </p:sp>
      <p:sp>
        <p:nvSpPr>
          <p:cNvPr id="163" name="Google Shape;163;p12"/>
          <p:cNvSpPr txBox="1"/>
          <p:nvPr>
            <p:ph idx="1" type="subTitle"/>
          </p:nvPr>
        </p:nvSpPr>
        <p:spPr>
          <a:xfrm>
            <a:off x="452927" y="957129"/>
            <a:ext cx="7494663" cy="550349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Operaciones Básicas SQL</a:t>
            </a:r>
            <a:endParaRPr/>
          </a:p>
          <a:p>
            <a:pPr indent="-254000" lvl="0" marL="457200" rtl="0" algn="l">
              <a:lnSpc>
                <a:spcPct val="90000"/>
              </a:lnSpc>
              <a:spcBef>
                <a:spcPts val="1000"/>
              </a:spcBef>
              <a:spcAft>
                <a:spcPts val="0"/>
              </a:spcAft>
              <a:buSzPts val="2400"/>
              <a:buFont typeface="Arial"/>
              <a:buNone/>
            </a:pPr>
            <a:r>
              <a:t/>
            </a:r>
            <a:endParaRPr b="1">
              <a:solidFill>
                <a:srgbClr val="0D0D0D"/>
              </a:solidFill>
              <a:highlight>
                <a:srgbClr val="FFFFFF"/>
              </a:highlight>
              <a:latin typeface="Arial"/>
              <a:ea typeface="Arial"/>
              <a:cs typeface="Arial"/>
              <a:sym typeface="Arial"/>
            </a:endParaRPr>
          </a:p>
          <a:p>
            <a:pPr indent="-254000" lvl="0" marL="457200" rtl="0" algn="l">
              <a:lnSpc>
                <a:spcPct val="90000"/>
              </a:lnSpc>
              <a:spcBef>
                <a:spcPts val="1000"/>
              </a:spcBef>
              <a:spcAft>
                <a:spcPts val="0"/>
              </a:spcAft>
              <a:buSzPts val="2400"/>
              <a:buFont typeface="Arial"/>
              <a:buNone/>
            </a:pPr>
            <a:r>
              <a:t/>
            </a:r>
            <a:endParaRPr b="1" i="0">
              <a:solidFill>
                <a:srgbClr val="0D0D0D"/>
              </a:solidFill>
              <a:highlight>
                <a:srgbClr val="FFFFFF"/>
              </a:highlight>
              <a:latin typeface="Arial"/>
              <a:ea typeface="Arial"/>
              <a:cs typeface="Arial"/>
              <a:sym typeface="Arial"/>
            </a:endParaRPr>
          </a:p>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Conexión a Bases de Datos en Flask</a:t>
            </a:r>
            <a:endParaRPr b="0" i="0">
              <a:solidFill>
                <a:srgbClr val="0D0D0D"/>
              </a:solidFill>
              <a:highlight>
                <a:srgbClr val="FFFFFF"/>
              </a:highlight>
              <a:latin typeface="Arial"/>
              <a:ea typeface="Arial"/>
              <a:cs typeface="Arial"/>
              <a:sym typeface="Arial"/>
            </a:endParaRPr>
          </a:p>
          <a:p>
            <a:pPr indent="-254000" lvl="0" marL="457200" rtl="0" algn="l">
              <a:lnSpc>
                <a:spcPct val="90000"/>
              </a:lnSpc>
              <a:spcBef>
                <a:spcPts val="1000"/>
              </a:spcBef>
              <a:spcAft>
                <a:spcPts val="0"/>
              </a:spcAft>
              <a:buSzPts val="2400"/>
              <a:buFont typeface="Arial"/>
              <a:buNone/>
            </a:pPr>
            <a:r>
              <a:t/>
            </a:r>
            <a:endParaRPr b="0" i="0">
              <a:solidFill>
                <a:srgbClr val="0D0D0D"/>
              </a:solidFill>
              <a:highlight>
                <a:srgbClr val="FFFFFF"/>
              </a:highlight>
              <a:latin typeface="Arial"/>
              <a:ea typeface="Arial"/>
              <a:cs typeface="Arial"/>
              <a:sym typeface="Arial"/>
            </a:endParaRPr>
          </a:p>
        </p:txBody>
      </p:sp>
      <p:pic>
        <p:nvPicPr>
          <p:cNvPr id="164" name="Google Shape;164;p12"/>
          <p:cNvPicPr preferRelativeResize="0"/>
          <p:nvPr/>
        </p:nvPicPr>
        <p:blipFill rotWithShape="1">
          <a:blip r:embed="rId3">
            <a:alphaModFix/>
          </a:blip>
          <a:srcRect b="0" l="0" r="0" t="0"/>
          <a:stretch/>
        </p:blipFill>
        <p:spPr>
          <a:xfrm>
            <a:off x="8103152" y="0"/>
            <a:ext cx="1802848" cy="6858000"/>
          </a:xfrm>
          <a:prstGeom prst="rect">
            <a:avLst/>
          </a:prstGeom>
          <a:noFill/>
          <a:ln>
            <a:noFill/>
          </a:ln>
        </p:spPr>
      </p:pic>
      <p:pic>
        <p:nvPicPr>
          <p:cNvPr id="165" name="Google Shape;165;p12"/>
          <p:cNvPicPr preferRelativeResize="0"/>
          <p:nvPr/>
        </p:nvPicPr>
        <p:blipFill rotWithShape="1">
          <a:blip r:embed="rId4">
            <a:alphaModFix/>
          </a:blip>
          <a:srcRect b="0" l="0" r="0" t="0"/>
          <a:stretch/>
        </p:blipFill>
        <p:spPr>
          <a:xfrm>
            <a:off x="956995" y="1702478"/>
            <a:ext cx="6257925" cy="647700"/>
          </a:xfrm>
          <a:prstGeom prst="rect">
            <a:avLst/>
          </a:prstGeom>
          <a:noFill/>
          <a:ln>
            <a:noFill/>
          </a:ln>
        </p:spPr>
      </p:pic>
      <p:pic>
        <p:nvPicPr>
          <p:cNvPr id="166" name="Google Shape;166;p12"/>
          <p:cNvPicPr preferRelativeResize="0"/>
          <p:nvPr/>
        </p:nvPicPr>
        <p:blipFill rotWithShape="1">
          <a:blip r:embed="rId5">
            <a:alphaModFix/>
          </a:blip>
          <a:srcRect b="0" l="0" r="0" t="0"/>
          <a:stretch/>
        </p:blipFill>
        <p:spPr>
          <a:xfrm>
            <a:off x="956995" y="2908775"/>
            <a:ext cx="4276725" cy="1600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3"/>
          <p:cNvSpPr txBox="1"/>
          <p:nvPr/>
        </p:nvSpPr>
        <p:spPr>
          <a:xfrm>
            <a:off x="2921000" y="1936750"/>
            <a:ext cx="3892550" cy="325114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Qué es Visual Studio Code: Editor de código fuente desarrollado por Microsoft.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Características:</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Ligero y extensible.</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Soporte para múltiples lenguajes de programación.</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Integración con Git y terminal.</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Extensiones Útiles:</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Python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Docker</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REST Client</a:t>
            </a:r>
            <a:endParaRPr b="0" i="0" sz="1400" u="none" cap="none" strike="noStrike">
              <a:solidFill>
                <a:srgbClr val="000000"/>
              </a:solidFill>
              <a:latin typeface="Arial"/>
              <a:ea typeface="Arial"/>
              <a:cs typeface="Arial"/>
              <a:sym typeface="Arial"/>
            </a:endParaRPr>
          </a:p>
        </p:txBody>
      </p:sp>
      <p:sp>
        <p:nvSpPr>
          <p:cNvPr id="172" name="Google Shape;172;p13"/>
          <p:cNvSpPr txBox="1"/>
          <p:nvPr/>
        </p:nvSpPr>
        <p:spPr>
          <a:xfrm>
            <a:off x="2978150" y="1245311"/>
            <a:ext cx="19748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PY" sz="3600" u="none" cap="none" strike="noStrike">
                <a:solidFill>
                  <a:srgbClr val="3EAAF2"/>
                </a:solidFill>
                <a:latin typeface="Arial"/>
                <a:ea typeface="Arial"/>
                <a:cs typeface="Arial"/>
                <a:sym typeface="Arial"/>
              </a:rPr>
              <a:t>VSC</a:t>
            </a:r>
            <a:endParaRPr b="0" i="0" sz="1400" u="none" cap="none" strike="noStrike">
              <a:solidFill>
                <a:srgbClr val="3EAAF2"/>
              </a:solidFill>
              <a:latin typeface="Arial"/>
              <a:ea typeface="Arial"/>
              <a:cs typeface="Arial"/>
              <a:sym typeface="Arial"/>
            </a:endParaRPr>
          </a:p>
        </p:txBody>
      </p:sp>
      <p:pic>
        <p:nvPicPr>
          <p:cNvPr descr="Visual Studio Logo png images | PNGEgg" id="173" name="Google Shape;173;p13"/>
          <p:cNvPicPr preferRelativeResize="0"/>
          <p:nvPr/>
        </p:nvPicPr>
        <p:blipFill rotWithShape="1">
          <a:blip r:embed="rId3">
            <a:alphaModFix/>
          </a:blip>
          <a:srcRect b="0" l="0" r="0" t="0"/>
          <a:stretch/>
        </p:blipFill>
        <p:spPr>
          <a:xfrm>
            <a:off x="694278" y="1376063"/>
            <a:ext cx="1800000" cy="1800000"/>
          </a:xfrm>
          <a:prstGeom prst="ellipse">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4"/>
          <p:cNvSpPr txBox="1"/>
          <p:nvPr/>
        </p:nvSpPr>
        <p:spPr>
          <a:xfrm>
            <a:off x="2921000" y="1936750"/>
            <a:ext cx="3892550"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Char char="•"/>
            </a:pPr>
            <a:r>
              <a:rPr b="0" i="0" lang="es-PY" sz="1400" u="none" cap="none" strike="noStrike">
                <a:solidFill>
                  <a:srgbClr val="0D0D0D"/>
                </a:solidFill>
                <a:highlight>
                  <a:srgbClr val="FFFFFF"/>
                </a:highlight>
                <a:latin typeface="Arial"/>
                <a:ea typeface="Arial"/>
                <a:cs typeface="Arial"/>
                <a:sym typeface="Arial"/>
              </a:rPr>
              <a:t>Sistema de control de versiones distribuido.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1" i="0" lang="es-PY" sz="1400" u="none" cap="none" strike="noStrike">
                <a:solidFill>
                  <a:srgbClr val="0D0D0D"/>
                </a:solidFill>
                <a:highlight>
                  <a:srgbClr val="FFFFFF"/>
                </a:highlight>
                <a:latin typeface="Arial"/>
                <a:ea typeface="Arial"/>
                <a:cs typeface="Arial"/>
                <a:sym typeface="Arial"/>
              </a:rPr>
              <a:t>Características:</a:t>
            </a:r>
            <a:endParaRPr b="0" i="0" sz="1400" u="none" cap="none" strike="noStrike">
              <a:solidFill>
                <a:srgbClr val="0D0D0D"/>
              </a:solidFill>
              <a:highlight>
                <a:srgbClr val="FFFFFF"/>
              </a:highlight>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s-PY" sz="1400" u="none" cap="none" strike="noStrike">
                <a:solidFill>
                  <a:srgbClr val="0D0D0D"/>
                </a:solidFill>
                <a:highlight>
                  <a:srgbClr val="FFFFFF"/>
                </a:highlight>
                <a:latin typeface="Arial"/>
                <a:ea typeface="Arial"/>
                <a:cs typeface="Arial"/>
                <a:sym typeface="Arial"/>
              </a:rPr>
              <a:t>Seguimiento de cambios en el código fuente.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s-PY" sz="1400" u="none" cap="none" strike="noStrike">
                <a:solidFill>
                  <a:srgbClr val="0D0D0D"/>
                </a:solidFill>
                <a:highlight>
                  <a:srgbClr val="FFFFFF"/>
                </a:highlight>
                <a:latin typeface="Arial"/>
                <a:ea typeface="Arial"/>
                <a:cs typeface="Arial"/>
                <a:sym typeface="Arial"/>
              </a:rPr>
              <a:t>Colaboración y trabajo en equipo.</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s-PY" sz="1400" u="none" cap="none" strike="noStrike">
                <a:solidFill>
                  <a:srgbClr val="0D0D0D"/>
                </a:solidFill>
                <a:highlight>
                  <a:srgbClr val="FFFFFF"/>
                </a:highlight>
                <a:latin typeface="Arial"/>
                <a:ea typeface="Arial"/>
                <a:cs typeface="Arial"/>
                <a:sym typeface="Arial"/>
              </a:rPr>
              <a:t>Deshacer cambios y manejo de versiones.</a:t>
            </a:r>
            <a:endParaRPr b="0" i="0" sz="1400" u="none" cap="none" strike="noStrike">
              <a:solidFill>
                <a:srgbClr val="000000"/>
              </a:solidFill>
              <a:latin typeface="Arial"/>
              <a:ea typeface="Arial"/>
              <a:cs typeface="Arial"/>
              <a:sym typeface="Arial"/>
            </a:endParaRPr>
          </a:p>
        </p:txBody>
      </p:sp>
      <p:sp>
        <p:nvSpPr>
          <p:cNvPr id="179" name="Google Shape;179;p14"/>
          <p:cNvSpPr txBox="1"/>
          <p:nvPr/>
        </p:nvSpPr>
        <p:spPr>
          <a:xfrm>
            <a:off x="2978150" y="1245311"/>
            <a:ext cx="19748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PY" sz="3600" u="none" cap="none" strike="noStrike">
                <a:solidFill>
                  <a:srgbClr val="F05033"/>
                </a:solidFill>
                <a:latin typeface="Arial"/>
                <a:ea typeface="Arial"/>
                <a:cs typeface="Arial"/>
                <a:sym typeface="Arial"/>
              </a:rPr>
              <a:t>GIT</a:t>
            </a:r>
            <a:endParaRPr b="0" i="0" sz="1400" u="none" cap="none" strike="noStrike">
              <a:solidFill>
                <a:srgbClr val="F05033"/>
              </a:solidFill>
              <a:latin typeface="Arial"/>
              <a:ea typeface="Arial"/>
              <a:cs typeface="Arial"/>
              <a:sym typeface="Arial"/>
            </a:endParaRPr>
          </a:p>
        </p:txBody>
      </p:sp>
      <p:pic>
        <p:nvPicPr>
          <p:cNvPr descr="Git Logo png images | PNGEgg" id="180" name="Google Shape;180;p14"/>
          <p:cNvPicPr preferRelativeResize="0"/>
          <p:nvPr/>
        </p:nvPicPr>
        <p:blipFill rotWithShape="1">
          <a:blip r:embed="rId3">
            <a:alphaModFix/>
          </a:blip>
          <a:srcRect b="0" l="0" r="0" t="0"/>
          <a:stretch/>
        </p:blipFill>
        <p:spPr>
          <a:xfrm>
            <a:off x="1121000" y="1245311"/>
            <a:ext cx="1800000" cy="1800000"/>
          </a:xfrm>
          <a:prstGeom prst="ellipse">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ctrTitle"/>
          </p:nvPr>
        </p:nvSpPr>
        <p:spPr>
          <a:xfrm>
            <a:off x="452928" y="393107"/>
            <a:ext cx="7494662" cy="4956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Verdana"/>
              <a:buNone/>
            </a:pPr>
            <a:r>
              <a:rPr lang="es-PY" sz="2400">
                <a:latin typeface="Verdana"/>
                <a:ea typeface="Verdana"/>
                <a:cs typeface="Verdana"/>
                <a:sym typeface="Verdana"/>
              </a:rPr>
              <a:t>GIT</a:t>
            </a:r>
            <a:endParaRPr sz="2400">
              <a:latin typeface="Calibri"/>
              <a:ea typeface="Calibri"/>
              <a:cs typeface="Calibri"/>
              <a:sym typeface="Calibri"/>
            </a:endParaRPr>
          </a:p>
        </p:txBody>
      </p:sp>
      <p:sp>
        <p:nvSpPr>
          <p:cNvPr id="186" name="Google Shape;186;p31"/>
          <p:cNvSpPr txBox="1"/>
          <p:nvPr>
            <p:ph idx="1" type="subTitle"/>
          </p:nvPr>
        </p:nvSpPr>
        <p:spPr>
          <a:xfrm>
            <a:off x="452927" y="957129"/>
            <a:ext cx="7494663" cy="550349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Comandos Básicos</a:t>
            </a:r>
            <a:endParaRPr b="0" i="0">
              <a:solidFill>
                <a:srgbClr val="0D0D0D"/>
              </a:solidFill>
              <a:highlight>
                <a:srgbClr val="FFFFFF"/>
              </a:highlight>
              <a:latin typeface="Arial"/>
              <a:ea typeface="Arial"/>
              <a:cs typeface="Arial"/>
              <a:sym typeface="Arial"/>
            </a:endParaRPr>
          </a:p>
          <a:p>
            <a:pPr indent="-254000" lvl="0" marL="457200" rtl="0" algn="l">
              <a:lnSpc>
                <a:spcPct val="90000"/>
              </a:lnSpc>
              <a:spcBef>
                <a:spcPts val="1000"/>
              </a:spcBef>
              <a:spcAft>
                <a:spcPts val="0"/>
              </a:spcAft>
              <a:buSzPts val="2400"/>
              <a:buFont typeface="Arial"/>
              <a:buNone/>
            </a:pPr>
            <a:r>
              <a:t/>
            </a:r>
            <a:endParaRPr b="0" i="0">
              <a:solidFill>
                <a:srgbClr val="0D0D0D"/>
              </a:solidFill>
              <a:highlight>
                <a:srgbClr val="FFFFFF"/>
              </a:highlight>
              <a:latin typeface="Arial"/>
              <a:ea typeface="Arial"/>
              <a:cs typeface="Arial"/>
              <a:sym typeface="Arial"/>
            </a:endParaRPr>
          </a:p>
        </p:txBody>
      </p:sp>
      <p:pic>
        <p:nvPicPr>
          <p:cNvPr id="187" name="Google Shape;187;p31"/>
          <p:cNvPicPr preferRelativeResize="0"/>
          <p:nvPr/>
        </p:nvPicPr>
        <p:blipFill rotWithShape="1">
          <a:blip r:embed="rId3">
            <a:alphaModFix/>
          </a:blip>
          <a:srcRect b="0" l="0" r="0" t="0"/>
          <a:stretch/>
        </p:blipFill>
        <p:spPr>
          <a:xfrm>
            <a:off x="8103152" y="0"/>
            <a:ext cx="1802848" cy="6858000"/>
          </a:xfrm>
          <a:prstGeom prst="rect">
            <a:avLst/>
          </a:prstGeom>
          <a:noFill/>
          <a:ln>
            <a:noFill/>
          </a:ln>
        </p:spPr>
      </p:pic>
      <p:pic>
        <p:nvPicPr>
          <p:cNvPr id="188" name="Google Shape;188;p31"/>
          <p:cNvPicPr preferRelativeResize="0"/>
          <p:nvPr/>
        </p:nvPicPr>
        <p:blipFill rotWithShape="1">
          <a:blip r:embed="rId4">
            <a:alphaModFix/>
          </a:blip>
          <a:srcRect b="0" l="0" r="0" t="0"/>
          <a:stretch/>
        </p:blipFill>
        <p:spPr>
          <a:xfrm>
            <a:off x="1037930" y="1620248"/>
            <a:ext cx="4019550" cy="144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ctrTitle"/>
          </p:nvPr>
        </p:nvSpPr>
        <p:spPr>
          <a:xfrm>
            <a:off x="452928" y="393107"/>
            <a:ext cx="7494662" cy="4956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Verdana"/>
              <a:buNone/>
            </a:pPr>
            <a:r>
              <a:rPr lang="es-PY" sz="2400">
                <a:latin typeface="Verdana"/>
                <a:ea typeface="Verdana"/>
                <a:cs typeface="Verdana"/>
                <a:sym typeface="Verdana"/>
              </a:rPr>
              <a:t>GIT</a:t>
            </a:r>
            <a:endParaRPr sz="2400">
              <a:latin typeface="Calibri"/>
              <a:ea typeface="Calibri"/>
              <a:cs typeface="Calibri"/>
              <a:sym typeface="Calibri"/>
            </a:endParaRPr>
          </a:p>
        </p:txBody>
      </p:sp>
      <p:sp>
        <p:nvSpPr>
          <p:cNvPr id="194" name="Google Shape;194;p32"/>
          <p:cNvSpPr txBox="1"/>
          <p:nvPr>
            <p:ph idx="1" type="subTitle"/>
          </p:nvPr>
        </p:nvSpPr>
        <p:spPr>
          <a:xfrm>
            <a:off x="452927" y="957129"/>
            <a:ext cx="7494663" cy="550349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Conceptos Clave:Repositorio:</a:t>
            </a:r>
            <a:r>
              <a:rPr b="0" i="0" lang="es-PY">
                <a:solidFill>
                  <a:srgbClr val="0D0D0D"/>
                </a:solidFill>
                <a:highlight>
                  <a:srgbClr val="FFFFFF"/>
                </a:highlight>
                <a:latin typeface="Arial"/>
                <a:ea typeface="Arial"/>
                <a:cs typeface="Arial"/>
                <a:sym typeface="Arial"/>
              </a:rPr>
              <a:t> Lugar donde se almacena el código.</a:t>
            </a:r>
            <a:endParaRPr/>
          </a:p>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Commit:</a:t>
            </a:r>
            <a:r>
              <a:rPr b="0" i="0" lang="es-PY">
                <a:solidFill>
                  <a:srgbClr val="0D0D0D"/>
                </a:solidFill>
                <a:highlight>
                  <a:srgbClr val="FFFFFF"/>
                </a:highlight>
                <a:latin typeface="Arial"/>
                <a:ea typeface="Arial"/>
                <a:cs typeface="Arial"/>
                <a:sym typeface="Arial"/>
              </a:rPr>
              <a:t> Guardar cambios en el repositorio.</a:t>
            </a:r>
            <a:endParaRPr/>
          </a:p>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Branch:</a:t>
            </a:r>
            <a:r>
              <a:rPr b="0" i="0" lang="es-PY">
                <a:solidFill>
                  <a:srgbClr val="0D0D0D"/>
                </a:solidFill>
                <a:highlight>
                  <a:srgbClr val="FFFFFF"/>
                </a:highlight>
                <a:latin typeface="Arial"/>
                <a:ea typeface="Arial"/>
                <a:cs typeface="Arial"/>
                <a:sym typeface="Arial"/>
              </a:rPr>
              <a:t> Línea de desarrollo paralelo.</a:t>
            </a:r>
            <a:endParaRPr/>
          </a:p>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Merge:</a:t>
            </a:r>
            <a:r>
              <a:rPr b="0" i="0" lang="es-PY">
                <a:solidFill>
                  <a:srgbClr val="0D0D0D"/>
                </a:solidFill>
                <a:highlight>
                  <a:srgbClr val="FFFFFF"/>
                </a:highlight>
                <a:latin typeface="Arial"/>
                <a:ea typeface="Arial"/>
                <a:cs typeface="Arial"/>
                <a:sym typeface="Arial"/>
              </a:rPr>
              <a:t> Combinar cambios de diferentes branches</a:t>
            </a:r>
            <a:endParaRPr b="0" i="0">
              <a:solidFill>
                <a:srgbClr val="0D0D0D"/>
              </a:solidFill>
              <a:highlight>
                <a:srgbClr val="FFFFFF"/>
              </a:highlight>
              <a:latin typeface="Arial"/>
              <a:ea typeface="Arial"/>
              <a:cs typeface="Arial"/>
              <a:sym typeface="Arial"/>
            </a:endParaRPr>
          </a:p>
          <a:p>
            <a:pPr indent="-254000" lvl="0" marL="457200" rtl="0" algn="l">
              <a:lnSpc>
                <a:spcPct val="90000"/>
              </a:lnSpc>
              <a:spcBef>
                <a:spcPts val="1000"/>
              </a:spcBef>
              <a:spcAft>
                <a:spcPts val="0"/>
              </a:spcAft>
              <a:buSzPts val="2400"/>
              <a:buFont typeface="Arial"/>
              <a:buNone/>
            </a:pPr>
            <a:r>
              <a:t/>
            </a:r>
            <a:endParaRPr b="0" i="0">
              <a:solidFill>
                <a:srgbClr val="0D0D0D"/>
              </a:solidFill>
              <a:highlight>
                <a:srgbClr val="FFFFFF"/>
              </a:highlight>
              <a:latin typeface="Arial"/>
              <a:ea typeface="Arial"/>
              <a:cs typeface="Arial"/>
              <a:sym typeface="Arial"/>
            </a:endParaRPr>
          </a:p>
        </p:txBody>
      </p:sp>
      <p:pic>
        <p:nvPicPr>
          <p:cNvPr id="195" name="Google Shape;195;p32"/>
          <p:cNvPicPr preferRelativeResize="0"/>
          <p:nvPr/>
        </p:nvPicPr>
        <p:blipFill rotWithShape="1">
          <a:blip r:embed="rId3">
            <a:alphaModFix/>
          </a:blip>
          <a:srcRect b="0" l="0" r="0" t="0"/>
          <a:stretch/>
        </p:blipFill>
        <p:spPr>
          <a:xfrm>
            <a:off x="8103152" y="0"/>
            <a:ext cx="1802848" cy="6858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ctrTitle"/>
          </p:nvPr>
        </p:nvSpPr>
        <p:spPr>
          <a:xfrm>
            <a:off x="452928" y="393107"/>
            <a:ext cx="7494662" cy="4956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Verdana"/>
              <a:buNone/>
            </a:pPr>
            <a:r>
              <a:rPr lang="es-PY" sz="2400">
                <a:latin typeface="Verdana"/>
                <a:ea typeface="Verdana"/>
                <a:cs typeface="Verdana"/>
                <a:sym typeface="Verdana"/>
              </a:rPr>
              <a:t>Conclusión </a:t>
            </a:r>
            <a:endParaRPr sz="2400">
              <a:latin typeface="Calibri"/>
              <a:ea typeface="Calibri"/>
              <a:cs typeface="Calibri"/>
              <a:sym typeface="Calibri"/>
            </a:endParaRPr>
          </a:p>
        </p:txBody>
      </p:sp>
      <p:sp>
        <p:nvSpPr>
          <p:cNvPr id="201" name="Google Shape;201;p33"/>
          <p:cNvSpPr txBox="1"/>
          <p:nvPr>
            <p:ph idx="1" type="subTitle"/>
          </p:nvPr>
        </p:nvSpPr>
        <p:spPr>
          <a:xfrm>
            <a:off x="452927" y="957129"/>
            <a:ext cx="7494663" cy="550349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Resumen:</a:t>
            </a:r>
            <a:r>
              <a:rPr b="0" i="0" lang="es-PY">
                <a:solidFill>
                  <a:srgbClr val="0D0D0D"/>
                </a:solidFill>
                <a:highlight>
                  <a:srgbClr val="FFFFFF"/>
                </a:highlight>
                <a:latin typeface="Arial"/>
                <a:ea typeface="Arial"/>
                <a:cs typeface="Arial"/>
                <a:sym typeface="Arial"/>
              </a:rPr>
              <a:t> Hemos cubierto los conceptos básicos de Python, Flask, Docker, REST API, bases de datos, Visual Studio Code y Git.</a:t>
            </a:r>
            <a:endParaRPr/>
          </a:p>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Próximos Pasos:</a:t>
            </a:r>
            <a:r>
              <a:rPr b="0" i="0" lang="es-PY">
                <a:solidFill>
                  <a:srgbClr val="0D0D0D"/>
                </a:solidFill>
                <a:highlight>
                  <a:srgbClr val="FFFFFF"/>
                </a:highlight>
                <a:latin typeface="Arial"/>
                <a:ea typeface="Arial"/>
                <a:cs typeface="Arial"/>
                <a:sym typeface="Arial"/>
              </a:rPr>
              <a:t> Practicar con proyectos pequeños, leer documentación y tutoriales adicionales.</a:t>
            </a:r>
            <a:endParaRPr/>
          </a:p>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Preguntas y Respuestas:</a:t>
            </a:r>
            <a:r>
              <a:rPr b="0" i="0" lang="es-PY">
                <a:solidFill>
                  <a:srgbClr val="0D0D0D"/>
                </a:solidFill>
                <a:highlight>
                  <a:srgbClr val="FFFFFF"/>
                </a:highlight>
                <a:latin typeface="Arial"/>
                <a:ea typeface="Arial"/>
                <a:cs typeface="Arial"/>
                <a:sym typeface="Arial"/>
              </a:rPr>
              <a:t> Abierto a preguntas.</a:t>
            </a:r>
            <a:endParaRPr/>
          </a:p>
          <a:p>
            <a:pPr indent="-254000" lvl="0" marL="457200" rtl="0" algn="l">
              <a:lnSpc>
                <a:spcPct val="90000"/>
              </a:lnSpc>
              <a:spcBef>
                <a:spcPts val="1000"/>
              </a:spcBef>
              <a:spcAft>
                <a:spcPts val="0"/>
              </a:spcAft>
              <a:buSzPts val="2400"/>
              <a:buFont typeface="Arial"/>
              <a:buNone/>
            </a:pPr>
            <a:r>
              <a:t/>
            </a:r>
            <a:endParaRPr b="0" i="0">
              <a:solidFill>
                <a:srgbClr val="0D0D0D"/>
              </a:solidFill>
              <a:highlight>
                <a:srgbClr val="FFFFFF"/>
              </a:highlight>
              <a:latin typeface="Arial"/>
              <a:ea typeface="Arial"/>
              <a:cs typeface="Arial"/>
              <a:sym typeface="Arial"/>
            </a:endParaRPr>
          </a:p>
        </p:txBody>
      </p:sp>
      <p:pic>
        <p:nvPicPr>
          <p:cNvPr id="202" name="Google Shape;202;p33"/>
          <p:cNvPicPr preferRelativeResize="0"/>
          <p:nvPr/>
        </p:nvPicPr>
        <p:blipFill rotWithShape="1">
          <a:blip r:embed="rId3">
            <a:alphaModFix/>
          </a:blip>
          <a:srcRect b="0" l="0" r="0" t="0"/>
          <a:stretch/>
        </p:blipFill>
        <p:spPr>
          <a:xfrm>
            <a:off x="8103152" y="0"/>
            <a:ext cx="1802848" cy="6858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42"/>
          <p:cNvPicPr preferRelativeResize="0"/>
          <p:nvPr/>
        </p:nvPicPr>
        <p:blipFill rotWithShape="1">
          <a:blip r:embed="rId3">
            <a:alphaModFix/>
          </a:blip>
          <a:srcRect b="0" l="0" r="0" t="0"/>
          <a:stretch/>
        </p:blipFill>
        <p:spPr>
          <a:xfrm>
            <a:off x="8103152" y="0"/>
            <a:ext cx="1802848" cy="6858000"/>
          </a:xfrm>
          <a:prstGeom prst="rect">
            <a:avLst/>
          </a:prstGeom>
          <a:noFill/>
          <a:ln>
            <a:noFill/>
          </a:ln>
        </p:spPr>
      </p:pic>
      <p:sp>
        <p:nvSpPr>
          <p:cNvPr id="208" name="Google Shape;208;p42"/>
          <p:cNvSpPr txBox="1"/>
          <p:nvPr/>
        </p:nvSpPr>
        <p:spPr>
          <a:xfrm>
            <a:off x="2767244" y="1043014"/>
            <a:ext cx="2549096" cy="7078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s-PY" sz="4000" u="none" cap="none" strike="noStrike">
                <a:solidFill>
                  <a:srgbClr val="424570"/>
                </a:solidFill>
                <a:latin typeface="Arial"/>
                <a:ea typeface="Arial"/>
                <a:cs typeface="Arial"/>
                <a:sym typeface="Arial"/>
              </a:rPr>
              <a:t>GRACIAS</a:t>
            </a:r>
            <a:endParaRPr b="1" i="0" sz="4000" u="none" cap="none" strike="noStrike">
              <a:solidFill>
                <a:srgbClr val="424570"/>
              </a:solidFill>
              <a:latin typeface="Arial"/>
              <a:ea typeface="Arial"/>
              <a:cs typeface="Arial"/>
              <a:sym typeface="Arial"/>
            </a:endParaRPr>
          </a:p>
        </p:txBody>
      </p:sp>
      <p:pic>
        <p:nvPicPr>
          <p:cNvPr id="209" name="Google Shape;209;p42"/>
          <p:cNvPicPr preferRelativeResize="0"/>
          <p:nvPr/>
        </p:nvPicPr>
        <p:blipFill rotWithShape="1">
          <a:blip r:embed="rId4">
            <a:alphaModFix/>
          </a:blip>
          <a:srcRect b="0" l="0" r="0" t="0"/>
          <a:stretch/>
        </p:blipFill>
        <p:spPr>
          <a:xfrm>
            <a:off x="525780" y="1133504"/>
            <a:ext cx="1935480" cy="1739563"/>
          </a:xfrm>
          <a:prstGeom prst="ellipse">
            <a:avLst/>
          </a:prstGeom>
          <a:noFill/>
          <a:ln>
            <a:noFill/>
          </a:ln>
        </p:spPr>
      </p:pic>
      <p:sp>
        <p:nvSpPr>
          <p:cNvPr id="210" name="Google Shape;210;p42"/>
          <p:cNvSpPr txBox="1"/>
          <p:nvPr/>
        </p:nvSpPr>
        <p:spPr>
          <a:xfrm>
            <a:off x="2743200" y="2003285"/>
            <a:ext cx="257314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Lic. Derlis Caballero Mendoza</a:t>
            </a:r>
            <a:endParaRPr b="0" i="0" sz="1400" u="none" cap="none" strike="noStrike">
              <a:solidFill>
                <a:srgbClr val="000000"/>
              </a:solidFill>
              <a:latin typeface="Arial"/>
              <a:ea typeface="Arial"/>
              <a:cs typeface="Arial"/>
              <a:sym typeface="Arial"/>
            </a:endParaRPr>
          </a:p>
        </p:txBody>
      </p:sp>
      <p:pic>
        <p:nvPicPr>
          <p:cNvPr id="211" name="Google Shape;211;p42"/>
          <p:cNvPicPr preferRelativeResize="0"/>
          <p:nvPr/>
        </p:nvPicPr>
        <p:blipFill rotWithShape="1">
          <a:blip r:embed="rId5">
            <a:alphaModFix/>
          </a:blip>
          <a:srcRect b="0" l="0" r="0" t="0"/>
          <a:stretch/>
        </p:blipFill>
        <p:spPr>
          <a:xfrm>
            <a:off x="3570238" y="2563447"/>
            <a:ext cx="943107" cy="94310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17"/>
          <p:cNvPicPr preferRelativeResize="0"/>
          <p:nvPr/>
        </p:nvPicPr>
        <p:blipFill rotWithShape="1">
          <a:blip r:embed="rId3">
            <a:alphaModFix/>
          </a:blip>
          <a:srcRect b="0" l="0" r="0" t="0"/>
          <a:stretch/>
        </p:blipFill>
        <p:spPr>
          <a:xfrm>
            <a:off x="3857244" y="2202180"/>
            <a:ext cx="2191512" cy="245364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
          <p:cNvSpPr txBox="1"/>
          <p:nvPr>
            <p:ph type="ctrTitle"/>
          </p:nvPr>
        </p:nvSpPr>
        <p:spPr>
          <a:xfrm>
            <a:off x="452928" y="393107"/>
            <a:ext cx="7494662" cy="4956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Calibri"/>
              <a:buNone/>
            </a:pPr>
            <a:r>
              <a:rPr lang="es-PY" sz="2400">
                <a:latin typeface="Calibri"/>
                <a:ea typeface="Calibri"/>
                <a:cs typeface="Calibri"/>
                <a:sym typeface="Calibri"/>
              </a:rPr>
              <a:t>Tabla de contenidos</a:t>
            </a:r>
            <a:endParaRPr/>
          </a:p>
        </p:txBody>
      </p:sp>
      <p:sp>
        <p:nvSpPr>
          <p:cNvPr id="97" name="Google Shape;97;p2"/>
          <p:cNvSpPr txBox="1"/>
          <p:nvPr>
            <p:ph idx="1" type="subTitle"/>
          </p:nvPr>
        </p:nvSpPr>
        <p:spPr>
          <a:xfrm>
            <a:off x="452927" y="957129"/>
            <a:ext cx="7494663" cy="5503492"/>
          </a:xfrm>
          <a:prstGeom prst="rect">
            <a:avLst/>
          </a:prstGeom>
          <a:noFill/>
          <a:ln>
            <a:noFill/>
          </a:ln>
        </p:spPr>
        <p:txBody>
          <a:bodyPr anchorCtr="0" anchor="t" bIns="45700" lIns="91425" spcFirstLastPara="1" rIns="91425" wrap="square" tIns="45700">
            <a:normAutofit/>
          </a:bodyPr>
          <a:lstStyle/>
          <a:p>
            <a:pPr indent="-190500" lvl="0" marL="342900" rtl="0" algn="ctr">
              <a:lnSpc>
                <a:spcPct val="90000"/>
              </a:lnSpc>
              <a:spcBef>
                <a:spcPts val="0"/>
              </a:spcBef>
              <a:spcAft>
                <a:spcPts val="0"/>
              </a:spcAft>
              <a:buClr>
                <a:schemeClr val="dk1"/>
              </a:buClr>
              <a:buSzPts val="2400"/>
              <a:buFont typeface="Arial"/>
              <a:buNone/>
            </a:pPr>
            <a:r>
              <a:t/>
            </a:r>
            <a:endParaRPr sz="2400">
              <a:latin typeface="Arial"/>
              <a:ea typeface="Arial"/>
              <a:cs typeface="Arial"/>
              <a:sym typeface="Arial"/>
            </a:endParaRPr>
          </a:p>
          <a:p>
            <a:pPr indent="-190500" lvl="0" marL="342900" rtl="0" algn="ctr">
              <a:lnSpc>
                <a:spcPct val="90000"/>
              </a:lnSpc>
              <a:spcBef>
                <a:spcPts val="0"/>
              </a:spcBef>
              <a:spcAft>
                <a:spcPts val="0"/>
              </a:spcAft>
              <a:buClr>
                <a:schemeClr val="dk1"/>
              </a:buClr>
              <a:buSzPts val="2400"/>
              <a:buFont typeface="Arial"/>
              <a:buNone/>
            </a:pPr>
            <a:r>
              <a:t/>
            </a:r>
            <a:endParaRPr>
              <a:latin typeface="Arial"/>
              <a:ea typeface="Arial"/>
              <a:cs typeface="Arial"/>
              <a:sym typeface="Arial"/>
            </a:endParaRPr>
          </a:p>
          <a:p>
            <a:pPr indent="-190500" lvl="0" marL="342900" rtl="0" algn="l">
              <a:lnSpc>
                <a:spcPct val="90000"/>
              </a:lnSpc>
              <a:spcBef>
                <a:spcPts val="0"/>
              </a:spcBef>
              <a:spcAft>
                <a:spcPts val="0"/>
              </a:spcAft>
              <a:buClr>
                <a:schemeClr val="dk1"/>
              </a:buClr>
              <a:buSzPts val="2400"/>
              <a:buFont typeface="Arial"/>
              <a:buNone/>
            </a:pPr>
            <a:r>
              <a:t/>
            </a:r>
            <a:endParaRPr>
              <a:latin typeface="Arial"/>
              <a:ea typeface="Arial"/>
              <a:cs typeface="Arial"/>
              <a:sym typeface="Arial"/>
            </a:endParaRPr>
          </a:p>
        </p:txBody>
      </p:sp>
      <p:pic>
        <p:nvPicPr>
          <p:cNvPr id="98" name="Google Shape;98;p2"/>
          <p:cNvPicPr preferRelativeResize="0"/>
          <p:nvPr/>
        </p:nvPicPr>
        <p:blipFill rotWithShape="1">
          <a:blip r:embed="rId3">
            <a:alphaModFix/>
          </a:blip>
          <a:srcRect b="0" l="0" r="0" t="0"/>
          <a:stretch/>
        </p:blipFill>
        <p:spPr>
          <a:xfrm>
            <a:off x="8103152" y="0"/>
            <a:ext cx="1802848" cy="6858000"/>
          </a:xfrm>
          <a:prstGeom prst="rect">
            <a:avLst/>
          </a:prstGeom>
          <a:noFill/>
          <a:ln>
            <a:noFill/>
          </a:ln>
        </p:spPr>
      </p:pic>
      <p:pic>
        <p:nvPicPr>
          <p:cNvPr id="99" name="Google Shape;99;p2"/>
          <p:cNvPicPr preferRelativeResize="0"/>
          <p:nvPr/>
        </p:nvPicPr>
        <p:blipFill rotWithShape="1">
          <a:blip r:embed="rId4">
            <a:alphaModFix/>
          </a:blip>
          <a:srcRect b="0" l="0" r="0" t="0"/>
          <a:stretch/>
        </p:blipFill>
        <p:spPr>
          <a:xfrm>
            <a:off x="3611626" y="2235970"/>
            <a:ext cx="1716177" cy="2386060"/>
          </a:xfrm>
          <a:prstGeom prst="rect">
            <a:avLst/>
          </a:prstGeom>
          <a:noFill/>
          <a:ln>
            <a:noFill/>
          </a:ln>
        </p:spPr>
      </p:pic>
      <p:pic>
        <p:nvPicPr>
          <p:cNvPr id="100" name="Google Shape;100;p2"/>
          <p:cNvPicPr preferRelativeResize="0"/>
          <p:nvPr/>
        </p:nvPicPr>
        <p:blipFill rotWithShape="1">
          <a:blip r:embed="rId5">
            <a:alphaModFix/>
          </a:blip>
          <a:srcRect b="0" l="0" r="0" t="0"/>
          <a:stretch/>
        </p:blipFill>
        <p:spPr>
          <a:xfrm>
            <a:off x="1744631" y="1564707"/>
            <a:ext cx="1800000" cy="1246154"/>
          </a:xfrm>
          <a:prstGeom prst="rect">
            <a:avLst/>
          </a:prstGeom>
          <a:noFill/>
          <a:ln>
            <a:noFill/>
          </a:ln>
        </p:spPr>
      </p:pic>
      <p:pic>
        <p:nvPicPr>
          <p:cNvPr id="101" name="Google Shape;101;p2"/>
          <p:cNvPicPr preferRelativeResize="0"/>
          <p:nvPr/>
        </p:nvPicPr>
        <p:blipFill rotWithShape="1">
          <a:blip r:embed="rId6">
            <a:alphaModFix/>
          </a:blip>
          <a:srcRect b="0" l="0" r="0" t="0"/>
          <a:stretch/>
        </p:blipFill>
        <p:spPr>
          <a:xfrm>
            <a:off x="1744631" y="2771844"/>
            <a:ext cx="1800000" cy="1255727"/>
          </a:xfrm>
          <a:prstGeom prst="rect">
            <a:avLst/>
          </a:prstGeom>
          <a:noFill/>
          <a:ln>
            <a:noFill/>
          </a:ln>
        </p:spPr>
      </p:pic>
      <p:pic>
        <p:nvPicPr>
          <p:cNvPr id="102" name="Google Shape;102;p2"/>
          <p:cNvPicPr preferRelativeResize="0"/>
          <p:nvPr/>
        </p:nvPicPr>
        <p:blipFill rotWithShape="1">
          <a:blip r:embed="rId7">
            <a:alphaModFix/>
          </a:blip>
          <a:srcRect b="0" l="0" r="0" t="0"/>
          <a:stretch/>
        </p:blipFill>
        <p:spPr>
          <a:xfrm>
            <a:off x="1573531" y="4027580"/>
            <a:ext cx="1800000" cy="1246154"/>
          </a:xfrm>
          <a:prstGeom prst="rect">
            <a:avLst/>
          </a:prstGeom>
          <a:noFill/>
          <a:ln>
            <a:noFill/>
          </a:ln>
        </p:spPr>
      </p:pic>
      <p:pic>
        <p:nvPicPr>
          <p:cNvPr id="103" name="Google Shape;103;p2"/>
          <p:cNvPicPr preferRelativeResize="0"/>
          <p:nvPr/>
        </p:nvPicPr>
        <p:blipFill rotWithShape="1">
          <a:blip r:embed="rId8">
            <a:alphaModFix/>
          </a:blip>
          <a:srcRect b="0" l="0" r="0" t="0"/>
          <a:stretch/>
        </p:blipFill>
        <p:spPr>
          <a:xfrm>
            <a:off x="5661399" y="3449224"/>
            <a:ext cx="1800000" cy="1246154"/>
          </a:xfrm>
          <a:prstGeom prst="rect">
            <a:avLst/>
          </a:prstGeom>
          <a:noFill/>
          <a:ln>
            <a:noFill/>
          </a:ln>
        </p:spPr>
      </p:pic>
      <p:pic>
        <p:nvPicPr>
          <p:cNvPr id="104" name="Google Shape;104;p2"/>
          <p:cNvPicPr preferRelativeResize="0"/>
          <p:nvPr/>
        </p:nvPicPr>
        <p:blipFill rotWithShape="1">
          <a:blip r:embed="rId9">
            <a:alphaModFix/>
          </a:blip>
          <a:srcRect b="0" l="0" r="0" t="0"/>
          <a:stretch/>
        </p:blipFill>
        <p:spPr>
          <a:xfrm>
            <a:off x="5589374" y="1778041"/>
            <a:ext cx="1800000" cy="1246154"/>
          </a:xfrm>
          <a:prstGeom prst="rect">
            <a:avLst/>
          </a:prstGeom>
          <a:noFill/>
          <a:ln>
            <a:noFill/>
          </a:ln>
        </p:spPr>
      </p:pic>
      <p:pic>
        <p:nvPicPr>
          <p:cNvPr id="105" name="Google Shape;105;p2">
            <a:hlinkClick action="ppaction://hlinksldjump" r:id="rId10"/>
          </p:cNvPr>
          <p:cNvPicPr preferRelativeResize="0"/>
          <p:nvPr/>
        </p:nvPicPr>
        <p:blipFill rotWithShape="1">
          <a:blip r:embed="rId11">
            <a:alphaModFix/>
          </a:blip>
          <a:srcRect b="0" l="0" r="0" t="0"/>
          <a:stretch/>
        </p:blipFill>
        <p:spPr>
          <a:xfrm>
            <a:off x="3544631" y="824030"/>
            <a:ext cx="1800000" cy="12461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3"/>
          <p:cNvSpPr txBox="1"/>
          <p:nvPr/>
        </p:nvSpPr>
        <p:spPr>
          <a:xfrm>
            <a:off x="2921000" y="1936750"/>
            <a:ext cx="3892550" cy="2478627"/>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Qué es Python: Lenguaje de programación interpretado, de alto nivel y propósito general.</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Historia: Creado por Guido van Rossum y lanzado en 1991.</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Características:</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Sintaxis simple y legible.</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Gran cantidad de bibliotecas y frameworks.</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Usado en desarrollo web, ciencia de datos, automatización, inteligencia artificial, etc.</a:t>
            </a:r>
            <a:endParaRPr b="0" i="0" sz="1400" u="none" cap="none" strike="noStrike">
              <a:solidFill>
                <a:srgbClr val="000000"/>
              </a:solidFill>
              <a:latin typeface="Arial"/>
              <a:ea typeface="Arial"/>
              <a:cs typeface="Arial"/>
              <a:sym typeface="Arial"/>
            </a:endParaRPr>
          </a:p>
        </p:txBody>
      </p:sp>
      <p:pic>
        <p:nvPicPr>
          <p:cNvPr descr="Python (programming language) - Wikipedia" id="111" name="Google Shape;111;p3"/>
          <p:cNvPicPr preferRelativeResize="0"/>
          <p:nvPr/>
        </p:nvPicPr>
        <p:blipFill rotWithShape="1">
          <a:blip r:embed="rId3">
            <a:alphaModFix/>
          </a:blip>
          <a:srcRect b="0" l="0" r="0" t="0"/>
          <a:stretch/>
        </p:blipFill>
        <p:spPr>
          <a:xfrm>
            <a:off x="761000" y="1245311"/>
            <a:ext cx="2160000" cy="2367123"/>
          </a:xfrm>
          <a:prstGeom prst="ellipse">
            <a:avLst/>
          </a:prstGeom>
          <a:noFill/>
          <a:ln>
            <a:noFill/>
          </a:ln>
        </p:spPr>
      </p:pic>
      <p:sp>
        <p:nvSpPr>
          <p:cNvPr id="112" name="Google Shape;112;p3"/>
          <p:cNvSpPr txBox="1"/>
          <p:nvPr/>
        </p:nvSpPr>
        <p:spPr>
          <a:xfrm>
            <a:off x="2978150" y="1245311"/>
            <a:ext cx="19748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PY" sz="3600" u="none" cap="none" strike="noStrike">
                <a:solidFill>
                  <a:srgbClr val="3670A0"/>
                </a:solidFill>
                <a:latin typeface="Arial"/>
                <a:ea typeface="Arial"/>
                <a:cs typeface="Arial"/>
                <a:sym typeface="Arial"/>
              </a:rPr>
              <a:t>Python</a:t>
            </a:r>
            <a:endParaRPr b="0" i="0" sz="1400" u="none" cap="none" strike="noStrike">
              <a:solidFill>
                <a:srgbClr val="3670A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4"/>
          <p:cNvSpPr txBox="1"/>
          <p:nvPr>
            <p:ph type="ctrTitle"/>
          </p:nvPr>
        </p:nvSpPr>
        <p:spPr>
          <a:xfrm>
            <a:off x="452928" y="393107"/>
            <a:ext cx="7494662" cy="4956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Verdana"/>
              <a:buNone/>
            </a:pPr>
            <a:r>
              <a:rPr lang="es-PY" sz="2400">
                <a:latin typeface="Verdana"/>
                <a:ea typeface="Verdana"/>
                <a:cs typeface="Verdana"/>
                <a:sym typeface="Verdana"/>
              </a:rPr>
              <a:t>Introducción a Python</a:t>
            </a:r>
            <a:endParaRPr sz="2400">
              <a:latin typeface="Calibri"/>
              <a:ea typeface="Calibri"/>
              <a:cs typeface="Calibri"/>
              <a:sym typeface="Calibri"/>
            </a:endParaRPr>
          </a:p>
        </p:txBody>
      </p:sp>
      <p:sp>
        <p:nvSpPr>
          <p:cNvPr id="118" name="Google Shape;118;p4"/>
          <p:cNvSpPr txBox="1"/>
          <p:nvPr>
            <p:ph idx="1" type="subTitle"/>
          </p:nvPr>
        </p:nvSpPr>
        <p:spPr>
          <a:xfrm>
            <a:off x="452927" y="957129"/>
            <a:ext cx="7494663" cy="55034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None/>
            </a:pPr>
            <a:r>
              <a:rPr lang="es-PY"/>
              <a:t>Ejemplo de Código:</a:t>
            </a:r>
            <a:endParaRPr/>
          </a:p>
          <a:p>
            <a:pPr indent="0" lvl="0" marL="0" rtl="0" algn="l">
              <a:lnSpc>
                <a:spcPct val="90000"/>
              </a:lnSpc>
              <a:spcBef>
                <a:spcPts val="1000"/>
              </a:spcBef>
              <a:spcAft>
                <a:spcPts val="0"/>
              </a:spcAft>
              <a:buClr>
                <a:schemeClr val="dk1"/>
              </a:buClr>
              <a:buSzPts val="2400"/>
              <a:buNone/>
            </a:pPr>
            <a:r>
              <a:t/>
            </a:r>
            <a:endParaRPr/>
          </a:p>
        </p:txBody>
      </p:sp>
      <p:pic>
        <p:nvPicPr>
          <p:cNvPr id="119" name="Google Shape;119;p4"/>
          <p:cNvPicPr preferRelativeResize="0"/>
          <p:nvPr/>
        </p:nvPicPr>
        <p:blipFill rotWithShape="1">
          <a:blip r:embed="rId3">
            <a:alphaModFix/>
          </a:blip>
          <a:srcRect b="0" l="0" r="0" t="0"/>
          <a:stretch/>
        </p:blipFill>
        <p:spPr>
          <a:xfrm>
            <a:off x="8103152" y="0"/>
            <a:ext cx="1802848" cy="6858000"/>
          </a:xfrm>
          <a:prstGeom prst="rect">
            <a:avLst/>
          </a:prstGeom>
          <a:noFill/>
          <a:ln>
            <a:noFill/>
          </a:ln>
        </p:spPr>
      </p:pic>
      <p:pic>
        <p:nvPicPr>
          <p:cNvPr id="120" name="Google Shape;120;p4"/>
          <p:cNvPicPr preferRelativeResize="0"/>
          <p:nvPr/>
        </p:nvPicPr>
        <p:blipFill rotWithShape="1">
          <a:blip r:embed="rId4">
            <a:alphaModFix/>
          </a:blip>
          <a:srcRect b="0" l="0" r="0" t="0"/>
          <a:stretch/>
        </p:blipFill>
        <p:spPr>
          <a:xfrm>
            <a:off x="935300" y="1739746"/>
            <a:ext cx="5372100" cy="857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5"/>
          <p:cNvSpPr txBox="1"/>
          <p:nvPr/>
        </p:nvSpPr>
        <p:spPr>
          <a:xfrm>
            <a:off x="2921000" y="1936750"/>
            <a:ext cx="3892550" cy="1768689"/>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Qué es Flask: Framework web micro de Python.</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Características:</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Ligero y extensible.</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Facilita la creación de aplicaciones web.</a:t>
            </a:r>
            <a:endParaRPr b="0" i="0" sz="1400" u="none" cap="none" strike="noStrike">
              <a:solidFill>
                <a:srgbClr val="000000"/>
              </a:solidFill>
              <a:latin typeface="Arial"/>
              <a:ea typeface="Arial"/>
              <a:cs typeface="Arial"/>
              <a:sym typeface="Arial"/>
            </a:endParaRPr>
          </a:p>
          <a:p>
            <a:pPr indent="-285750" lvl="0" marL="285750" marR="0" rtl="0" algn="l">
              <a:lnSpc>
                <a:spcPct val="90000"/>
              </a:lnSpc>
              <a:spcBef>
                <a:spcPts val="1000"/>
              </a:spcBef>
              <a:spcAft>
                <a:spcPts val="0"/>
              </a:spcAft>
              <a:buClr>
                <a:schemeClr val="dk1"/>
              </a:buClr>
              <a:buSzPts val="2400"/>
              <a:buFont typeface="Arial"/>
              <a:buChar char="•"/>
            </a:pPr>
            <a:r>
              <a:rPr b="0" i="0" lang="es-PY" sz="1400" u="none" cap="none" strike="noStrike">
                <a:solidFill>
                  <a:srgbClr val="000000"/>
                </a:solidFill>
                <a:latin typeface="Arial"/>
                <a:ea typeface="Arial"/>
                <a:cs typeface="Arial"/>
                <a:sym typeface="Arial"/>
              </a:rPr>
              <a:t>Uso de Jinja2 para plantillas HTML.</a:t>
            </a:r>
            <a:endParaRPr b="0" i="0" sz="1400" u="none" cap="none" strike="noStrike">
              <a:solidFill>
                <a:srgbClr val="000000"/>
              </a:solidFill>
              <a:latin typeface="Arial"/>
              <a:ea typeface="Arial"/>
              <a:cs typeface="Arial"/>
              <a:sym typeface="Arial"/>
            </a:endParaRPr>
          </a:p>
        </p:txBody>
      </p:sp>
      <p:sp>
        <p:nvSpPr>
          <p:cNvPr id="126" name="Google Shape;126;p5"/>
          <p:cNvSpPr txBox="1"/>
          <p:nvPr/>
        </p:nvSpPr>
        <p:spPr>
          <a:xfrm>
            <a:off x="2978150" y="1245311"/>
            <a:ext cx="19748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PY" sz="3600" u="none" cap="none" strike="noStrike">
                <a:solidFill>
                  <a:srgbClr val="000000"/>
                </a:solidFill>
                <a:latin typeface="Arial"/>
                <a:ea typeface="Arial"/>
                <a:cs typeface="Arial"/>
                <a:sym typeface="Arial"/>
              </a:rPr>
              <a:t>Flask</a:t>
            </a:r>
            <a:endParaRPr b="0" i="0" sz="1400" u="none" cap="none" strike="noStrike">
              <a:solidFill>
                <a:srgbClr val="000000"/>
              </a:solidFill>
              <a:latin typeface="Arial"/>
              <a:ea typeface="Arial"/>
              <a:cs typeface="Arial"/>
              <a:sym typeface="Arial"/>
            </a:endParaRPr>
          </a:p>
        </p:txBody>
      </p:sp>
      <p:pic>
        <p:nvPicPr>
          <p:cNvPr descr="Flask&quot; Icon - Download for free – Iconduck" id="127" name="Google Shape;127;p5"/>
          <p:cNvPicPr preferRelativeResize="0"/>
          <p:nvPr/>
        </p:nvPicPr>
        <p:blipFill rotWithShape="1">
          <a:blip r:embed="rId3">
            <a:alphaModFix/>
          </a:blip>
          <a:srcRect b="0" l="0" r="0" t="0"/>
          <a:stretch/>
        </p:blipFill>
        <p:spPr>
          <a:xfrm>
            <a:off x="818150" y="1250117"/>
            <a:ext cx="2160000" cy="1925946"/>
          </a:xfrm>
          <a:prstGeom prst="ellipse">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ctrTitle"/>
          </p:nvPr>
        </p:nvSpPr>
        <p:spPr>
          <a:xfrm>
            <a:off x="452928" y="393107"/>
            <a:ext cx="7494662" cy="4956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Verdana"/>
              <a:buNone/>
            </a:pPr>
            <a:r>
              <a:rPr lang="es-PY" sz="2400">
                <a:latin typeface="Verdana"/>
                <a:ea typeface="Verdana"/>
                <a:cs typeface="Verdana"/>
                <a:sym typeface="Verdana"/>
              </a:rPr>
              <a:t>Introducción a Flask</a:t>
            </a:r>
            <a:endParaRPr sz="2400">
              <a:latin typeface="Calibri"/>
              <a:ea typeface="Calibri"/>
              <a:cs typeface="Calibri"/>
              <a:sym typeface="Calibri"/>
            </a:endParaRPr>
          </a:p>
        </p:txBody>
      </p:sp>
      <p:sp>
        <p:nvSpPr>
          <p:cNvPr id="133" name="Google Shape;133;p6"/>
          <p:cNvSpPr txBox="1"/>
          <p:nvPr>
            <p:ph idx="1" type="subTitle"/>
          </p:nvPr>
        </p:nvSpPr>
        <p:spPr>
          <a:xfrm>
            <a:off x="452927" y="957129"/>
            <a:ext cx="7494663" cy="55034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400"/>
              <a:buNone/>
            </a:pPr>
            <a:r>
              <a:rPr b="1" i="0" lang="es-PY">
                <a:solidFill>
                  <a:srgbClr val="0D0D0D"/>
                </a:solidFill>
                <a:highlight>
                  <a:srgbClr val="FFFFFF"/>
                </a:highlight>
                <a:latin typeface="Arial"/>
                <a:ea typeface="Arial"/>
                <a:cs typeface="Arial"/>
                <a:sym typeface="Arial"/>
              </a:rPr>
              <a:t>Ejemplo de Código:</a:t>
            </a:r>
            <a:endParaRPr/>
          </a:p>
        </p:txBody>
      </p:sp>
      <p:pic>
        <p:nvPicPr>
          <p:cNvPr id="134" name="Google Shape;134;p6"/>
          <p:cNvPicPr preferRelativeResize="0"/>
          <p:nvPr/>
        </p:nvPicPr>
        <p:blipFill rotWithShape="1">
          <a:blip r:embed="rId3">
            <a:alphaModFix/>
          </a:blip>
          <a:srcRect b="0" l="0" r="0" t="0"/>
          <a:stretch/>
        </p:blipFill>
        <p:spPr>
          <a:xfrm>
            <a:off x="8103152" y="0"/>
            <a:ext cx="1802848" cy="6858000"/>
          </a:xfrm>
          <a:prstGeom prst="rect">
            <a:avLst/>
          </a:prstGeom>
          <a:noFill/>
          <a:ln>
            <a:noFill/>
          </a:ln>
        </p:spPr>
      </p:pic>
      <p:pic>
        <p:nvPicPr>
          <p:cNvPr id="135" name="Google Shape;135;p6"/>
          <p:cNvPicPr preferRelativeResize="0"/>
          <p:nvPr/>
        </p:nvPicPr>
        <p:blipFill rotWithShape="1">
          <a:blip r:embed="rId4">
            <a:alphaModFix/>
          </a:blip>
          <a:srcRect b="0" l="0" r="0" t="0"/>
          <a:stretch/>
        </p:blipFill>
        <p:spPr>
          <a:xfrm>
            <a:off x="1432893" y="2052637"/>
            <a:ext cx="4762500" cy="275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9"/>
          <p:cNvSpPr txBox="1"/>
          <p:nvPr/>
        </p:nvSpPr>
        <p:spPr>
          <a:xfrm>
            <a:off x="2921000" y="1936750"/>
            <a:ext cx="3892550" cy="16004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Char char="•"/>
            </a:pPr>
            <a:r>
              <a:rPr b="1" i="0" lang="es-PY" sz="1400" u="none" cap="none" strike="noStrike">
                <a:solidFill>
                  <a:srgbClr val="0D0D0D"/>
                </a:solidFill>
                <a:highlight>
                  <a:srgbClr val="FFFFFF"/>
                </a:highlight>
                <a:latin typeface="Arial"/>
                <a:ea typeface="Arial"/>
                <a:cs typeface="Arial"/>
                <a:sym typeface="Arial"/>
              </a:rPr>
              <a:t>Qué es una REST API:</a:t>
            </a:r>
            <a:r>
              <a:rPr b="0" i="0" lang="es-PY" sz="1400" u="none" cap="none" strike="noStrike">
                <a:solidFill>
                  <a:srgbClr val="0D0D0D"/>
                </a:solidFill>
                <a:highlight>
                  <a:srgbClr val="FFFFFF"/>
                </a:highlight>
                <a:latin typeface="Arial"/>
                <a:ea typeface="Arial"/>
                <a:cs typeface="Arial"/>
                <a:sym typeface="Arial"/>
              </a:rPr>
              <a:t> Interfaz de programación que sigue el estilo de arquitectura REST.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Char char="•"/>
            </a:pPr>
            <a:r>
              <a:rPr b="1" i="0" lang="es-PY" sz="1400" u="none" cap="none" strike="noStrike">
                <a:solidFill>
                  <a:srgbClr val="0D0D0D"/>
                </a:solidFill>
                <a:highlight>
                  <a:srgbClr val="FFFFFF"/>
                </a:highlight>
                <a:latin typeface="Arial"/>
                <a:ea typeface="Arial"/>
                <a:cs typeface="Arial"/>
                <a:sym typeface="Arial"/>
              </a:rPr>
              <a:t>Características:</a:t>
            </a:r>
            <a:endParaRPr b="0" i="0" sz="1400" u="none" cap="none" strike="noStrike">
              <a:solidFill>
                <a:srgbClr val="0D0D0D"/>
              </a:solidFill>
              <a:highlight>
                <a:srgbClr val="FFFFFF"/>
              </a:highlight>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s-PY" sz="1400" u="none" cap="none" strike="noStrike">
                <a:solidFill>
                  <a:srgbClr val="0D0D0D"/>
                </a:solidFill>
                <a:highlight>
                  <a:srgbClr val="FFFFFF"/>
                </a:highlight>
                <a:latin typeface="Arial"/>
                <a:ea typeface="Arial"/>
                <a:cs typeface="Arial"/>
                <a:sym typeface="Arial"/>
              </a:rPr>
              <a:t>Utiliza HTTP para la comunicación.</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s-PY" sz="1400" u="none" cap="none" strike="noStrike">
                <a:solidFill>
                  <a:srgbClr val="0D0D0D"/>
                </a:solidFill>
                <a:highlight>
                  <a:srgbClr val="FFFFFF"/>
                </a:highlight>
                <a:latin typeface="Arial"/>
                <a:ea typeface="Arial"/>
                <a:cs typeface="Arial"/>
                <a:sym typeface="Arial"/>
              </a:rPr>
              <a:t>Operaciones CRUD (Create, Read, Update, Delete).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rgbClr val="000000"/>
              </a:buClr>
              <a:buSzPts val="1400"/>
              <a:buFont typeface="Arial"/>
              <a:buChar char="•"/>
            </a:pPr>
            <a:r>
              <a:rPr b="0" i="0" lang="es-PY" sz="1400" u="none" cap="none" strike="noStrike">
                <a:solidFill>
                  <a:srgbClr val="0D0D0D"/>
                </a:solidFill>
                <a:highlight>
                  <a:srgbClr val="FFFFFF"/>
                </a:highlight>
                <a:latin typeface="Arial"/>
                <a:ea typeface="Arial"/>
                <a:cs typeface="Arial"/>
                <a:sym typeface="Arial"/>
              </a:rPr>
              <a:t>Stateless y cacheable.</a:t>
            </a:r>
            <a:endParaRPr b="0" i="0" sz="1400" u="none" cap="none" strike="noStrike">
              <a:solidFill>
                <a:srgbClr val="000000"/>
              </a:solidFill>
              <a:latin typeface="Arial"/>
              <a:ea typeface="Arial"/>
              <a:cs typeface="Arial"/>
              <a:sym typeface="Arial"/>
            </a:endParaRPr>
          </a:p>
        </p:txBody>
      </p:sp>
      <p:sp>
        <p:nvSpPr>
          <p:cNvPr id="141" name="Google Shape;141;p9"/>
          <p:cNvSpPr txBox="1"/>
          <p:nvPr/>
        </p:nvSpPr>
        <p:spPr>
          <a:xfrm>
            <a:off x="2978150" y="1245311"/>
            <a:ext cx="20891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PY" sz="3600" u="none" cap="none" strike="noStrike">
                <a:solidFill>
                  <a:srgbClr val="0091E2"/>
                </a:solidFill>
                <a:latin typeface="Arial"/>
                <a:ea typeface="Arial"/>
                <a:cs typeface="Arial"/>
                <a:sym typeface="Arial"/>
              </a:rPr>
              <a:t>Rest API</a:t>
            </a:r>
            <a:endParaRPr b="0" i="0" sz="1400" u="none" cap="none" strike="noStrike">
              <a:solidFill>
                <a:srgbClr val="0091E2"/>
              </a:solidFill>
              <a:latin typeface="Arial"/>
              <a:ea typeface="Arial"/>
              <a:cs typeface="Arial"/>
              <a:sym typeface="Arial"/>
            </a:endParaRPr>
          </a:p>
        </p:txBody>
      </p:sp>
      <p:pic>
        <p:nvPicPr>
          <p:cNvPr descr="Api - Rest Api Png,Rest Api Icon - free transparent png images - pngaaa.com" id="142" name="Google Shape;142;p9"/>
          <p:cNvPicPr preferRelativeResize="0"/>
          <p:nvPr/>
        </p:nvPicPr>
        <p:blipFill rotWithShape="1">
          <a:blip r:embed="rId3">
            <a:alphaModFix/>
          </a:blip>
          <a:srcRect b="0" l="0" r="0" t="0"/>
          <a:stretch/>
        </p:blipFill>
        <p:spPr>
          <a:xfrm>
            <a:off x="780005" y="1245311"/>
            <a:ext cx="1800000" cy="109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ctrTitle"/>
          </p:nvPr>
        </p:nvSpPr>
        <p:spPr>
          <a:xfrm>
            <a:off x="452928" y="393107"/>
            <a:ext cx="7494662" cy="495656"/>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Font typeface="Verdana"/>
              <a:buNone/>
            </a:pPr>
            <a:r>
              <a:rPr lang="es-PY" sz="2400">
                <a:latin typeface="Verdana"/>
                <a:ea typeface="Verdana"/>
                <a:cs typeface="Verdana"/>
                <a:sym typeface="Verdana"/>
              </a:rPr>
              <a:t>Introducción a Rest API</a:t>
            </a:r>
            <a:endParaRPr sz="2400">
              <a:latin typeface="Calibri"/>
              <a:ea typeface="Calibri"/>
              <a:cs typeface="Calibri"/>
              <a:sym typeface="Calibri"/>
            </a:endParaRPr>
          </a:p>
        </p:txBody>
      </p:sp>
      <p:sp>
        <p:nvSpPr>
          <p:cNvPr id="148" name="Google Shape;148;p10"/>
          <p:cNvSpPr txBox="1"/>
          <p:nvPr>
            <p:ph idx="1" type="subTitle"/>
          </p:nvPr>
        </p:nvSpPr>
        <p:spPr>
          <a:xfrm>
            <a:off x="452927" y="957129"/>
            <a:ext cx="7494663" cy="5503492"/>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SzPts val="2400"/>
              <a:buFont typeface="Arial"/>
              <a:buChar char="•"/>
            </a:pPr>
            <a:r>
              <a:rPr b="1" i="0" lang="es-PY">
                <a:solidFill>
                  <a:srgbClr val="0D0D0D"/>
                </a:solidFill>
                <a:highlight>
                  <a:srgbClr val="FFFFFF"/>
                </a:highlight>
                <a:latin typeface="Arial"/>
                <a:ea typeface="Arial"/>
                <a:cs typeface="Arial"/>
                <a:sym typeface="Arial"/>
              </a:rPr>
              <a:t>Ejemplo de Endpoint:</a:t>
            </a:r>
            <a:endParaRPr b="0" i="0">
              <a:solidFill>
                <a:srgbClr val="0D0D0D"/>
              </a:solidFill>
              <a:highlight>
                <a:srgbClr val="FFFFFF"/>
              </a:highlight>
              <a:latin typeface="Arial"/>
              <a:ea typeface="Arial"/>
              <a:cs typeface="Arial"/>
              <a:sym typeface="Arial"/>
            </a:endParaRPr>
          </a:p>
          <a:p>
            <a:pPr indent="-254000" lvl="0" marL="457200" rtl="0" algn="l">
              <a:lnSpc>
                <a:spcPct val="90000"/>
              </a:lnSpc>
              <a:spcBef>
                <a:spcPts val="1000"/>
              </a:spcBef>
              <a:spcAft>
                <a:spcPts val="0"/>
              </a:spcAft>
              <a:buSzPts val="2400"/>
              <a:buFont typeface="Arial"/>
              <a:buNone/>
            </a:pPr>
            <a:r>
              <a:t/>
            </a:r>
            <a:endParaRPr b="0" i="0">
              <a:solidFill>
                <a:srgbClr val="0D0D0D"/>
              </a:solidFill>
              <a:highlight>
                <a:srgbClr val="FFFFFF"/>
              </a:highlight>
              <a:latin typeface="Arial"/>
              <a:ea typeface="Arial"/>
              <a:cs typeface="Arial"/>
              <a:sym typeface="Arial"/>
            </a:endParaRPr>
          </a:p>
        </p:txBody>
      </p:sp>
      <p:pic>
        <p:nvPicPr>
          <p:cNvPr id="149" name="Google Shape;149;p10"/>
          <p:cNvPicPr preferRelativeResize="0"/>
          <p:nvPr/>
        </p:nvPicPr>
        <p:blipFill rotWithShape="1">
          <a:blip r:embed="rId3">
            <a:alphaModFix/>
          </a:blip>
          <a:srcRect b="0" l="0" r="0" t="0"/>
          <a:stretch/>
        </p:blipFill>
        <p:spPr>
          <a:xfrm>
            <a:off x="8103152" y="0"/>
            <a:ext cx="1802848" cy="6858000"/>
          </a:xfrm>
          <a:prstGeom prst="rect">
            <a:avLst/>
          </a:prstGeom>
          <a:noFill/>
          <a:ln>
            <a:noFill/>
          </a:ln>
        </p:spPr>
      </p:pic>
      <p:pic>
        <p:nvPicPr>
          <p:cNvPr id="150" name="Google Shape;150;p10"/>
          <p:cNvPicPr preferRelativeResize="0"/>
          <p:nvPr/>
        </p:nvPicPr>
        <p:blipFill rotWithShape="1">
          <a:blip r:embed="rId4">
            <a:alphaModFix/>
          </a:blip>
          <a:srcRect b="0" l="0" r="0" t="0"/>
          <a:stretch/>
        </p:blipFill>
        <p:spPr>
          <a:xfrm>
            <a:off x="1764215" y="1796255"/>
            <a:ext cx="4419600" cy="2457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nvSpPr>
        <p:spPr>
          <a:xfrm>
            <a:off x="2921000" y="1936750"/>
            <a:ext cx="3892550" cy="1837426"/>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rgbClr val="000000"/>
              </a:buClr>
              <a:buSzPts val="1400"/>
              <a:buFont typeface="Arial"/>
              <a:buNone/>
            </a:pPr>
            <a:r>
              <a:rPr b="0" i="0" lang="es-PY" sz="1400" u="none" cap="none" strike="noStrike">
                <a:solidFill>
                  <a:srgbClr val="000000"/>
                </a:solidFill>
                <a:latin typeface="Arial"/>
                <a:ea typeface="Arial"/>
                <a:cs typeface="Arial"/>
                <a:sym typeface="Arial"/>
              </a:rPr>
              <a:t>Una base de datos (del inglés: database) se encarga no solo de almacenar datos, sino también de conectarlos entre sí en una unidad lógica. En términos generales, una base de datos es un conjunto de datos estructurados que pertenecen a un mismo contexto y, en cuanto a su función, se utiliza para administrar de forma electrónica grandes cantidades de información.</a:t>
            </a:r>
            <a:endParaRPr b="0" i="0" sz="1400" u="none" cap="none" strike="noStrike">
              <a:solidFill>
                <a:srgbClr val="000000"/>
              </a:solidFill>
              <a:latin typeface="Arial"/>
              <a:ea typeface="Arial"/>
              <a:cs typeface="Arial"/>
              <a:sym typeface="Arial"/>
            </a:endParaRPr>
          </a:p>
        </p:txBody>
      </p:sp>
      <p:sp>
        <p:nvSpPr>
          <p:cNvPr id="156" name="Google Shape;156;p11"/>
          <p:cNvSpPr txBox="1"/>
          <p:nvPr/>
        </p:nvSpPr>
        <p:spPr>
          <a:xfrm>
            <a:off x="2978150" y="1245311"/>
            <a:ext cx="197485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PY" sz="3600" u="none" cap="none" strike="noStrike">
                <a:solidFill>
                  <a:srgbClr val="0091E2"/>
                </a:solidFill>
                <a:latin typeface="Arial"/>
                <a:ea typeface="Arial"/>
                <a:cs typeface="Arial"/>
                <a:sym typeface="Arial"/>
              </a:rPr>
              <a:t>DB</a:t>
            </a:r>
            <a:endParaRPr b="0" i="0" sz="1400" u="none" cap="none" strike="noStrike">
              <a:solidFill>
                <a:srgbClr val="0091E2"/>
              </a:solidFill>
              <a:latin typeface="Arial"/>
              <a:ea typeface="Arial"/>
              <a:cs typeface="Arial"/>
              <a:sym typeface="Arial"/>
            </a:endParaRPr>
          </a:p>
        </p:txBody>
      </p:sp>
      <p:pic>
        <p:nvPicPr>
          <p:cNvPr descr="Base de datos png imágenes | PNGWing" id="157" name="Google Shape;157;p11"/>
          <p:cNvPicPr preferRelativeResize="0"/>
          <p:nvPr/>
        </p:nvPicPr>
        <p:blipFill rotWithShape="1">
          <a:blip r:embed="rId3">
            <a:alphaModFix/>
          </a:blip>
          <a:srcRect b="0" l="0" r="0" t="0"/>
          <a:stretch/>
        </p:blipFill>
        <p:spPr>
          <a:xfrm>
            <a:off x="905735" y="1245311"/>
            <a:ext cx="1800000" cy="1800000"/>
          </a:xfrm>
          <a:prstGeom prst="ellipse">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2020-02-20T19:44:45Z</dcterms:created>
  <dc:creator>Monserrat Duarte</dc:creator>
</cp:coreProperties>
</file>