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62" r:id="rId5"/>
    <p:sldId id="259" r:id="rId6"/>
    <p:sldId id="263" r:id="rId7"/>
    <p:sldId id="261"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DFB68D2-DB73-42C6-86F0-66B280CCC5E0}">
          <p14:sldIdLst>
            <p14:sldId id="256"/>
            <p14:sldId id="257"/>
          </p14:sldIdLst>
        </p14:section>
        <p14:section name="Untitled Section" id="{83DD63C3-3213-4707-B884-5BF0F9A9D937}">
          <p14:sldIdLst>
            <p14:sldId id="258"/>
            <p14:sldId id="262"/>
            <p14:sldId id="259"/>
            <p14:sldId id="263"/>
            <p14:sldId id="261"/>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3BDA57-C515-4873-AEAD-B87785798E11}" type="datetimeFigureOut">
              <a:rPr lang="en-US" smtClean="0"/>
              <a:t>1/10/2024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254FF3B-B390-465E-B255-E800B8263E99}" type="slidenum">
              <a:rPr lang="en-US" smtClean="0"/>
              <a:t>‹#›</a:t>
            </a:fld>
            <a:endParaRPr lang="en-US"/>
          </a:p>
        </p:txBody>
      </p:sp>
    </p:spTree>
    <p:extLst>
      <p:ext uri="{BB962C8B-B14F-4D97-AF65-F5344CB8AC3E}">
        <p14:creationId xmlns:p14="http://schemas.microsoft.com/office/powerpoint/2010/main" val="1313629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83BDA57-C515-4873-AEAD-B87785798E11}"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4FF3B-B390-465E-B255-E800B8263E99}" type="slidenum">
              <a:rPr lang="en-US" smtClean="0"/>
              <a:t>‹#›</a:t>
            </a:fld>
            <a:endParaRPr lang="en-US"/>
          </a:p>
        </p:txBody>
      </p:sp>
    </p:spTree>
    <p:extLst>
      <p:ext uri="{BB962C8B-B14F-4D97-AF65-F5344CB8AC3E}">
        <p14:creationId xmlns:p14="http://schemas.microsoft.com/office/powerpoint/2010/main" val="2504755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3BDA57-C515-4873-AEAD-B87785798E11}"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4FF3B-B390-465E-B255-E800B8263E99}" type="slidenum">
              <a:rPr lang="en-US" smtClean="0"/>
              <a:t>‹#›</a:t>
            </a:fld>
            <a:endParaRPr lang="en-US"/>
          </a:p>
        </p:txBody>
      </p:sp>
    </p:spTree>
    <p:extLst>
      <p:ext uri="{BB962C8B-B14F-4D97-AF65-F5344CB8AC3E}">
        <p14:creationId xmlns:p14="http://schemas.microsoft.com/office/powerpoint/2010/main" val="2721783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3BDA57-C515-4873-AEAD-B87785798E11}"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4FF3B-B390-465E-B255-E800B8263E99}" type="slidenum">
              <a:rPr lang="en-US" smtClean="0"/>
              <a:t>‹#›</a:t>
            </a:fld>
            <a:endParaRPr lang="en-US"/>
          </a:p>
        </p:txBody>
      </p:sp>
    </p:spTree>
    <p:extLst>
      <p:ext uri="{BB962C8B-B14F-4D97-AF65-F5344CB8AC3E}">
        <p14:creationId xmlns:p14="http://schemas.microsoft.com/office/powerpoint/2010/main" val="3278354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3BDA57-C515-4873-AEAD-B87785798E11}"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4FF3B-B390-465E-B255-E800B8263E99}" type="slidenum">
              <a:rPr lang="en-US" smtClean="0"/>
              <a:t>‹#›</a:t>
            </a:fld>
            <a:endParaRPr lang="en-US"/>
          </a:p>
        </p:txBody>
      </p:sp>
    </p:spTree>
    <p:extLst>
      <p:ext uri="{BB962C8B-B14F-4D97-AF65-F5344CB8AC3E}">
        <p14:creationId xmlns:p14="http://schemas.microsoft.com/office/powerpoint/2010/main" val="3327677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3BDA57-C515-4873-AEAD-B87785798E11}"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4FF3B-B390-465E-B255-E800B8263E99}" type="slidenum">
              <a:rPr lang="en-US" smtClean="0"/>
              <a:t>‹#›</a:t>
            </a:fld>
            <a:endParaRPr lang="en-US"/>
          </a:p>
        </p:txBody>
      </p:sp>
    </p:spTree>
    <p:extLst>
      <p:ext uri="{BB962C8B-B14F-4D97-AF65-F5344CB8AC3E}">
        <p14:creationId xmlns:p14="http://schemas.microsoft.com/office/powerpoint/2010/main" val="2792206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3BDA57-C515-4873-AEAD-B87785798E11}"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4FF3B-B390-465E-B255-E800B8263E99}" type="slidenum">
              <a:rPr lang="en-US" smtClean="0"/>
              <a:t>‹#›</a:t>
            </a:fld>
            <a:endParaRPr lang="en-US"/>
          </a:p>
        </p:txBody>
      </p:sp>
    </p:spTree>
    <p:extLst>
      <p:ext uri="{BB962C8B-B14F-4D97-AF65-F5344CB8AC3E}">
        <p14:creationId xmlns:p14="http://schemas.microsoft.com/office/powerpoint/2010/main" val="4286318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3BDA57-C515-4873-AEAD-B87785798E11}"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4FF3B-B390-465E-B255-E800B8263E99}" type="slidenum">
              <a:rPr lang="en-US" smtClean="0"/>
              <a:t>‹#›</a:t>
            </a:fld>
            <a:endParaRPr lang="en-US"/>
          </a:p>
        </p:txBody>
      </p:sp>
    </p:spTree>
    <p:extLst>
      <p:ext uri="{BB962C8B-B14F-4D97-AF65-F5344CB8AC3E}">
        <p14:creationId xmlns:p14="http://schemas.microsoft.com/office/powerpoint/2010/main" val="1670934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3BDA57-C515-4873-AEAD-B87785798E11}"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4FF3B-B390-465E-B255-E800B8263E99}" type="slidenum">
              <a:rPr lang="en-US" smtClean="0"/>
              <a:t>‹#›</a:t>
            </a:fld>
            <a:endParaRPr lang="en-US"/>
          </a:p>
        </p:txBody>
      </p:sp>
    </p:spTree>
    <p:extLst>
      <p:ext uri="{BB962C8B-B14F-4D97-AF65-F5344CB8AC3E}">
        <p14:creationId xmlns:p14="http://schemas.microsoft.com/office/powerpoint/2010/main" val="206078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3BDA57-C515-4873-AEAD-B87785798E11}"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254FF3B-B390-465E-B255-E800B8263E99}" type="slidenum">
              <a:rPr lang="en-US" smtClean="0"/>
              <a:t>‹#›</a:t>
            </a:fld>
            <a:endParaRPr lang="en-US"/>
          </a:p>
        </p:txBody>
      </p:sp>
    </p:spTree>
    <p:extLst>
      <p:ext uri="{BB962C8B-B14F-4D97-AF65-F5344CB8AC3E}">
        <p14:creationId xmlns:p14="http://schemas.microsoft.com/office/powerpoint/2010/main" val="258695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3BDA57-C515-4873-AEAD-B87785798E11}"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4FF3B-B390-465E-B255-E800B8263E99}" type="slidenum">
              <a:rPr lang="en-US" smtClean="0"/>
              <a:t>‹#›</a:t>
            </a:fld>
            <a:endParaRPr lang="en-US"/>
          </a:p>
        </p:txBody>
      </p:sp>
    </p:spTree>
    <p:extLst>
      <p:ext uri="{BB962C8B-B14F-4D97-AF65-F5344CB8AC3E}">
        <p14:creationId xmlns:p14="http://schemas.microsoft.com/office/powerpoint/2010/main" val="2953690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3BDA57-C515-4873-AEAD-B87785798E11}"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4FF3B-B390-465E-B255-E800B8263E99}" type="slidenum">
              <a:rPr lang="en-US" smtClean="0"/>
              <a:t>‹#›</a:t>
            </a:fld>
            <a:endParaRPr lang="en-US"/>
          </a:p>
        </p:txBody>
      </p:sp>
    </p:spTree>
    <p:extLst>
      <p:ext uri="{BB962C8B-B14F-4D97-AF65-F5344CB8AC3E}">
        <p14:creationId xmlns:p14="http://schemas.microsoft.com/office/powerpoint/2010/main" val="1685343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3BDA57-C515-4873-AEAD-B87785798E11}" type="datetimeFigureOut">
              <a:rPr lang="en-US" smtClean="0"/>
              <a:t>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4FF3B-B390-465E-B255-E800B8263E99}" type="slidenum">
              <a:rPr lang="en-US" smtClean="0"/>
              <a:t>‹#›</a:t>
            </a:fld>
            <a:endParaRPr lang="en-US"/>
          </a:p>
        </p:txBody>
      </p:sp>
    </p:spTree>
    <p:extLst>
      <p:ext uri="{BB962C8B-B14F-4D97-AF65-F5344CB8AC3E}">
        <p14:creationId xmlns:p14="http://schemas.microsoft.com/office/powerpoint/2010/main" val="2280279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3BDA57-C515-4873-AEAD-B87785798E11}" type="datetimeFigureOut">
              <a:rPr lang="en-US" smtClean="0"/>
              <a:t>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4FF3B-B390-465E-B255-E800B8263E99}" type="slidenum">
              <a:rPr lang="en-US" smtClean="0"/>
              <a:t>‹#›</a:t>
            </a:fld>
            <a:endParaRPr lang="en-US"/>
          </a:p>
        </p:txBody>
      </p:sp>
    </p:spTree>
    <p:extLst>
      <p:ext uri="{BB962C8B-B14F-4D97-AF65-F5344CB8AC3E}">
        <p14:creationId xmlns:p14="http://schemas.microsoft.com/office/powerpoint/2010/main" val="3475862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3BDA57-C515-4873-AEAD-B87785798E11}" type="datetimeFigureOut">
              <a:rPr lang="en-US" smtClean="0"/>
              <a:t>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4FF3B-B390-465E-B255-E800B8263E99}" type="slidenum">
              <a:rPr lang="en-US" smtClean="0"/>
              <a:t>‹#›</a:t>
            </a:fld>
            <a:endParaRPr lang="en-US"/>
          </a:p>
        </p:txBody>
      </p:sp>
    </p:spTree>
    <p:extLst>
      <p:ext uri="{BB962C8B-B14F-4D97-AF65-F5344CB8AC3E}">
        <p14:creationId xmlns:p14="http://schemas.microsoft.com/office/powerpoint/2010/main" val="535433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83BDA57-C515-4873-AEAD-B87785798E11}"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4FF3B-B390-465E-B255-E800B8263E99}" type="slidenum">
              <a:rPr lang="en-US" smtClean="0"/>
              <a:t>‹#›</a:t>
            </a:fld>
            <a:endParaRPr lang="en-US"/>
          </a:p>
        </p:txBody>
      </p:sp>
    </p:spTree>
    <p:extLst>
      <p:ext uri="{BB962C8B-B14F-4D97-AF65-F5344CB8AC3E}">
        <p14:creationId xmlns:p14="http://schemas.microsoft.com/office/powerpoint/2010/main" val="103882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83BDA57-C515-4873-AEAD-B87785798E11}"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4FF3B-B390-465E-B255-E800B8263E99}" type="slidenum">
              <a:rPr lang="en-US" smtClean="0"/>
              <a:t>‹#›</a:t>
            </a:fld>
            <a:endParaRPr lang="en-US"/>
          </a:p>
        </p:txBody>
      </p:sp>
    </p:spTree>
    <p:extLst>
      <p:ext uri="{BB962C8B-B14F-4D97-AF65-F5344CB8AC3E}">
        <p14:creationId xmlns:p14="http://schemas.microsoft.com/office/powerpoint/2010/main" val="118544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3BDA57-C515-4873-AEAD-B87785798E11}" type="datetimeFigureOut">
              <a:rPr lang="en-US" smtClean="0"/>
              <a:t>1/10/2024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54FF3B-B390-465E-B255-E800B8263E99}" type="slidenum">
              <a:rPr lang="en-US" smtClean="0"/>
              <a:t>‹#›</a:t>
            </a:fld>
            <a:endParaRPr lang="en-US"/>
          </a:p>
        </p:txBody>
      </p:sp>
    </p:spTree>
    <p:extLst>
      <p:ext uri="{BB962C8B-B14F-4D97-AF65-F5344CB8AC3E}">
        <p14:creationId xmlns:p14="http://schemas.microsoft.com/office/powerpoint/2010/main" val="192638757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944787" y="49371"/>
            <a:ext cx="4212235" cy="640178"/>
          </a:xfrm>
        </p:spPr>
        <p:txBody>
          <a:bodyPr>
            <a:normAutofit fontScale="92500" lnSpcReduction="10000"/>
          </a:bodyPr>
          <a:lstStyle/>
          <a:p>
            <a:r>
              <a:rPr lang="en-US" b="1" dirty="0" smtClean="0">
                <a:solidFill>
                  <a:schemeClr val="tx1"/>
                </a:solidFill>
                <a:latin typeface="Times New Roman" panose="02020603050405020304" pitchFamily="18" charset="0"/>
                <a:cs typeface="Times New Roman" panose="02020603050405020304" pitchFamily="18" charset="0"/>
              </a:rPr>
              <a:t>Department of </a:t>
            </a:r>
            <a:r>
              <a:rPr lang="en-US" b="1" dirty="0" smtClean="0">
                <a:latin typeface="Times New Roman" panose="02020603050405020304" pitchFamily="18" charset="0"/>
                <a:cs typeface="Times New Roman" panose="02020603050405020304" pitchFamily="18" charset="0"/>
              </a:rPr>
              <a:t>Information Technology</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31" y="-150894"/>
            <a:ext cx="1349116" cy="1072836"/>
          </a:xfrm>
          <a:prstGeom prst="rect">
            <a:avLst/>
          </a:prstGeom>
        </p:spPr>
      </p:pic>
      <p:sp>
        <p:nvSpPr>
          <p:cNvPr id="5" name="Subtitle 2"/>
          <p:cNvSpPr txBox="1">
            <a:spLocks/>
          </p:cNvSpPr>
          <p:nvPr/>
        </p:nvSpPr>
        <p:spPr>
          <a:xfrm>
            <a:off x="2756263" y="1535894"/>
            <a:ext cx="8036428" cy="348581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b="1" dirty="0" smtClean="0">
                <a:solidFill>
                  <a:schemeClr val="tx1"/>
                </a:solidFill>
                <a:latin typeface="Times New Roman" panose="02020603050405020304" pitchFamily="18" charset="0"/>
                <a:cs typeface="Times New Roman" panose="02020603050405020304" pitchFamily="18" charset="0"/>
              </a:rPr>
              <a:t>Group Members:</a:t>
            </a:r>
          </a:p>
          <a:p>
            <a:r>
              <a:rPr lang="en-US" dirty="0" smtClean="0">
                <a:solidFill>
                  <a:schemeClr val="tx1"/>
                </a:solidFill>
                <a:latin typeface="Times New Roman" panose="02020603050405020304" pitchFamily="18" charset="0"/>
                <a:cs typeface="Times New Roman" panose="02020603050405020304" pitchFamily="18" charset="0"/>
              </a:rPr>
              <a:t>Aisha </a:t>
            </a:r>
            <a:r>
              <a:rPr lang="en-US" dirty="0" err="1" smtClean="0">
                <a:solidFill>
                  <a:schemeClr val="tx1"/>
                </a:solidFill>
                <a:latin typeface="Times New Roman" panose="02020603050405020304" pitchFamily="18" charset="0"/>
                <a:cs typeface="Times New Roman" panose="02020603050405020304" pitchFamily="18" charset="0"/>
              </a:rPr>
              <a:t>Imtiaz</a:t>
            </a:r>
            <a:r>
              <a:rPr lang="en-US" dirty="0" smtClean="0">
                <a:solidFill>
                  <a:schemeClr val="tx1"/>
                </a:solidFill>
                <a:latin typeface="Times New Roman" panose="02020603050405020304" pitchFamily="18" charset="0"/>
                <a:cs typeface="Times New Roman" panose="02020603050405020304" pitchFamily="18" charset="0"/>
              </a:rPr>
              <a:t> [ BSIT-19B]</a:t>
            </a:r>
          </a:p>
          <a:p>
            <a:r>
              <a:rPr lang="en-US" dirty="0" smtClean="0">
                <a:solidFill>
                  <a:schemeClr val="tx1"/>
                </a:solidFill>
                <a:latin typeface="Times New Roman" panose="02020603050405020304" pitchFamily="18" charset="0"/>
                <a:cs typeface="Times New Roman" panose="02020603050405020304" pitchFamily="18" charset="0"/>
              </a:rPr>
              <a:t>Hajra Khan Lodhi [ BSIT-19A]</a:t>
            </a:r>
          </a:p>
          <a:p>
            <a:r>
              <a:rPr lang="en-US" dirty="0" err="1" smtClean="0">
                <a:solidFill>
                  <a:schemeClr val="tx1"/>
                </a:solidFill>
                <a:latin typeface="Times New Roman" panose="02020603050405020304" pitchFamily="18" charset="0"/>
                <a:cs typeface="Times New Roman" panose="02020603050405020304" pitchFamily="18" charset="0"/>
              </a:rPr>
              <a:t>Zarnub</a:t>
            </a:r>
            <a:r>
              <a:rPr lang="en-US" dirty="0" smtClean="0">
                <a:solidFill>
                  <a:schemeClr val="tx1"/>
                </a:solidFill>
                <a:latin typeface="Times New Roman" panose="02020603050405020304" pitchFamily="18" charset="0"/>
                <a:cs typeface="Times New Roman" panose="02020603050405020304" pitchFamily="18" charset="0"/>
              </a:rPr>
              <a:t> Khan Lodhi </a:t>
            </a:r>
            <a:r>
              <a:rPr lang="en-US" dirty="0">
                <a:solidFill>
                  <a:schemeClr val="tx1"/>
                </a:solidFill>
                <a:latin typeface="Times New Roman" panose="02020603050405020304" pitchFamily="18" charset="0"/>
                <a:cs typeface="Times New Roman" panose="02020603050405020304" pitchFamily="18" charset="0"/>
              </a:rPr>
              <a:t>[ BSIT-19A</a:t>
            </a:r>
            <a:r>
              <a:rPr lang="en-US" dirty="0" smtClean="0">
                <a:solidFill>
                  <a:schemeClr val="tx1"/>
                </a:solidFill>
                <a:latin typeface="Times New Roman" panose="02020603050405020304" pitchFamily="18" charset="0"/>
                <a:cs typeface="Times New Roman" panose="02020603050405020304" pitchFamily="18" charset="0"/>
              </a:rPr>
              <a:t>]</a:t>
            </a:r>
          </a:p>
          <a:p>
            <a:r>
              <a:rPr lang="en-US" b="1" dirty="0">
                <a:solidFill>
                  <a:schemeClr val="tx1"/>
                </a:solidFill>
                <a:latin typeface="Times New Roman" panose="02020603050405020304" pitchFamily="18" charset="0"/>
                <a:cs typeface="Times New Roman" panose="02020603050405020304" pitchFamily="18" charset="0"/>
              </a:rPr>
              <a:t>Project Title: </a:t>
            </a:r>
          </a:p>
          <a:p>
            <a:r>
              <a:rPr lang="en-US" dirty="0">
                <a:solidFill>
                  <a:schemeClr val="tx1"/>
                </a:solidFill>
                <a:latin typeface="Times New Roman" panose="02020603050405020304" pitchFamily="18" charset="0"/>
                <a:cs typeface="Times New Roman" panose="02020603050405020304" pitchFamily="18" charset="0"/>
              </a:rPr>
              <a:t>BLOOD DONATION SYSTEM (BLOOD UNITY)</a:t>
            </a: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9902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944787" y="49371"/>
            <a:ext cx="4212235" cy="640178"/>
          </a:xfrm>
        </p:spPr>
        <p:txBody>
          <a:bodyPr>
            <a:normAutofit fontScale="92500" lnSpcReduction="10000"/>
          </a:bodyPr>
          <a:lstStyle/>
          <a:p>
            <a:r>
              <a:rPr lang="en-US" b="1" dirty="0" smtClean="0">
                <a:solidFill>
                  <a:schemeClr val="tx1"/>
                </a:solidFill>
                <a:latin typeface="Times New Roman" panose="02020603050405020304" pitchFamily="18" charset="0"/>
                <a:cs typeface="Times New Roman" panose="02020603050405020304" pitchFamily="18" charset="0"/>
              </a:rPr>
              <a:t>Department of Information Technology</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31" y="-150894"/>
            <a:ext cx="1349116" cy="1072836"/>
          </a:xfrm>
          <a:prstGeom prst="rect">
            <a:avLst/>
          </a:prstGeom>
        </p:spPr>
      </p:pic>
      <p:sp>
        <p:nvSpPr>
          <p:cNvPr id="5" name="Subtitle 2"/>
          <p:cNvSpPr txBox="1">
            <a:spLocks/>
          </p:cNvSpPr>
          <p:nvPr/>
        </p:nvSpPr>
        <p:spPr>
          <a:xfrm>
            <a:off x="1787236" y="1690254"/>
            <a:ext cx="8354291" cy="324196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sz="2800" b="1" dirty="0" smtClean="0">
                <a:solidFill>
                  <a:schemeClr val="tx1"/>
                </a:solidFill>
                <a:latin typeface="Times New Roman" panose="02020603050405020304" pitchFamily="18" charset="0"/>
                <a:cs typeface="Times New Roman" panose="02020603050405020304" pitchFamily="18" charset="0"/>
              </a:rPr>
              <a:t>Introduction:</a:t>
            </a:r>
          </a:p>
          <a:p>
            <a:r>
              <a:rPr lang="en-US" dirty="0">
                <a:solidFill>
                  <a:schemeClr val="tx1"/>
                </a:solidFill>
                <a:latin typeface="Times New Roman" panose="02020603050405020304" pitchFamily="18" charset="0"/>
                <a:cs typeface="Times New Roman" panose="02020603050405020304" pitchFamily="18" charset="0"/>
              </a:rPr>
              <a:t>Blood donation is a crucial aspect of the healthcare system, as it helps save lives. However, there is still a significant shortage of blood in many areas, which puts lives at risk. To address this issue, a mobile application can be developed that gathers volunteers on one platform and alerts </a:t>
            </a:r>
            <a:r>
              <a:rPr lang="en-US" dirty="0" smtClean="0">
                <a:solidFill>
                  <a:schemeClr val="tx1"/>
                </a:solidFill>
                <a:latin typeface="Times New Roman" panose="02020603050405020304" pitchFamily="18" charset="0"/>
                <a:cs typeface="Times New Roman" panose="02020603050405020304" pitchFamily="18" charset="0"/>
              </a:rPr>
              <a:t>the donor if there’s seeker in need of blood. </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1425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944787" y="49371"/>
            <a:ext cx="4212235" cy="640178"/>
          </a:xfrm>
        </p:spPr>
        <p:txBody>
          <a:bodyPr>
            <a:normAutofit fontScale="92500" lnSpcReduction="10000"/>
          </a:bodyPr>
          <a:lstStyle/>
          <a:p>
            <a:r>
              <a:rPr lang="en-US" b="1" dirty="0" smtClean="0">
                <a:solidFill>
                  <a:schemeClr val="tx1"/>
                </a:solidFill>
                <a:latin typeface="Times New Roman" panose="02020603050405020304" pitchFamily="18" charset="0"/>
                <a:cs typeface="Times New Roman" panose="02020603050405020304" pitchFamily="18" charset="0"/>
              </a:rPr>
              <a:t>Department of </a:t>
            </a:r>
            <a:r>
              <a:rPr lang="en-US" b="1" dirty="0" smtClean="0">
                <a:latin typeface="Times New Roman" panose="02020603050405020304" pitchFamily="18" charset="0"/>
                <a:cs typeface="Times New Roman" panose="02020603050405020304" pitchFamily="18" charset="0"/>
              </a:rPr>
              <a:t>Information Technology</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31" y="-150894"/>
            <a:ext cx="1349116" cy="1072836"/>
          </a:xfrm>
          <a:prstGeom prst="rect">
            <a:avLst/>
          </a:prstGeom>
        </p:spPr>
      </p:pic>
      <p:sp>
        <p:nvSpPr>
          <p:cNvPr id="5" name="Subtitle 2"/>
          <p:cNvSpPr txBox="1">
            <a:spLocks/>
          </p:cNvSpPr>
          <p:nvPr/>
        </p:nvSpPr>
        <p:spPr>
          <a:xfrm>
            <a:off x="2233749" y="921942"/>
            <a:ext cx="8408236" cy="5596424"/>
          </a:xfrm>
          <a:prstGeom prst="rect">
            <a:avLst/>
          </a:prstGeom>
        </p:spPr>
        <p:txBody>
          <a:bodyPr vert="horz" lIns="91440" tIns="45720" rIns="91440" bIns="45720" rtlCol="0" anchor="t">
            <a:normAutofit fontScale="55000" lnSpcReduction="20000"/>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sz="5800" b="1" dirty="0" smtClean="0">
                <a:solidFill>
                  <a:schemeClr val="tx1"/>
                </a:solidFill>
                <a:latin typeface="Times New Roman" panose="02020603050405020304" pitchFamily="18" charset="0"/>
                <a:cs typeface="Times New Roman" panose="02020603050405020304" pitchFamily="18" charset="0"/>
              </a:rPr>
              <a:t>Goals</a:t>
            </a:r>
            <a:r>
              <a:rPr lang="en-US" sz="5800" b="1" dirty="0">
                <a:solidFill>
                  <a:schemeClr val="tx1"/>
                </a:solidFill>
                <a:latin typeface="Times New Roman" panose="02020603050405020304" pitchFamily="18" charset="0"/>
                <a:cs typeface="Times New Roman" panose="02020603050405020304" pitchFamily="18" charset="0"/>
              </a:rPr>
              <a:t>:</a:t>
            </a:r>
          </a:p>
          <a:p>
            <a:r>
              <a:rPr lang="en-US" sz="4900" b="1" dirty="0" smtClean="0">
                <a:solidFill>
                  <a:schemeClr val="tx1"/>
                </a:solidFill>
                <a:latin typeface="Times New Roman" panose="02020603050405020304" pitchFamily="18" charset="0"/>
                <a:cs typeface="Times New Roman" panose="02020603050405020304" pitchFamily="18" charset="0"/>
              </a:rPr>
              <a:t>•</a:t>
            </a:r>
            <a:r>
              <a:rPr lang="en-US" sz="3800" dirty="0" smtClean="0">
                <a:solidFill>
                  <a:schemeClr val="tx1"/>
                </a:solidFill>
                <a:latin typeface="Times New Roman" panose="02020603050405020304" pitchFamily="18" charset="0"/>
                <a:cs typeface="Times New Roman" panose="02020603050405020304" pitchFamily="18" charset="0"/>
              </a:rPr>
              <a:t>Develop </a:t>
            </a:r>
            <a:r>
              <a:rPr lang="en-US" sz="3800" dirty="0">
                <a:solidFill>
                  <a:schemeClr val="tx1"/>
                </a:solidFill>
                <a:latin typeface="Times New Roman" panose="02020603050405020304" pitchFamily="18" charset="0"/>
                <a:cs typeface="Times New Roman" panose="02020603050405020304" pitchFamily="18" charset="0"/>
              </a:rPr>
              <a:t>a user-friendly mobile application that enables donors to register their blood type, location, and availability to donate blood.</a:t>
            </a:r>
          </a:p>
          <a:p>
            <a:r>
              <a:rPr lang="en-US" sz="3800" dirty="0" smtClean="0">
                <a:solidFill>
                  <a:schemeClr val="tx1"/>
                </a:solidFill>
                <a:latin typeface="Times New Roman" panose="02020603050405020304" pitchFamily="18" charset="0"/>
                <a:cs typeface="Times New Roman" panose="02020603050405020304" pitchFamily="18" charset="0"/>
              </a:rPr>
              <a:t>•Provide </a:t>
            </a:r>
            <a:r>
              <a:rPr lang="en-US" sz="3800" dirty="0">
                <a:solidFill>
                  <a:schemeClr val="tx1"/>
                </a:solidFill>
                <a:latin typeface="Times New Roman" panose="02020603050405020304" pitchFamily="18" charset="0"/>
                <a:cs typeface="Times New Roman" panose="02020603050405020304" pitchFamily="18" charset="0"/>
              </a:rPr>
              <a:t>volunteers with a platform for donating blood</a:t>
            </a:r>
          </a:p>
          <a:p>
            <a:r>
              <a:rPr lang="en-US" sz="3800" dirty="0" smtClean="0">
                <a:solidFill>
                  <a:schemeClr val="tx1"/>
                </a:solidFill>
                <a:latin typeface="Times New Roman" panose="02020603050405020304" pitchFamily="18" charset="0"/>
                <a:cs typeface="Times New Roman" panose="02020603050405020304" pitchFamily="18" charset="0"/>
              </a:rPr>
              <a:t>•Alert </a:t>
            </a:r>
            <a:r>
              <a:rPr lang="en-US" sz="3800" dirty="0">
                <a:solidFill>
                  <a:schemeClr val="tx1"/>
                </a:solidFill>
                <a:latin typeface="Times New Roman" panose="02020603050405020304" pitchFamily="18" charset="0"/>
                <a:cs typeface="Times New Roman" panose="02020603050405020304" pitchFamily="18" charset="0"/>
              </a:rPr>
              <a:t>registered donors who are located within a certain distance from a hospital whenever blood is required.</a:t>
            </a:r>
          </a:p>
          <a:p>
            <a:r>
              <a:rPr lang="en-US" sz="3800" dirty="0" smtClean="0">
                <a:solidFill>
                  <a:schemeClr val="tx1"/>
                </a:solidFill>
                <a:latin typeface="Times New Roman" panose="02020603050405020304" pitchFamily="18" charset="0"/>
                <a:cs typeface="Times New Roman" panose="02020603050405020304" pitchFamily="18" charset="0"/>
              </a:rPr>
              <a:t>•Raise </a:t>
            </a:r>
            <a:r>
              <a:rPr lang="en-US" sz="3800" dirty="0">
                <a:solidFill>
                  <a:schemeClr val="tx1"/>
                </a:solidFill>
                <a:latin typeface="Times New Roman" panose="02020603050405020304" pitchFamily="18" charset="0"/>
                <a:cs typeface="Times New Roman" panose="02020603050405020304" pitchFamily="18" charset="0"/>
              </a:rPr>
              <a:t>awareness about the importance of blood donation through targeted messaging to people who have not yet installed the application.</a:t>
            </a:r>
          </a:p>
          <a:p>
            <a:r>
              <a:rPr lang="en-US" sz="3800" dirty="0" smtClean="0">
                <a:solidFill>
                  <a:schemeClr val="tx1"/>
                </a:solidFill>
                <a:latin typeface="Times New Roman" panose="02020603050405020304" pitchFamily="18" charset="0"/>
                <a:cs typeface="Times New Roman" panose="02020603050405020304" pitchFamily="18" charset="0"/>
              </a:rPr>
              <a:t>•Facilitate </a:t>
            </a:r>
            <a:r>
              <a:rPr lang="en-US" sz="3800" dirty="0">
                <a:solidFill>
                  <a:schemeClr val="tx1"/>
                </a:solidFill>
                <a:latin typeface="Times New Roman" panose="02020603050405020304" pitchFamily="18" charset="0"/>
                <a:cs typeface="Times New Roman" panose="02020603050405020304" pitchFamily="18" charset="0"/>
              </a:rPr>
              <a:t>the organization of blood donation campaigns and encourage users to participate in them.</a:t>
            </a:r>
          </a:p>
          <a:p>
            <a:r>
              <a:rPr lang="en-US" sz="3800" dirty="0" smtClean="0">
                <a:solidFill>
                  <a:schemeClr val="tx1"/>
                </a:solidFill>
                <a:latin typeface="Times New Roman" panose="02020603050405020304" pitchFamily="18" charset="0"/>
                <a:cs typeface="Times New Roman" panose="02020603050405020304" pitchFamily="18" charset="0"/>
              </a:rPr>
              <a:t>•Create </a:t>
            </a:r>
            <a:r>
              <a:rPr lang="en-US" sz="3800" dirty="0">
                <a:solidFill>
                  <a:schemeClr val="tx1"/>
                </a:solidFill>
                <a:latin typeface="Times New Roman" panose="02020603050405020304" pitchFamily="18" charset="0"/>
                <a:cs typeface="Times New Roman" panose="02020603050405020304" pitchFamily="18" charset="0"/>
              </a:rPr>
              <a:t>a system for tracking blood donation history to encourage repeat donations.</a:t>
            </a:r>
          </a:p>
          <a:p>
            <a:r>
              <a:rPr lang="en-US" sz="3800" dirty="0" smtClean="0">
                <a:solidFill>
                  <a:schemeClr val="tx1"/>
                </a:solidFill>
                <a:latin typeface="Times New Roman" panose="02020603050405020304" pitchFamily="18" charset="0"/>
                <a:cs typeface="Times New Roman" panose="02020603050405020304" pitchFamily="18" charset="0"/>
              </a:rPr>
              <a:t>•Improve </a:t>
            </a:r>
            <a:r>
              <a:rPr lang="en-US" sz="3800" dirty="0">
                <a:solidFill>
                  <a:schemeClr val="tx1"/>
                </a:solidFill>
                <a:latin typeface="Times New Roman" panose="02020603050405020304" pitchFamily="18" charset="0"/>
                <a:cs typeface="Times New Roman" panose="02020603050405020304" pitchFamily="18" charset="0"/>
              </a:rPr>
              <a:t>access to blood for patients in need and reduce the risk of blood shortages.</a:t>
            </a:r>
          </a:p>
          <a:p>
            <a:r>
              <a:rPr lang="en-US" sz="3800" dirty="0" smtClean="0">
                <a:solidFill>
                  <a:schemeClr val="tx1"/>
                </a:solidFill>
                <a:latin typeface="Times New Roman" panose="02020603050405020304" pitchFamily="18" charset="0"/>
                <a:cs typeface="Times New Roman" panose="02020603050405020304" pitchFamily="18" charset="0"/>
              </a:rPr>
              <a:t>•Increase </a:t>
            </a:r>
            <a:r>
              <a:rPr lang="en-US" sz="3800" dirty="0">
                <a:solidFill>
                  <a:schemeClr val="tx1"/>
                </a:solidFill>
                <a:latin typeface="Times New Roman" panose="02020603050405020304" pitchFamily="18" charset="0"/>
                <a:cs typeface="Times New Roman" panose="02020603050405020304" pitchFamily="18" charset="0"/>
              </a:rPr>
              <a:t>the number of people who donate blood regularly.</a:t>
            </a:r>
          </a:p>
          <a:p>
            <a:r>
              <a:rPr lang="en-US" sz="3800" dirty="0" smtClean="0">
                <a:solidFill>
                  <a:schemeClr val="tx1"/>
                </a:solidFill>
                <a:latin typeface="Times New Roman" panose="02020603050405020304" pitchFamily="18" charset="0"/>
                <a:cs typeface="Times New Roman" panose="02020603050405020304" pitchFamily="18" charset="0"/>
              </a:rPr>
              <a:t>•Promote </a:t>
            </a:r>
            <a:r>
              <a:rPr lang="en-US" sz="3800" dirty="0">
                <a:solidFill>
                  <a:schemeClr val="tx1"/>
                </a:solidFill>
                <a:latin typeface="Times New Roman" panose="02020603050405020304" pitchFamily="18" charset="0"/>
                <a:cs typeface="Times New Roman" panose="02020603050405020304" pitchFamily="18" charset="0"/>
              </a:rPr>
              <a:t>a culture of blood donation and save lives through this life-saving act</a:t>
            </a:r>
            <a:r>
              <a:rPr lang="en-US" sz="3800" b="1" dirty="0">
                <a:solidFill>
                  <a:schemeClr val="tx1"/>
                </a:solidFill>
                <a:latin typeface="Times New Roman" panose="02020603050405020304" pitchFamily="18" charset="0"/>
                <a:cs typeface="Times New Roman" panose="02020603050405020304" pitchFamily="18" charset="0"/>
              </a:rPr>
              <a:t>.</a:t>
            </a:r>
          </a:p>
          <a:p>
            <a:endParaRPr lang="en-US" b="1"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7967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469571"/>
          </a:xfrm>
        </p:spPr>
        <p:txBody>
          <a:bodyPr>
            <a:normAutofit/>
          </a:bodyPr>
          <a:lstStyle/>
          <a:p>
            <a:pPr algn="l"/>
            <a:r>
              <a:rPr lang="en-US" sz="2800" b="1" dirty="0" smtClean="0">
                <a:latin typeface="Times New Roman" panose="02020603050405020304" pitchFamily="18" charset="0"/>
                <a:cs typeface="Times New Roman" panose="02020603050405020304" pitchFamily="18" charset="0"/>
              </a:rPr>
              <a:t>Objectives:</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2011681"/>
            <a:ext cx="10018713" cy="3779520"/>
          </a:xfrm>
        </p:spPr>
        <p:txBody>
          <a:bodyPr/>
          <a:lstStyle/>
          <a:p>
            <a:r>
              <a:rPr lang="en-US" dirty="0" smtClean="0">
                <a:latin typeface="Times New Roman" panose="02020603050405020304" pitchFamily="18" charset="0"/>
                <a:cs typeface="Times New Roman" panose="02020603050405020304" pitchFamily="18" charset="0"/>
              </a:rPr>
              <a:t>Develop </a:t>
            </a:r>
            <a:r>
              <a:rPr lang="en-US" dirty="0">
                <a:latin typeface="Times New Roman" panose="02020603050405020304" pitchFamily="18" charset="0"/>
                <a:cs typeface="Times New Roman" panose="02020603050405020304" pitchFamily="18" charset="0"/>
              </a:rPr>
              <a:t>a user-friendly mobile application that enables donors to easily register their blood type, location, and availability to donate blood.</a:t>
            </a:r>
          </a:p>
          <a:p>
            <a:r>
              <a:rPr lang="en-US" dirty="0" smtClean="0">
                <a:latin typeface="Times New Roman" panose="02020603050405020304" pitchFamily="18" charset="0"/>
                <a:cs typeface="Times New Roman" panose="02020603050405020304" pitchFamily="18" charset="0"/>
              </a:rPr>
              <a:t>Test </a:t>
            </a:r>
            <a:r>
              <a:rPr lang="en-US" dirty="0">
                <a:latin typeface="Times New Roman" panose="02020603050405020304" pitchFamily="18" charset="0"/>
                <a:cs typeface="Times New Roman" panose="02020603050405020304" pitchFamily="18" charset="0"/>
              </a:rPr>
              <a:t>and optimize the application for different devices and screen sizes to ensure a seamless user experience.</a:t>
            </a:r>
          </a:p>
          <a:p>
            <a:r>
              <a:rPr lang="en-US" dirty="0" smtClean="0">
                <a:latin typeface="Times New Roman" panose="02020603050405020304" pitchFamily="18" charset="0"/>
                <a:cs typeface="Times New Roman" panose="02020603050405020304" pitchFamily="18" charset="0"/>
              </a:rPr>
              <a:t>Gather </a:t>
            </a:r>
            <a:r>
              <a:rPr lang="en-US" dirty="0">
                <a:latin typeface="Times New Roman" panose="02020603050405020304" pitchFamily="18" charset="0"/>
                <a:cs typeface="Times New Roman" panose="02020603050405020304" pitchFamily="18" charset="0"/>
              </a:rPr>
              <a:t>customer feedback and incorporate it into the system to continuously improve the user experience.</a:t>
            </a:r>
          </a:p>
          <a:p>
            <a:endParaRPr lang="en-US" dirty="0"/>
          </a:p>
        </p:txBody>
      </p:sp>
    </p:spTree>
    <p:extLst>
      <p:ext uri="{BB962C8B-B14F-4D97-AF65-F5344CB8AC3E}">
        <p14:creationId xmlns:p14="http://schemas.microsoft.com/office/powerpoint/2010/main" val="2908850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944787" y="49371"/>
            <a:ext cx="4212235" cy="640178"/>
          </a:xfrm>
        </p:spPr>
        <p:txBody>
          <a:bodyPr>
            <a:normAutofit fontScale="92500" lnSpcReduction="10000"/>
          </a:bodyPr>
          <a:lstStyle/>
          <a:p>
            <a:r>
              <a:rPr lang="en-US" b="1" dirty="0" smtClean="0">
                <a:solidFill>
                  <a:schemeClr val="tx1"/>
                </a:solidFill>
                <a:latin typeface="Times New Roman" panose="02020603050405020304" pitchFamily="18" charset="0"/>
                <a:cs typeface="Times New Roman" panose="02020603050405020304" pitchFamily="18" charset="0"/>
              </a:rPr>
              <a:t>Department of </a:t>
            </a:r>
            <a:r>
              <a:rPr lang="en-US" b="1" dirty="0" smtClean="0">
                <a:latin typeface="Times New Roman" panose="02020603050405020304" pitchFamily="18" charset="0"/>
                <a:cs typeface="Times New Roman" panose="02020603050405020304" pitchFamily="18" charset="0"/>
              </a:rPr>
              <a:t>Information Technology</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31" y="-150894"/>
            <a:ext cx="1349116" cy="1072836"/>
          </a:xfrm>
          <a:prstGeom prst="rect">
            <a:avLst/>
          </a:prstGeom>
        </p:spPr>
      </p:pic>
      <p:sp>
        <p:nvSpPr>
          <p:cNvPr id="5" name="Subtitle 2"/>
          <p:cNvSpPr txBox="1">
            <a:spLocks/>
          </p:cNvSpPr>
          <p:nvPr/>
        </p:nvSpPr>
        <p:spPr>
          <a:xfrm>
            <a:off x="3030583" y="1606730"/>
            <a:ext cx="7406640" cy="4467499"/>
          </a:xfrm>
          <a:prstGeom prst="rect">
            <a:avLst/>
          </a:prstGeom>
        </p:spPr>
        <p:txBody>
          <a:bodyPr vert="horz" lIns="91440" tIns="45720" rIns="91440" bIns="45720" rtlCol="0" anchor="t">
            <a:normAutofit fontScale="92500"/>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sz="3000" b="1" dirty="0" smtClean="0">
                <a:solidFill>
                  <a:schemeClr val="tx1"/>
                </a:solidFill>
                <a:latin typeface="Times New Roman" panose="02020603050405020304" pitchFamily="18" charset="0"/>
                <a:cs typeface="Times New Roman" panose="02020603050405020304" pitchFamily="18" charset="0"/>
              </a:rPr>
              <a:t>Tools and Languages:</a:t>
            </a:r>
          </a:p>
          <a:p>
            <a:r>
              <a:rPr lang="en-US" b="1" dirty="0" smtClean="0">
                <a:solidFill>
                  <a:schemeClr val="tx1"/>
                </a:solidFill>
                <a:latin typeface="Times New Roman" panose="02020603050405020304" pitchFamily="18" charset="0"/>
                <a:cs typeface="Times New Roman" panose="02020603050405020304" pitchFamily="18" charset="0"/>
              </a:rPr>
              <a:t>•Mobile </a:t>
            </a:r>
            <a:r>
              <a:rPr lang="en-US" b="1" dirty="0">
                <a:solidFill>
                  <a:schemeClr val="tx1"/>
                </a:solidFill>
                <a:latin typeface="Times New Roman" panose="02020603050405020304" pitchFamily="18" charset="0"/>
                <a:cs typeface="Times New Roman" panose="02020603050405020304" pitchFamily="18" charset="0"/>
              </a:rPr>
              <a:t>App Development Frameworks: </a:t>
            </a:r>
            <a:r>
              <a:rPr lang="en-US" dirty="0">
                <a:solidFill>
                  <a:schemeClr val="tx1"/>
                </a:solidFill>
                <a:latin typeface="Times New Roman" panose="02020603050405020304" pitchFamily="18" charset="0"/>
                <a:cs typeface="Times New Roman" panose="02020603050405020304" pitchFamily="18" charset="0"/>
              </a:rPr>
              <a:t>React Native: React Native is great for Cross platform development. It provides a slick, smooth and responsive user interface, while significantly reducing load time</a:t>
            </a:r>
          </a:p>
          <a:p>
            <a:r>
              <a:rPr lang="en-US" b="1" dirty="0" smtClean="0">
                <a:solidFill>
                  <a:schemeClr val="tx1"/>
                </a:solidFill>
                <a:latin typeface="Times New Roman" panose="02020603050405020304" pitchFamily="18" charset="0"/>
                <a:cs typeface="Times New Roman" panose="02020603050405020304" pitchFamily="18" charset="0"/>
              </a:rPr>
              <a:t>•Database </a:t>
            </a:r>
            <a:r>
              <a:rPr lang="en-US" b="1" dirty="0">
                <a:solidFill>
                  <a:schemeClr val="tx1"/>
                </a:solidFill>
                <a:latin typeface="Times New Roman" panose="02020603050405020304" pitchFamily="18" charset="0"/>
                <a:cs typeface="Times New Roman" panose="02020603050405020304" pitchFamily="18" charset="0"/>
              </a:rPr>
              <a:t>Management Systems: </a:t>
            </a:r>
            <a:r>
              <a:rPr lang="en-US" dirty="0">
                <a:solidFill>
                  <a:schemeClr val="tx1"/>
                </a:solidFill>
                <a:latin typeface="Times New Roman" panose="02020603050405020304" pitchFamily="18" charset="0"/>
                <a:cs typeface="Times New Roman" panose="02020603050405020304" pitchFamily="18" charset="0"/>
              </a:rPr>
              <a:t>Firebase Real-time database will be used to store and manage user data. This database is using a JSON object No-SQL which will be used to store and sync data in real time.</a:t>
            </a:r>
          </a:p>
          <a:p>
            <a:r>
              <a:rPr lang="en-US" b="1" dirty="0" smtClean="0">
                <a:solidFill>
                  <a:schemeClr val="tx1"/>
                </a:solidFill>
                <a:latin typeface="Times New Roman" panose="02020603050405020304" pitchFamily="18" charset="0"/>
                <a:cs typeface="Times New Roman" panose="02020603050405020304" pitchFamily="18" charset="0"/>
              </a:rPr>
              <a:t>•Cloud </a:t>
            </a:r>
            <a:r>
              <a:rPr lang="en-US" b="1" dirty="0">
                <a:solidFill>
                  <a:schemeClr val="tx1"/>
                </a:solidFill>
                <a:latin typeface="Times New Roman" panose="02020603050405020304" pitchFamily="18" charset="0"/>
                <a:cs typeface="Times New Roman" panose="02020603050405020304" pitchFamily="18" charset="0"/>
              </a:rPr>
              <a:t>Computing Services: </a:t>
            </a:r>
            <a:r>
              <a:rPr lang="en-US" dirty="0">
                <a:solidFill>
                  <a:schemeClr val="tx1"/>
                </a:solidFill>
                <a:latin typeface="Times New Roman" panose="02020603050405020304" pitchFamily="18" charset="0"/>
                <a:cs typeface="Times New Roman" panose="02020603050405020304" pitchFamily="18" charset="0"/>
              </a:rPr>
              <a:t>Firebase is a mobile development platform that provides a wide range of cloud computing services. </a:t>
            </a:r>
          </a:p>
          <a:p>
            <a:r>
              <a:rPr lang="en-US" b="1" dirty="0" smtClean="0">
                <a:solidFill>
                  <a:schemeClr val="tx1"/>
                </a:solidFill>
                <a:latin typeface="Times New Roman" panose="02020603050405020304" pitchFamily="18" charset="0"/>
                <a:cs typeface="Times New Roman" panose="02020603050405020304" pitchFamily="18" charset="0"/>
              </a:rPr>
              <a:t>•Push </a:t>
            </a:r>
            <a:r>
              <a:rPr lang="en-US" b="1" dirty="0">
                <a:solidFill>
                  <a:schemeClr val="tx1"/>
                </a:solidFill>
                <a:latin typeface="Times New Roman" panose="02020603050405020304" pitchFamily="18" charset="0"/>
                <a:cs typeface="Times New Roman" panose="02020603050405020304" pitchFamily="18" charset="0"/>
              </a:rPr>
              <a:t>Notification Services: </a:t>
            </a:r>
            <a:r>
              <a:rPr lang="en-US" dirty="0">
                <a:solidFill>
                  <a:schemeClr val="tx1"/>
                </a:solidFill>
                <a:latin typeface="Times New Roman" panose="02020603050405020304" pitchFamily="18" charset="0"/>
                <a:cs typeface="Times New Roman" panose="02020603050405020304" pitchFamily="18" charset="0"/>
              </a:rPr>
              <a:t>Firebase Cloud Messaging (FCM) can be used for sending real-time updates to users about their alerts messages.</a:t>
            </a:r>
          </a:p>
          <a:p>
            <a:endParaRPr lang="en-US" b="1"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2955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444136"/>
            <a:ext cx="10018713" cy="561703"/>
          </a:xfrm>
        </p:spPr>
        <p:txBody>
          <a:bodyPr>
            <a:normAutofit fontScale="90000"/>
          </a:bodyPr>
          <a:lstStyle/>
          <a:p>
            <a:pPr algn="l"/>
            <a:r>
              <a:rPr lang="en-US" sz="3100" b="1" dirty="0">
                <a:latin typeface="Times New Roman" panose="02020603050405020304" pitchFamily="18" charset="0"/>
                <a:cs typeface="Times New Roman" panose="02020603050405020304" pitchFamily="18" charset="0"/>
              </a:rPr>
              <a:t>UML Diagrams</a:t>
            </a:r>
            <a:r>
              <a:rPr lang="en-US" sz="3100" b="1" dirty="0" smtClean="0">
                <a:latin typeface="Times New Roman" panose="02020603050405020304" pitchFamily="18" charset="0"/>
                <a:cs typeface="Times New Roman" panose="02020603050405020304" pitchFamily="18" charset="0"/>
              </a:rPr>
              <a:t>:</a:t>
            </a:r>
            <a:br>
              <a:rPr lang="en-US" sz="3100" b="1" dirty="0" smtClean="0">
                <a:latin typeface="Times New Roman" panose="02020603050405020304" pitchFamily="18" charset="0"/>
                <a:cs typeface="Times New Roman" panose="02020603050405020304" pitchFamily="18" charset="0"/>
              </a:rPr>
            </a:br>
            <a:r>
              <a:rPr lang="en-US" sz="3100" b="1" dirty="0" smtClean="0">
                <a:latin typeface="Times New Roman" panose="02020603050405020304" pitchFamily="18" charset="0"/>
                <a:cs typeface="Times New Roman" panose="02020603050405020304" pitchFamily="18" charset="0"/>
              </a:rPr>
              <a:t>Use case:</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8171" y="1005840"/>
            <a:ext cx="9353006" cy="5852160"/>
          </a:xfrm>
        </p:spPr>
      </p:pic>
    </p:spTree>
    <p:extLst>
      <p:ext uri="{BB962C8B-B14F-4D97-AF65-F5344CB8AC3E}">
        <p14:creationId xmlns:p14="http://schemas.microsoft.com/office/powerpoint/2010/main" val="3799549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944787" y="49371"/>
            <a:ext cx="4212235" cy="640178"/>
          </a:xfrm>
        </p:spPr>
        <p:txBody>
          <a:bodyPr>
            <a:normAutofit fontScale="92500" lnSpcReduction="10000"/>
          </a:bodyPr>
          <a:lstStyle/>
          <a:p>
            <a:r>
              <a:rPr lang="en-US" b="1" dirty="0" smtClean="0">
                <a:solidFill>
                  <a:schemeClr val="tx1"/>
                </a:solidFill>
                <a:latin typeface="Times New Roman" panose="02020603050405020304" pitchFamily="18" charset="0"/>
                <a:cs typeface="Times New Roman" panose="02020603050405020304" pitchFamily="18" charset="0"/>
              </a:rPr>
              <a:t>Department of Information Technology </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31" y="-150894"/>
            <a:ext cx="1349116" cy="1072836"/>
          </a:xfrm>
          <a:prstGeom prst="rect">
            <a:avLst/>
          </a:prstGeom>
        </p:spPr>
      </p:pic>
      <p:sp>
        <p:nvSpPr>
          <p:cNvPr id="5" name="Subtitle 2"/>
          <p:cNvSpPr txBox="1">
            <a:spLocks/>
          </p:cNvSpPr>
          <p:nvPr/>
        </p:nvSpPr>
        <p:spPr>
          <a:xfrm>
            <a:off x="2638696" y="921942"/>
            <a:ext cx="8490857" cy="5531109"/>
          </a:xfrm>
          <a:prstGeom prst="rect">
            <a:avLst/>
          </a:prstGeom>
        </p:spPr>
        <p:txBody>
          <a:bodyPr vert="horz" lIns="91440" tIns="45720" rIns="91440" bIns="45720" rtlCol="0" anchor="t">
            <a:normAutofit fontScale="92500" lnSpcReduction="20000"/>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b="1" dirty="0" smtClean="0">
                <a:solidFill>
                  <a:schemeClr val="tx1"/>
                </a:solidFill>
                <a:latin typeface="Times New Roman" panose="02020603050405020304" pitchFamily="18" charset="0"/>
                <a:cs typeface="Times New Roman" panose="02020603050405020304" pitchFamily="18" charset="0"/>
              </a:rPr>
              <a:t>Modules:</a:t>
            </a:r>
          </a:p>
          <a:p>
            <a:pPr>
              <a:buClr>
                <a:schemeClr val="tx1"/>
              </a:buClr>
            </a:pPr>
            <a:r>
              <a:rPr lang="en-US" b="1" dirty="0" smtClean="0">
                <a:solidFill>
                  <a:schemeClr val="tx1"/>
                </a:solidFill>
                <a:latin typeface="Times New Roman" panose="02020603050405020304" pitchFamily="18" charset="0"/>
                <a:cs typeface="Times New Roman" panose="02020603050405020304" pitchFamily="18" charset="0"/>
              </a:rPr>
              <a:t>User </a:t>
            </a:r>
            <a:r>
              <a:rPr lang="en-US" b="1" dirty="0">
                <a:solidFill>
                  <a:schemeClr val="tx1"/>
                </a:solidFill>
                <a:latin typeface="Times New Roman" panose="02020603050405020304" pitchFamily="18" charset="0"/>
                <a:cs typeface="Times New Roman" panose="02020603050405020304" pitchFamily="18" charset="0"/>
              </a:rPr>
              <a:t>Interface: </a:t>
            </a:r>
          </a:p>
          <a:p>
            <a:pPr>
              <a:buClr>
                <a:schemeClr val="tx1"/>
              </a:buClr>
            </a:pPr>
            <a:r>
              <a:rPr lang="en-US" dirty="0">
                <a:solidFill>
                  <a:schemeClr val="tx1"/>
                </a:solidFill>
                <a:latin typeface="Times New Roman" panose="02020603050405020304" pitchFamily="18" charset="0"/>
                <a:cs typeface="Times New Roman" panose="02020603050405020304" pitchFamily="18" charset="0"/>
              </a:rPr>
              <a:t>This component will be responsible for providing a user-friendly interface for the customers to interact with the application. It includes the mobile application interface for donors to register, search for nearby blood donation centers and receive alerts. </a:t>
            </a:r>
          </a:p>
          <a:p>
            <a:pPr>
              <a:buClr>
                <a:schemeClr val="tx1"/>
              </a:buClr>
            </a:pPr>
            <a:r>
              <a:rPr lang="en-US" b="1" dirty="0" smtClean="0">
                <a:solidFill>
                  <a:schemeClr val="tx1"/>
                </a:solidFill>
                <a:latin typeface="Times New Roman" panose="02020603050405020304" pitchFamily="18" charset="0"/>
                <a:cs typeface="Times New Roman" panose="02020603050405020304" pitchFamily="18" charset="0"/>
              </a:rPr>
              <a:t>Donor </a:t>
            </a:r>
            <a:r>
              <a:rPr lang="en-US" b="1" dirty="0">
                <a:solidFill>
                  <a:schemeClr val="tx1"/>
                </a:solidFill>
                <a:latin typeface="Times New Roman" panose="02020603050405020304" pitchFamily="18" charset="0"/>
                <a:cs typeface="Times New Roman" panose="02020603050405020304" pitchFamily="18" charset="0"/>
              </a:rPr>
              <a:t>Management System: </a:t>
            </a:r>
          </a:p>
          <a:p>
            <a:pPr>
              <a:buClr>
                <a:schemeClr val="tx1"/>
              </a:buClr>
            </a:pPr>
            <a:r>
              <a:rPr lang="en-US" dirty="0" smtClean="0">
                <a:solidFill>
                  <a:schemeClr val="tx1"/>
                </a:solidFill>
                <a:latin typeface="Times New Roman" panose="02020603050405020304" pitchFamily="18" charset="0"/>
                <a:cs typeface="Times New Roman" panose="02020603050405020304" pitchFamily="18" charset="0"/>
              </a:rPr>
              <a:t>This </a:t>
            </a:r>
            <a:r>
              <a:rPr lang="en-US" dirty="0">
                <a:solidFill>
                  <a:schemeClr val="tx1"/>
                </a:solidFill>
                <a:latin typeface="Times New Roman" panose="02020603050405020304" pitchFamily="18" charset="0"/>
                <a:cs typeface="Times New Roman" panose="02020603050405020304" pitchFamily="18" charset="0"/>
              </a:rPr>
              <a:t>component manages the donor database and includes features such as donor registration and donor profiles that store information such as blood type, location, and availability to donate blood.</a:t>
            </a:r>
          </a:p>
          <a:p>
            <a:pPr>
              <a:buClr>
                <a:schemeClr val="tx1"/>
              </a:buClr>
            </a:pPr>
            <a:r>
              <a:rPr lang="en-US" b="1" dirty="0" smtClean="0">
                <a:solidFill>
                  <a:schemeClr val="tx1"/>
                </a:solidFill>
                <a:latin typeface="Times New Roman" panose="02020603050405020304" pitchFamily="18" charset="0"/>
                <a:cs typeface="Times New Roman" panose="02020603050405020304" pitchFamily="18" charset="0"/>
              </a:rPr>
              <a:t>Analytics </a:t>
            </a:r>
            <a:r>
              <a:rPr lang="en-US" b="1" dirty="0">
                <a:solidFill>
                  <a:schemeClr val="tx1"/>
                </a:solidFill>
                <a:latin typeface="Times New Roman" panose="02020603050405020304" pitchFamily="18" charset="0"/>
                <a:cs typeface="Times New Roman" panose="02020603050405020304" pitchFamily="18" charset="0"/>
              </a:rPr>
              <a:t>and Reporting System: </a:t>
            </a:r>
          </a:p>
          <a:p>
            <a:pPr>
              <a:buClr>
                <a:schemeClr val="tx1"/>
              </a:buClr>
            </a:pPr>
            <a:r>
              <a:rPr lang="en-US" b="1"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This </a:t>
            </a:r>
            <a:r>
              <a:rPr lang="en-US" dirty="0">
                <a:solidFill>
                  <a:schemeClr val="tx1"/>
                </a:solidFill>
                <a:latin typeface="Times New Roman" panose="02020603050405020304" pitchFamily="18" charset="0"/>
                <a:cs typeface="Times New Roman" panose="02020603050405020304" pitchFamily="18" charset="0"/>
              </a:rPr>
              <a:t>component provides data analytics and reporting functionality to monitor blood inventory levels, donor registration and donor satisfaction. It includes features such as dashboard and reporting tools.</a:t>
            </a:r>
          </a:p>
          <a:p>
            <a:pPr>
              <a:buClr>
                <a:schemeClr val="tx1"/>
              </a:buClr>
            </a:pPr>
            <a:r>
              <a:rPr lang="en-US" b="1" dirty="0" smtClean="0">
                <a:solidFill>
                  <a:schemeClr val="tx1"/>
                </a:solidFill>
                <a:latin typeface="Times New Roman" panose="02020603050405020304" pitchFamily="18" charset="0"/>
                <a:cs typeface="Times New Roman" panose="02020603050405020304" pitchFamily="18" charset="0"/>
              </a:rPr>
              <a:t>Notification </a:t>
            </a:r>
            <a:r>
              <a:rPr lang="en-US" b="1" dirty="0">
                <a:solidFill>
                  <a:schemeClr val="tx1"/>
                </a:solidFill>
                <a:latin typeface="Times New Roman" panose="02020603050405020304" pitchFamily="18" charset="0"/>
                <a:cs typeface="Times New Roman" panose="02020603050405020304" pitchFamily="18" charset="0"/>
              </a:rPr>
              <a:t>Module: </a:t>
            </a:r>
          </a:p>
          <a:p>
            <a:pPr>
              <a:buClr>
                <a:schemeClr val="tx1"/>
              </a:buClr>
            </a:pPr>
            <a:r>
              <a:rPr lang="en-US" b="1"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This </a:t>
            </a:r>
            <a:r>
              <a:rPr lang="en-US" dirty="0">
                <a:solidFill>
                  <a:schemeClr val="tx1"/>
                </a:solidFill>
                <a:latin typeface="Times New Roman" panose="02020603050405020304" pitchFamily="18" charset="0"/>
                <a:cs typeface="Times New Roman" panose="02020603050405020304" pitchFamily="18" charset="0"/>
              </a:rPr>
              <a:t>module sends notifications to registered donors and volunteers when their blood type or availability is required by hospitals or blood banks. The system can also send reminders to donors and volunteers.</a:t>
            </a:r>
          </a:p>
          <a:p>
            <a:pPr>
              <a:buClr>
                <a:schemeClr val="tx1"/>
              </a:buClr>
            </a:pPr>
            <a:endParaRPr lang="en-US" b="1" dirty="0" smtClean="0">
              <a:solidFill>
                <a:schemeClr val="tx1"/>
              </a:solidFill>
              <a:latin typeface="Times New Roman" panose="02020603050405020304" pitchFamily="18" charset="0"/>
              <a:cs typeface="Times New Roman" panose="02020603050405020304" pitchFamily="18" charset="0"/>
            </a:endParaRPr>
          </a:p>
          <a:p>
            <a:pPr>
              <a:buClr>
                <a:schemeClr val="tx1"/>
              </a:buClr>
            </a:pPr>
            <a:endParaRPr lang="en-US" b="1"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106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6588535" cy="920931"/>
          </a:xfrm>
        </p:spPr>
        <p:txBody>
          <a:bodyPr>
            <a:normAutofit fontScale="90000"/>
          </a:bodyPr>
          <a:lstStyle/>
          <a:p>
            <a:pPr algn="l"/>
            <a:r>
              <a:rPr lang="en-US" b="1" dirty="0">
                <a:latin typeface="Times New Roman" panose="02020603050405020304" pitchFamily="18" charset="0"/>
                <a:cs typeface="Times New Roman" panose="02020603050405020304" pitchFamily="18" charset="0"/>
              </a:rPr>
              <a:t>Conclusion/Summary:</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484310" y="1789611"/>
            <a:ext cx="10018713" cy="4428309"/>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aim of this project is to develop a mobile application that gathers volunteers who want to donate blood on one platform and alerts them whenever a hospital near them needs blood. The application will also have a feature that sends messages to people who do not know about the application to encourage them to install it and donate blood.</a:t>
            </a:r>
          </a:p>
          <a:p>
            <a:r>
              <a:rPr lang="en-US" dirty="0">
                <a:latin typeface="Times New Roman" panose="02020603050405020304" pitchFamily="18" charset="0"/>
                <a:cs typeface="Times New Roman" panose="02020603050405020304" pitchFamily="18" charset="0"/>
              </a:rPr>
              <a:t>The application will have a user-friendly interface that will enable users to register as donors and specify their blood type and location. Hospitals, blood banks, and the people in need will also be able to register on the application and update their blood inventory levels in real-time. Whenever a hospital, blood bank and the people in need requires blood, They login in this app as a needy person and fill the form then the application will send an alert to all registered donors with the required blood type who are located within a certain distance from the hospital. Donors can choose to accept or decline the request based on their availability and willingness to donate. </a:t>
            </a:r>
          </a:p>
          <a:p>
            <a:endParaRPr lang="en-US" dirty="0"/>
          </a:p>
        </p:txBody>
      </p:sp>
    </p:spTree>
    <p:extLst>
      <p:ext uri="{BB962C8B-B14F-4D97-AF65-F5344CB8AC3E}">
        <p14:creationId xmlns:p14="http://schemas.microsoft.com/office/powerpoint/2010/main" val="2737440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58</TotalTime>
  <Words>799</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Corbel</vt:lpstr>
      <vt:lpstr>Times New Roman</vt:lpstr>
      <vt:lpstr>Wingdings 2</vt:lpstr>
      <vt:lpstr>Parallax</vt:lpstr>
      <vt:lpstr>PowerPoint Presentation</vt:lpstr>
      <vt:lpstr>PowerPoint Presentation</vt:lpstr>
      <vt:lpstr>PowerPoint Presentation</vt:lpstr>
      <vt:lpstr>Objectives:</vt:lpstr>
      <vt:lpstr>PowerPoint Presentation</vt:lpstr>
      <vt:lpstr>UML Diagrams: Use case: </vt:lpstr>
      <vt:lpstr>PowerPoint Presentation</vt:lpstr>
      <vt:lpstr>Conclusion/Summary: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Shoaib</dc:creator>
  <cp:lastModifiedBy>Hajra Khan Lodhi</cp:lastModifiedBy>
  <cp:revision>15</cp:revision>
  <dcterms:created xsi:type="dcterms:W3CDTF">2023-03-29T04:57:01Z</dcterms:created>
  <dcterms:modified xsi:type="dcterms:W3CDTF">2024-01-10T12:03:09Z</dcterms:modified>
</cp:coreProperties>
</file>