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7"/>
  </p:notesMasterIdLst>
  <p:handoutMasterIdLst>
    <p:handoutMasterId r:id="rId58"/>
  </p:handoutMasterIdLst>
  <p:sldIdLst>
    <p:sldId id="1028" r:id="rId3"/>
    <p:sldId id="1102" r:id="rId4"/>
    <p:sldId id="1101" r:id="rId5"/>
    <p:sldId id="1015" r:id="rId6"/>
    <p:sldId id="1094" r:id="rId7"/>
    <p:sldId id="1131" r:id="rId8"/>
    <p:sldId id="1129" r:id="rId9"/>
    <p:sldId id="1136" r:id="rId10"/>
    <p:sldId id="1150" r:id="rId11"/>
    <p:sldId id="1151" r:id="rId12"/>
    <p:sldId id="1152" r:id="rId13"/>
    <p:sldId id="1154" r:id="rId14"/>
    <p:sldId id="1153" r:id="rId15"/>
    <p:sldId id="1128" r:id="rId16"/>
    <p:sldId id="1138" r:id="rId17"/>
    <p:sldId id="1140" r:id="rId18"/>
    <p:sldId id="1141" r:id="rId19"/>
    <p:sldId id="1133" r:id="rId20"/>
    <p:sldId id="1137" r:id="rId21"/>
    <p:sldId id="1144" r:id="rId22"/>
    <p:sldId id="1145" r:id="rId23"/>
    <p:sldId id="1146" r:id="rId24"/>
    <p:sldId id="1134" r:id="rId25"/>
    <p:sldId id="1139" r:id="rId26"/>
    <p:sldId id="1095" r:id="rId27"/>
    <p:sldId id="1135" r:id="rId28"/>
    <p:sldId id="1112" r:id="rId29"/>
    <p:sldId id="1147" r:id="rId30"/>
    <p:sldId id="1148" r:id="rId31"/>
    <p:sldId id="1149" r:id="rId32"/>
    <p:sldId id="1106" r:id="rId33"/>
    <p:sldId id="1108" r:id="rId34"/>
    <p:sldId id="1110" r:id="rId35"/>
    <p:sldId id="1109" r:id="rId36"/>
    <p:sldId id="1111" r:id="rId37"/>
    <p:sldId id="1156" r:id="rId38"/>
    <p:sldId id="1174" r:id="rId39"/>
    <p:sldId id="1157" r:id="rId40"/>
    <p:sldId id="1158" r:id="rId41"/>
    <p:sldId id="1159" r:id="rId42"/>
    <p:sldId id="1160" r:id="rId43"/>
    <p:sldId id="1161" r:id="rId44"/>
    <p:sldId id="1162" r:id="rId45"/>
    <p:sldId id="1163" r:id="rId46"/>
    <p:sldId id="1164" r:id="rId47"/>
    <p:sldId id="1165" r:id="rId48"/>
    <p:sldId id="1166" r:id="rId49"/>
    <p:sldId id="1167" r:id="rId50"/>
    <p:sldId id="1168" r:id="rId51"/>
    <p:sldId id="1169" r:id="rId52"/>
    <p:sldId id="1170" r:id="rId53"/>
    <p:sldId id="1171" r:id="rId54"/>
    <p:sldId id="1172" r:id="rId55"/>
    <p:sldId id="1173" r:id="rId5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0339" autoAdjust="0"/>
  </p:normalViewPr>
  <p:slideViewPr>
    <p:cSldViewPr>
      <p:cViewPr varScale="1">
        <p:scale>
          <a:sx n="64" d="100"/>
          <a:sy n="64" d="100"/>
        </p:scale>
        <p:origin x="96" y="2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673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2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53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9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40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41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7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9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1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13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51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5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6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7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6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6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572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1572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기본 위젯들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732" name="TextBox 31"/>
          <p:cNvSpPr txBox="1">
            <a:spLocks noChangeArrowheads="1"/>
          </p:cNvSpPr>
          <p:nvPr/>
        </p:nvSpPr>
        <p:spPr bwMode="auto">
          <a:xfrm>
            <a:off x="0" y="0"/>
            <a:ext cx="47117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484784"/>
            <a:ext cx="10287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문자열이 사용자의 입력에 의해 바뀔 때마다 확인하는 기능을 넣고 싶다면 </a:t>
            </a:r>
            <a:r>
              <a:rPr lang="en-US" altLang="ko-KR" sz="2400" dirty="0" err="1">
                <a:solidFill>
                  <a:srgbClr val="FF0000"/>
                </a:solidFill>
              </a:rPr>
              <a:t>TextChangedListener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 err="1">
                <a:solidFill>
                  <a:srgbClr val="FF0000"/>
                </a:solidFill>
              </a:rPr>
              <a:t>addTextChangedListener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rgbClr val="0070C0"/>
                </a:solidFill>
              </a:rPr>
              <a:t>TextWatcher</a:t>
            </a:r>
            <a:r>
              <a:rPr lang="en-US" altLang="ko-KR" sz="2400" dirty="0">
                <a:solidFill>
                  <a:srgbClr val="0070C0"/>
                </a:solidFill>
              </a:rPr>
              <a:t> watcher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- </a:t>
            </a:r>
            <a:r>
              <a:rPr lang="en-US" altLang="ko-KR" sz="2400" dirty="0" err="1"/>
              <a:t>TextWatcher</a:t>
            </a:r>
            <a:r>
              <a:rPr lang="en-US" altLang="ko-KR" sz="2400" dirty="0"/>
              <a:t> </a:t>
            </a:r>
            <a:r>
              <a:rPr lang="ko-KR" altLang="en-US" sz="2400" dirty="0"/>
              <a:t>객체는 텍스트가 변경될 때마다 발생하는 이벤트를 처리</a:t>
            </a:r>
            <a:endParaRPr lang="en-US" altLang="ko-KR" sz="2400" dirty="0"/>
          </a:p>
          <a:p>
            <a:r>
              <a:rPr lang="en-US" altLang="ko-KR" sz="2400" dirty="0"/>
              <a:t> - </a:t>
            </a:r>
            <a:r>
              <a:rPr lang="en-US" altLang="ko-KR" sz="2400" dirty="0" err="1"/>
              <a:t>TextWatcher</a:t>
            </a:r>
            <a:r>
              <a:rPr lang="en-US" altLang="ko-KR" sz="2400" dirty="0"/>
              <a:t> </a:t>
            </a:r>
            <a:r>
              <a:rPr lang="ko-KR" altLang="en-US" sz="2400" dirty="0"/>
              <a:t>인터페이스에는 다음과 같은 </a:t>
            </a:r>
            <a:r>
              <a:rPr lang="ko-KR" altLang="en-US" sz="2400" dirty="0" err="1"/>
              <a:t>메소드들이</a:t>
            </a:r>
            <a:r>
              <a:rPr lang="ko-KR" altLang="en-US" sz="2400" dirty="0"/>
              <a:t> 정의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beforeTextChanged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after)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afterTextChanged</a:t>
            </a:r>
            <a:r>
              <a:rPr lang="en-US" altLang="ko-KR" sz="2000" dirty="0"/>
              <a:t>(Editable s)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onTextChaned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before,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62511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47694" cy="369332"/>
          </a:xfrm>
        </p:spPr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TextChangedListener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991372" y="3284984"/>
            <a:ext cx="1872208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96752"/>
            <a:ext cx="7848600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59" y="1196751"/>
            <a:ext cx="7910945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19081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4333" cy="369332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/border.xml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62187"/>
            <a:ext cx="72104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098081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2" y="116632"/>
            <a:ext cx="9733311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42757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</a:t>
            </a:r>
            <a:r>
              <a:rPr lang="ko-KR" altLang="en-US"/>
              <a:t>버튼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9697"/>
          <a:stretch>
            <a:fillRect/>
          </a:stretch>
        </p:blipFill>
        <p:spPr bwMode="auto">
          <a:xfrm>
            <a:off x="1014413" y="1052736"/>
            <a:ext cx="8258175" cy="53242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99407-AAF0-4E11-80A8-2AAE2FD5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95C0E-A60A-4C7E-9E62-7AA4DEDC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348659"/>
            <a:ext cx="5761087" cy="2991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95C9B3-0149-4D71-A668-6782049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99374"/>
            <a:ext cx="43529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0FA7DB-D04B-4126-9F61-1A3D0DE60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28"/>
          <a:stretch/>
        </p:blipFill>
        <p:spPr>
          <a:xfrm>
            <a:off x="6439644" y="1187085"/>
            <a:ext cx="3638550" cy="3970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9164532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7061228" cy="369332"/>
          </a:xfrm>
        </p:spPr>
        <p:txBody>
          <a:bodyPr/>
          <a:lstStyle/>
          <a:p>
            <a:r>
              <a:rPr lang="ko-KR" altLang="en-US" dirty="0"/>
              <a:t>버튼을 클릭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했을 때 어떤 일이 일어날까요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988" y="1700808"/>
            <a:ext cx="33651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set        On         Click          Listener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988" y="1268760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 </a:t>
            </a:r>
            <a:r>
              <a:rPr lang="en-US" altLang="ko-KR" dirty="0"/>
              <a:t>~</a:t>
            </a:r>
            <a:r>
              <a:rPr lang="ko-KR" altLang="en-US" dirty="0" err="1"/>
              <a:t>했을때</a:t>
            </a:r>
            <a:r>
              <a:rPr lang="ko-KR" altLang="en-US" dirty="0"/>
              <a:t>      클릭         듣고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96" y="2204864"/>
            <a:ext cx="36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언제 클릭하는지 듣고 있도록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823020" y="3140968"/>
            <a:ext cx="93610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9044" y="3284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79204" y="3140968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4207396" y="3140968"/>
            <a:ext cx="1440160" cy="64807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이벤트객체</a:t>
            </a:r>
          </a:p>
        </p:txBody>
      </p:sp>
      <p:sp>
        <p:nvSpPr>
          <p:cNvPr id="10" name="아래쪽 화살표 설명선 9"/>
          <p:cNvSpPr/>
          <p:nvPr/>
        </p:nvSpPr>
        <p:spPr>
          <a:xfrm>
            <a:off x="7375748" y="3140968"/>
            <a:ext cx="2016224" cy="86409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처리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12" name="톱니 모양의 오른쪽 화살표 11"/>
          <p:cNvSpPr/>
          <p:nvPr/>
        </p:nvSpPr>
        <p:spPr>
          <a:xfrm rot="5220544">
            <a:off x="8108734" y="2717970"/>
            <a:ext cx="504056" cy="360040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03140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59324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91572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7396" y="4725144"/>
            <a:ext cx="54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Button1.setOnClickListener(new </a:t>
            </a:r>
            <a:r>
              <a:rPr lang="en-US" altLang="ko-KR" sz="1800" dirty="0" err="1"/>
              <a:t>OnClickListener</a:t>
            </a:r>
            <a:r>
              <a:rPr lang="en-US" altLang="ko-KR" sz="1800" dirty="0"/>
              <a:t>() {</a:t>
            </a:r>
          </a:p>
          <a:p>
            <a:r>
              <a:rPr lang="en-US" altLang="ko-KR" sz="1800" dirty="0"/>
              <a:t>    public void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(View v) {</a:t>
            </a:r>
          </a:p>
          <a:p>
            <a:r>
              <a:rPr lang="en-US" altLang="ko-KR" sz="1800" dirty="0"/>
              <a:t>    }</a:t>
            </a:r>
          </a:p>
          <a:p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5628" y="2852936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라디오버튼</a:t>
            </a:r>
            <a:endParaRPr lang="en-US" altLang="ko-KR" dirty="0"/>
          </a:p>
          <a:p>
            <a:r>
              <a:rPr lang="ko-KR" altLang="en-US" dirty="0"/>
              <a:t>체크박스</a:t>
            </a:r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927476" y="3717032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67836" y="3933056"/>
            <a:ext cx="720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6511652" y="5085184"/>
            <a:ext cx="1800200" cy="360040"/>
          </a:xfrm>
          <a:prstGeom prst="curvedConnector3">
            <a:avLst>
              <a:gd name="adj1" fmla="val 58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75748" y="5661248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콜백메서드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컴퓨터가 자동으로</a:t>
            </a:r>
            <a:endParaRPr lang="en-US" altLang="ko-KR" dirty="0"/>
          </a:p>
          <a:p>
            <a:r>
              <a:rPr lang="ko-KR" altLang="en-US" dirty="0"/>
              <a:t>호출해 주는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3822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6770" cy="369332"/>
          </a:xfrm>
        </p:spPr>
        <p:txBody>
          <a:bodyPr/>
          <a:lstStyle/>
          <a:p>
            <a:r>
              <a:rPr lang="ko-KR" altLang="en-US" dirty="0"/>
              <a:t>체크박스와 라디오버튼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CompoundButton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상속</a:t>
            </a:r>
            <a:endParaRPr lang="en-US" altLang="ko-KR" sz="2800" dirty="0"/>
          </a:p>
          <a:p>
            <a:endParaRPr lang="en-US" altLang="ko-KR" sz="2000" dirty="0"/>
          </a:p>
          <a:p>
            <a:r>
              <a:rPr lang="en-US" altLang="ko-KR" sz="2000" dirty="0"/>
              <a:t>[Reference]</a:t>
            </a:r>
          </a:p>
          <a:p>
            <a:r>
              <a:rPr lang="en-US" altLang="ko-KR" sz="2400" dirty="0"/>
              <a:t>public 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isChecked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 err="1">
                <a:solidFill>
                  <a:srgbClr val="FF0000"/>
                </a:solidFill>
              </a:rPr>
              <a:t>setChecked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checked)</a:t>
            </a:r>
          </a:p>
          <a:p>
            <a:r>
              <a:rPr lang="en-US" altLang="ko-KR" sz="2400" dirty="0"/>
              <a:t>public void </a:t>
            </a:r>
            <a:r>
              <a:rPr lang="en-US" altLang="ko-KR" sz="2400" dirty="0">
                <a:solidFill>
                  <a:srgbClr val="FF0000"/>
                </a:solidFill>
              </a:rPr>
              <a:t>toggle()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상태가 바뀔 경우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>
                <a:solidFill>
                  <a:srgbClr val="FF0000"/>
                </a:solidFill>
              </a:rPr>
              <a:t>onCheckedChanged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CompoundButton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buttonView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isChecked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이벤트를 받아 처리하고자 한다면</a:t>
            </a:r>
            <a:endParaRPr lang="en-US" altLang="ko-KR" sz="2000" dirty="0"/>
          </a:p>
          <a:p>
            <a:r>
              <a:rPr lang="en-US" altLang="ko-KR" sz="2000" dirty="0" err="1">
                <a:solidFill>
                  <a:srgbClr val="FF0000"/>
                </a:solidFill>
              </a:rPr>
              <a:t>OnCheckedChangeListener</a:t>
            </a:r>
            <a:r>
              <a:rPr lang="ko-KR" altLang="en-US" sz="2000" dirty="0"/>
              <a:t>인터페이스 구현하고 </a:t>
            </a:r>
            <a:r>
              <a:rPr lang="en-US" altLang="ko-KR" sz="2000" dirty="0" err="1">
                <a:solidFill>
                  <a:srgbClr val="FF0000"/>
                </a:solidFill>
              </a:rPr>
              <a:t>setOnCheckedChangeListener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/>
              <a:t>) </a:t>
            </a:r>
          </a:p>
          <a:p>
            <a:r>
              <a:rPr lang="ko-KR" altLang="en-US" sz="2000" dirty="0" err="1"/>
              <a:t>메소드로</a:t>
            </a:r>
            <a:r>
              <a:rPr lang="ko-KR" altLang="en-US" sz="2000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79492697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71235" cy="369332"/>
          </a:xfrm>
        </p:spPr>
        <p:txBody>
          <a:bodyPr/>
          <a:lstStyle/>
          <a:p>
            <a:r>
              <a:rPr lang="ko-KR" altLang="en-US"/>
              <a:t>기본위젯  </a:t>
            </a:r>
            <a:r>
              <a:rPr lang="en-US" altLang="ko-KR"/>
              <a:t>CheckBox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52736"/>
            <a:ext cx="9277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5C1E-2392-4C7F-998D-38364DA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806859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체크박스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27B3A-D012-4258-B027-595FD102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2" y="1124744"/>
            <a:ext cx="4333875" cy="1466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911F8F-C21E-43E0-94EF-A7A941741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 t="14205" r="-2204" b="11045"/>
          <a:stretch/>
        </p:blipFill>
        <p:spPr>
          <a:xfrm>
            <a:off x="174948" y="3478588"/>
            <a:ext cx="8386712" cy="3199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FE42B-547A-4A64-A3DF-D30FD639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27" y="85328"/>
            <a:ext cx="36671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225632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0724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위젯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00" t="10902" r="10000" b="14978"/>
          <a:stretch>
            <a:fillRect/>
          </a:stretch>
        </p:blipFill>
        <p:spPr bwMode="auto">
          <a:xfrm>
            <a:off x="5215508" y="908720"/>
            <a:ext cx="34563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876" y="1609055"/>
            <a:ext cx="94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TextView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9364" y="2185119"/>
            <a:ext cx="125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RadioButton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75735" y="2617167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CheckBox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79404" y="3121223"/>
            <a:ext cx="862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EditText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3380" y="422108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ImageView</a:t>
            </a:r>
            <a:endParaRPr lang="ko-KR" altLang="en-US" b="1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7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41409" cy="369332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CheckBox(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00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6641"/>
          <a:stretch>
            <a:fillRect/>
          </a:stretch>
        </p:blipFill>
        <p:spPr bwMode="auto">
          <a:xfrm>
            <a:off x="0" y="1484784"/>
            <a:ext cx="549598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5548" y="1484784"/>
            <a:ext cx="4343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1052" y="5589240"/>
            <a:ext cx="349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</a:t>
            </a:r>
            <a:r>
              <a:rPr lang="en-US" altLang="ko-KR" b="1" dirty="0" err="1"/>
              <a:t>android:onClick</a:t>
            </a:r>
            <a:r>
              <a:rPr lang="en-US" altLang="ko-KR" b="1" dirty="0"/>
              <a:t>="</a:t>
            </a:r>
            <a:r>
              <a:rPr lang="en-US" altLang="ko-KR" b="1" dirty="0" err="1"/>
              <a:t>onCheckClicked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27157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7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212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버튼의 속성 사용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00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75372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62980" y="2204864"/>
            <a:ext cx="10225136" cy="22322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0972" y="4581128"/>
            <a:ext cx="101531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9353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422121" cy="369332"/>
          </a:xfrm>
        </p:spPr>
        <p:txBody>
          <a:bodyPr/>
          <a:lstStyle/>
          <a:p>
            <a:r>
              <a:rPr lang="en-US" altLang="ko-KR" dirty="0" err="1"/>
              <a:t>CheckBox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10101694" cy="216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021762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09844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RadioButton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836712"/>
            <a:ext cx="75533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28CC-4587-49F2-A2BC-17A4DA3B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3114635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라디오버튼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6FDC9-C6E8-44C0-A203-2C898B6D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3573016"/>
            <a:ext cx="8103987" cy="3668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723D43-3F8A-4050-807B-16D79DA5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" y="620688"/>
            <a:ext cx="3672408" cy="2904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4CCF5-EDA2-4D7C-9876-BCB79CB0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54" y="24428"/>
            <a:ext cx="3648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4358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7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14909" cy="369332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RadioButton(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00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972" y="908720"/>
            <a:ext cx="4876800" cy="552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532" y="836712"/>
            <a:ext cx="4400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66898" y="4509120"/>
            <a:ext cx="482010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isChecked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setChecked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checked)</a:t>
            </a:r>
          </a:p>
          <a:p>
            <a:r>
              <a:rPr lang="en-US" altLang="ko-KR" dirty="0"/>
              <a:t>pubic void toggle() 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onCheckedChanged</a:t>
            </a:r>
            <a:r>
              <a:rPr lang="en-US" altLang="ko-KR" dirty="0"/>
              <a:t>(</a:t>
            </a:r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en-US" altLang="ko-KR" dirty="0" err="1"/>
              <a:t>buttonView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isChcked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2541" y="6093296"/>
            <a:ext cx="27152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onCheckedChangeListener</a:t>
            </a:r>
            <a:endParaRPr lang="en-US" altLang="ko-KR" dirty="0"/>
          </a:p>
          <a:p>
            <a:r>
              <a:rPr lang="en-US" altLang="ko-KR" dirty="0" err="1"/>
              <a:t>setOnCheckedChangeListener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91579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ImageView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6300"/>
            <a:ext cx="103346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475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위젯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이미지뷰의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속성 사용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79004" y="1196752"/>
          <a:ext cx="8568952" cy="480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속성</a:t>
                      </a:r>
                      <a:endParaRPr lang="en-US" altLang="ko-KR" sz="2800" dirty="0"/>
                    </a:p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src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원본 이미지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maxWidth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maxHeight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보일 최대 크기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이미지뷰에</a:t>
                      </a:r>
                      <a:r>
                        <a:rPr lang="ko-KR" altLang="en-US" sz="2400" dirty="0"/>
                        <a:t> 보이는 이미지 위에 색상을 적용하고 싶을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scaleType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원본 이미지의 크기와 다르게 화면에 보이는 경우 확대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축소를 어떤 방식으로 적용할 것인지 설정 </a:t>
                      </a:r>
                      <a:r>
                        <a:rPr lang="en-US" altLang="ko-KR" sz="2400" dirty="0"/>
                        <a:t>(</a:t>
                      </a:r>
                      <a:r>
                        <a:rPr lang="en-US" altLang="ko-KR" sz="2400" dirty="0" err="1"/>
                        <a:t>fitXY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centerCrop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centerInside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등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61599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196752"/>
            <a:ext cx="4495800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96" y="1196752"/>
            <a:ext cx="3933825" cy="3667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7342421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52594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412776"/>
            <a:ext cx="47339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72" y="1340768"/>
            <a:ext cx="3829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897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606425" y="1125538"/>
            <a:ext cx="8857555" cy="439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</a:t>
            </a: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뷰에 보이는 문자열을 설정할 수 있음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색상을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 설정은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"#AARRGGBB"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포맷을 일반적으로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(Alpha, Red, Green, Blue)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색상만 표현할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"FF",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00“,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"88”)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크기를 설정함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("dp"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"px"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단위 값을 사용함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스타일 속성을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("normal", "bold", "italic"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값을 지정할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typeFace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폰트를 설정함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("normal", "sans", "serif", "monospace")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maxLines=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문자열이 한 줄로만 표시되도록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9450" y="1684338"/>
            <a:ext cx="8785225" cy="374491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3380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61599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124744"/>
            <a:ext cx="4953000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04" y="1124744"/>
            <a:ext cx="37909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0032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97311" cy="369332"/>
          </a:xfrm>
        </p:spPr>
        <p:txBody>
          <a:bodyPr/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실제 사이즈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1124744"/>
            <a:ext cx="8088591" cy="5040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63908" cy="369332"/>
          </a:xfrm>
        </p:spPr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179" y="0"/>
            <a:ext cx="79516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129594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63908" cy="369332"/>
          </a:xfrm>
        </p:spPr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305" t="9357" r="9305" b="16084"/>
          <a:stretch>
            <a:fillRect/>
          </a:stretch>
        </p:blipFill>
        <p:spPr bwMode="auto">
          <a:xfrm>
            <a:off x="4927476" y="404664"/>
            <a:ext cx="3744416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63908" cy="369332"/>
          </a:xfrm>
        </p:spPr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7526"/>
          <a:stretch>
            <a:fillRect/>
          </a:stretch>
        </p:blipFill>
        <p:spPr bwMode="auto">
          <a:xfrm>
            <a:off x="0" y="133350"/>
            <a:ext cx="5575548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0"/>
            <a:ext cx="48006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1327076" y="6381328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59724" y="2276872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15708" y="5013176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72025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536" y="908720"/>
            <a:ext cx="51435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967036" y="2741613"/>
            <a:ext cx="1152128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4-6.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 인플레이션 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애플리케이션 구성하기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2028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69375" cy="369332"/>
          </a:xfrm>
        </p:spPr>
        <p:txBody>
          <a:bodyPr/>
          <a:lstStyle/>
          <a:p>
            <a:r>
              <a:rPr lang="ko-KR" altLang="en-US" dirty="0" err="1" smtClean="0"/>
              <a:t>자바소스로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24744"/>
            <a:ext cx="77343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862762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63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setContentView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메소드에서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 파일 매칭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88025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파일과 자바 소스 파일의 매칭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466" name="_x189688808" descr="P02_S003_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16113"/>
            <a:ext cx="9675812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_x242936416"/>
          <p:cNvSpPr>
            <a:spLocks noChangeArrowheads="1"/>
          </p:cNvSpPr>
          <p:nvPr/>
        </p:nvSpPr>
        <p:spPr bwMode="auto">
          <a:xfrm>
            <a:off x="2457450" y="5605463"/>
            <a:ext cx="5372100" cy="6413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R.layout.</a:t>
            </a:r>
            <a:r>
              <a:rPr lang="ko-KR" altLang="en-US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레이아웃 파일 이름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0584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11" name="직사각형 10"/>
          <p:cNvSpPr>
            <a:spLocks noChangeArrowheads="1"/>
          </p:cNvSpPr>
          <p:nvPr/>
        </p:nvSpPr>
        <p:spPr bwMode="auto">
          <a:xfrm>
            <a:off x="2911475" y="5843588"/>
            <a:ext cx="45354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["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시작“ 버튼의 레이아웃 인플레이션 과정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2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인플레이션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 : 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레이아웃에 정의된 내용이 메모리에 객체화되는 과정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3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875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인플레이션이란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51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25650"/>
            <a:ext cx="99568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333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xmlns:android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android:orientation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"vertical"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TextView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"@+id/TextView"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android:background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"#ff000055"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android:padding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“10dp"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android:text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“Hello World“</a:t>
            </a:r>
            <a:endParaRPr lang="ko-KR" altLang="en-US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android:textSize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“30sp"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android:textStyle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"bold"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android:textColor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"#88ff8888"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19811" name="TextBox 14"/>
          <p:cNvSpPr txBox="1">
            <a:spLocks noChangeArrowheads="1"/>
          </p:cNvSpPr>
          <p:nvPr/>
        </p:nvSpPr>
        <p:spPr bwMode="auto">
          <a:xfrm>
            <a:off x="4351338" y="35734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배경색 설정</a:t>
            </a:r>
          </a:p>
        </p:txBody>
      </p:sp>
      <p:cxnSp>
        <p:nvCxnSpPr>
          <p:cNvPr id="15" name="직선 연결선 14"/>
          <p:cNvCxnSpPr>
            <a:stCxn id="9" idx="2"/>
          </p:cNvCxnSpPr>
          <p:nvPr/>
        </p:nvCxnSpPr>
        <p:spPr>
          <a:xfrm rot="10800000">
            <a:off x="3414713" y="3716338"/>
            <a:ext cx="79216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206875" y="35861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4" name="TextBox 14"/>
          <p:cNvSpPr txBox="1">
            <a:spLocks noChangeArrowheads="1"/>
          </p:cNvSpPr>
          <p:nvPr/>
        </p:nvSpPr>
        <p:spPr bwMode="auto">
          <a:xfrm>
            <a:off x="4351338" y="42211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크기 설정</a:t>
            </a:r>
          </a:p>
        </p:txBody>
      </p:sp>
      <p:cxnSp>
        <p:nvCxnSpPr>
          <p:cNvPr id="22" name="직선 연결선 21"/>
          <p:cNvCxnSpPr>
            <a:stCxn id="23" idx="2"/>
          </p:cNvCxnSpPr>
          <p:nvPr/>
        </p:nvCxnSpPr>
        <p:spPr>
          <a:xfrm rot="10800000" flipV="1">
            <a:off x="2767013" y="4376738"/>
            <a:ext cx="1439862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206875" y="4233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7" name="TextBox 14"/>
          <p:cNvSpPr txBox="1">
            <a:spLocks noChangeArrowheads="1"/>
          </p:cNvSpPr>
          <p:nvPr/>
        </p:nvSpPr>
        <p:spPr bwMode="auto">
          <a:xfrm>
            <a:off x="4135438" y="4581525"/>
            <a:ext cx="12954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스타일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>
            <a:off x="2767013" y="4652963"/>
            <a:ext cx="1223962" cy="841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0975" y="45942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0" name="TextBox 14"/>
          <p:cNvSpPr txBox="1">
            <a:spLocks noChangeArrowheads="1"/>
          </p:cNvSpPr>
          <p:nvPr/>
        </p:nvSpPr>
        <p:spPr bwMode="auto">
          <a:xfrm>
            <a:off x="3990975" y="4941888"/>
            <a:ext cx="12969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색상 설정</a:t>
            </a:r>
          </a:p>
        </p:txBody>
      </p:sp>
      <p:cxnSp>
        <p:nvCxnSpPr>
          <p:cNvPr id="30" name="직선 연결선 29"/>
          <p:cNvCxnSpPr>
            <a:stCxn id="31" idx="2"/>
          </p:cNvCxnSpPr>
          <p:nvPr/>
        </p:nvCxnSpPr>
        <p:spPr>
          <a:xfrm rot="10800000">
            <a:off x="3198813" y="4941888"/>
            <a:ext cx="647700" cy="15557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46513" y="49545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3" name="TextBox 14"/>
          <p:cNvSpPr txBox="1">
            <a:spLocks noChangeArrowheads="1"/>
          </p:cNvSpPr>
          <p:nvPr/>
        </p:nvSpPr>
        <p:spPr bwMode="auto">
          <a:xfrm>
            <a:off x="3775075" y="5300663"/>
            <a:ext cx="1296988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최대 줄 설정</a:t>
            </a:r>
            <a:endParaRPr lang="en-US" altLang="ko-KR" b="1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말줄임표</a:t>
            </a:r>
          </a:p>
        </p:txBody>
      </p:sp>
      <p:cxnSp>
        <p:nvCxnSpPr>
          <p:cNvPr id="34" name="직선 연결선 33"/>
          <p:cNvCxnSpPr>
            <a:stCxn id="119823" idx="3"/>
          </p:cNvCxnSpPr>
          <p:nvPr/>
        </p:nvCxnSpPr>
        <p:spPr>
          <a:xfrm>
            <a:off x="5072063" y="5562273"/>
            <a:ext cx="1151557" cy="242991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30613" y="53133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6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사용</a:t>
            </a:r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660" y="1484784"/>
            <a:ext cx="34480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007596" y="479715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8080"/>
                </a:solidFill>
              </a:rPr>
              <a:t>&lt;</a:t>
            </a:r>
            <a:r>
              <a:rPr lang="en-US" altLang="ko-KR">
                <a:solidFill>
                  <a:srgbClr val="3F7F7F"/>
                </a:solidFill>
              </a:rPr>
              <a:t>TextView</a:t>
            </a: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android:layout_width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“match_parent"</a:t>
            </a:r>
            <a:endParaRPr lang="en-US" altLang="ko-KR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android:layout_height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"wrap_content"</a:t>
            </a:r>
            <a:endParaRPr lang="en-US" altLang="ko-KR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android:text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“@string/long_text"</a:t>
            </a:r>
            <a:endParaRPr lang="en-US" altLang="ko-KR">
              <a:solidFill>
                <a:srgbClr val="7F007F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android:maxLines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“3"</a:t>
            </a:r>
            <a:endParaRPr lang="en-US" altLang="ko-KR">
              <a:solidFill>
                <a:srgbClr val="00808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7F007F"/>
                </a:solidFill>
              </a:rPr>
              <a:t>android:ellipsize</a:t>
            </a:r>
            <a:r>
              <a:rPr lang="en-US" altLang="ko-KR">
                <a:solidFill>
                  <a:srgbClr val="000000"/>
                </a:solidFill>
              </a:rPr>
              <a:t>=</a:t>
            </a:r>
            <a:r>
              <a:rPr lang="en-US" altLang="ko-KR" i="1">
                <a:solidFill>
                  <a:srgbClr val="2A00FF"/>
                </a:solidFill>
              </a:rPr>
              <a:t>“end"</a:t>
            </a:r>
            <a:r>
              <a:rPr lang="en-US" altLang="ko-KR">
                <a:solidFill>
                  <a:srgbClr val="008080"/>
                </a:solidFill>
              </a:rPr>
              <a:t>/&gt;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8318" cy="369332"/>
          </a:xfrm>
        </p:spPr>
        <p:txBody>
          <a:bodyPr/>
          <a:lstStyle/>
          <a:p>
            <a:r>
              <a:rPr lang="en-US" altLang="ko-KR" dirty="0" smtClean="0"/>
              <a:t>activity-main.xml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156" y="1484784"/>
            <a:ext cx="6126782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800774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052513"/>
            <a:ext cx="9001125" cy="3876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</a:rPr>
              <a:t> MainActivity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</a:rPr>
              <a:t> AppCompatActivity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646464"/>
                </a:solidFill>
              </a:rPr>
              <a:t>  @</a:t>
            </a:r>
            <a:r>
              <a:rPr lang="en-US" altLang="ko-KR" sz="1600" dirty="0">
                <a:solidFill>
                  <a:srgbClr val="000000"/>
                </a:solidFill>
              </a:rPr>
              <a:t>Override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 onCreate(Bundle savedInstanceState)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  super</a:t>
            </a:r>
            <a:r>
              <a:rPr lang="en-US" altLang="ko-KR" sz="1600" dirty="0">
                <a:solidFill>
                  <a:srgbClr val="000000"/>
                </a:solidFill>
              </a:rPr>
              <a:t>.onCreate(savedInstanceState);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 button = (Button)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button.setText(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ko-KR" altLang="en-US" sz="1600" dirty="0">
                <a:solidFill>
                  <a:srgbClr val="2A00FF"/>
                </a:solidFill>
              </a:rPr>
              <a:t>시작됨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setContentView(R.layout.</a:t>
            </a:r>
            <a:r>
              <a:rPr lang="en-US" altLang="ko-KR" sz="1600" i="1" dirty="0">
                <a:solidFill>
                  <a:srgbClr val="0000C0"/>
                </a:solidFill>
              </a:rPr>
              <a:t>activity_main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}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9" name="직사각형 10"/>
          <p:cNvSpPr>
            <a:spLocks noChangeArrowheads="1"/>
          </p:cNvSpPr>
          <p:nvPr/>
        </p:nvSpPr>
        <p:spPr bwMode="auto">
          <a:xfrm>
            <a:off x="463550" y="5135563"/>
            <a:ext cx="63357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[setContentView()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코드와 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findViewById()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메소드의 호출 순서를 바꾼 경우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60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625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인플레이션의 이해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호출 순서 </a:t>
            </a: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4" name="_x189690408" descr="P02_S003_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730375"/>
            <a:ext cx="259238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8990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244600"/>
            <a:ext cx="9001125" cy="12969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(int layoutResID) 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(View view [, ViewGroup.LayoutParams params])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425" y="3836988"/>
            <a:ext cx="9001125" cy="11525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getSystemService(Context.LAYOUT_INFLATER_SERVICE)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606425" y="2613025"/>
            <a:ext cx="9001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setContentView()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메소드의 역할</a:t>
            </a: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 나타낼 뷰를 지정하는 역할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레이아웃의 내용을 메모리 상에 객체화하는 역할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06425" y="5060950"/>
            <a:ext cx="95059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화면 중에서 일부분만을 차지하는 화면 구성요소들을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레이아웃에서 로딩하여 보여줄 수 없을까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LayoutInflater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클래스를 제공하며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클래스는 시스템 서비스로 제공됨</a:t>
            </a:r>
          </a:p>
        </p:txBody>
      </p:sp>
      <p:sp>
        <p:nvSpPr>
          <p:cNvPr id="25612" name="제목 16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05313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setContentView()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메소드의 역할</a:t>
            </a:r>
          </a:p>
        </p:txBody>
      </p:sp>
      <p:sp>
        <p:nvSpPr>
          <p:cNvPr id="25613" name="TextBox 17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886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6" name="직사각형 10"/>
          <p:cNvSpPr>
            <a:spLocks noChangeArrowheads="1"/>
          </p:cNvSpPr>
          <p:nvPr/>
        </p:nvSpPr>
        <p:spPr bwMode="auto">
          <a:xfrm>
            <a:off x="2525713" y="5345113"/>
            <a:ext cx="54721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화면의 일부분을 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레이아웃 파일의 내용으로 적용하는 과정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8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243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인플레이션의 개념도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7660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700213"/>
            <a:ext cx="66198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50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559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화면 전체와 화면 일부</a:t>
            </a:r>
          </a:p>
        </p:txBody>
      </p:sp>
      <p:sp>
        <p:nvSpPr>
          <p:cNvPr id="2970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63550" y="1168400"/>
            <a:ext cx="9359900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안드로이드에서 화면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소스와 화면 구성이 분리되어 있음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자바 소스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</a:t>
            </a:r>
            <a:endParaRPr kumimoji="0"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XML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레이아웃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화면 전체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anose="05000000000000000000" pitchFamily="2" charset="2"/>
              </a:rPr>
              <a:t> setContentView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anose="05000000000000000000" pitchFamily="2" charset="2"/>
              </a:rPr>
              <a:t>에서 인플레이션</a:t>
            </a:r>
            <a:endParaRPr kumimoji="0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액티비티를 위한 자바 소스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MainActivity.java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액티비티를 위한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XML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레이아웃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activity_main.xml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 화면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수동으로 인플레이션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 위한 자바 소스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또는 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소스 파일로 분리될 수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 위한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singer.xml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793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3176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3176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31763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1764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1765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레이아웃 인플레이션 예제</a:t>
                </a:r>
              </a:p>
            </p:txBody>
          </p:sp>
          <p:sp>
            <p:nvSpPr>
              <p:cNvPr id="31766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31748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3176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화면 일부의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3176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31749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화면의 일부로 추가할 뷰의 </a:t>
            </a:r>
            <a:r>
              <a:rPr lang="en-US" altLang="ko-KR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인플레이션 후 자바 코드에서 화면의 일부로 추가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0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1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752" name="그룹 25"/>
          <p:cNvGrpSpPr>
            <a:grpSpLocks/>
          </p:cNvGrpSpPr>
          <p:nvPr/>
        </p:nvGrpSpPr>
        <p:grpSpPr bwMode="auto">
          <a:xfrm>
            <a:off x="785813" y="5156200"/>
            <a:ext cx="2786062" cy="1000125"/>
            <a:chOff x="785782" y="3000372"/>
            <a:chExt cx="2857520" cy="822325"/>
          </a:xfrm>
        </p:grpSpPr>
        <p:sp>
          <p:nvSpPr>
            <p:cNvPr id="31759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31760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31753" name="직사각형 27"/>
          <p:cNvSpPr>
            <a:spLocks noChangeArrowheads="1"/>
          </p:cNvSpPr>
          <p:nvPr/>
        </p:nvSpPr>
        <p:spPr bwMode="auto">
          <a:xfrm>
            <a:off x="714375" y="6156325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4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 예제</a:t>
            </a:r>
          </a:p>
        </p:txBody>
      </p:sp>
      <p:sp>
        <p:nvSpPr>
          <p:cNvPr id="31755" name="TextBox 2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757" name="_x189689528" descr="P02_S003_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933450"/>
            <a:ext cx="1817687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_x189783648" descr="P02_S003_0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933450"/>
            <a:ext cx="1817687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032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01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액티비티의 레이아웃</a:t>
            </a:r>
          </a:p>
        </p:txBody>
      </p:sp>
      <p:sp>
        <p:nvSpPr>
          <p:cNvPr id="33802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3803" name="_x189690408" descr="P02_S003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709738"/>
            <a:ext cx="6502400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위쪽에 버튼을 배치하고 아래쪽에 다른 레이아웃이 들어갈 공간을 확보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197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6425" y="1052513"/>
            <a:ext cx="9001125" cy="5275262"/>
          </a:xfrm>
          <a:prstGeom prst="roundRect">
            <a:avLst>
              <a:gd name="adj" fmla="val 1969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i="1">
                <a:solidFill>
                  <a:srgbClr val="000000"/>
                </a:solidFill>
                <a:ea typeface="굴림" pitchFamily="50" charset="-127"/>
              </a:rPr>
              <a:t>&lt;?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xml version=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"1.0" 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encoding=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"utf-8"</a:t>
            </a:r>
            <a:r>
              <a:rPr lang="en-US" altLang="ko-KR" i="1">
                <a:solidFill>
                  <a:srgbClr val="000000"/>
                </a:solidFill>
                <a:ea typeface="굴림" pitchFamily="50" charset="-127"/>
              </a:rPr>
              <a:t>?&gt;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&lt;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LinearLayout 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xmlns: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"http://schemas.android.com/apk/res/android"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:id=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"@+id/activity_menu"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:layout_width=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"match_parent"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:layout_height=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"match_parent"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:orientation=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"vertical"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…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endParaRPr lang="en-US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    &lt;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Button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:id=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"@+id/button2"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:layout_width=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"match_parent"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:layout_height=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"wrap_content"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:text=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추가하기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/&gt;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&lt;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LinearLayout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:id=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"@+id/container"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:layout_width=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"match_parent"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:layout_height=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"match_parent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“</a:t>
            </a:r>
            <a:endParaRPr lang="ko-KR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        android</a:t>
            </a:r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:orientation=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"vertical"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&lt;/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LinearLayout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&lt;/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LinearLayout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&gt;</a:t>
            </a:r>
            <a:endParaRPr lang="ko-KR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850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액티비티의 레이아웃</a:t>
            </a:r>
          </a:p>
        </p:txBody>
      </p: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042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7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부분 화면을 위한 레이아웃</a:t>
            </a:r>
          </a:p>
        </p:txBody>
      </p:sp>
      <p:sp>
        <p:nvSpPr>
          <p:cNvPr id="37898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9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sub1.xml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파일로 만들고 텍스트뷰와 체크박스 위젯 추가한 후 배경색 설정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900" name="_x189688808" descr="P02_S003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3238"/>
            <a:ext cx="40655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_x189689528" descr="P02_S003_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989138"/>
            <a:ext cx="60071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6210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606425" y="1125538"/>
            <a:ext cx="9074150" cy="5202237"/>
          </a:xfrm>
          <a:prstGeom prst="roundRect">
            <a:avLst>
              <a:gd name="adj" fmla="val 2499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protected void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onCreate(Bundle savedInstanceState) {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super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.onCreate(savedInstanceState);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setContentView(R.layout.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activity_menu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container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= (LinearLayout) findViewById(R.id.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container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Button button = (Button) findViewById(R.id.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button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button.setOnClickListener(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View.OnClickListener() {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>
                <a:solidFill>
                  <a:srgbClr val="808000"/>
                </a:solidFill>
                <a:ea typeface="굴림" pitchFamily="50" charset="-127"/>
              </a:rPr>
              <a:t>@Override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public void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onClick(View view) {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LayoutInflater inflater = (LayoutInflater) getSystemService(Context.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LAYOUT_INFLATER_SERVICE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inflater.inflate(R.layout.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sub1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container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true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CheckBox checkBox = (CheckBox)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container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.findViewById(R.id.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checkBox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checkBox.setText(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로딩되었어요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."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}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});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}</a:t>
            </a:r>
            <a:endParaRPr lang="ko-KR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7" name="제목 2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자바 코드 작성</a:t>
            </a:r>
          </a:p>
        </p:txBody>
      </p:sp>
      <p:sp>
        <p:nvSpPr>
          <p:cNvPr id="39948" name="TextBox 37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426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6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사용</a:t>
            </a:r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004" y="908720"/>
            <a:ext cx="6220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800" b="1" dirty="0"/>
              <a:t>개발자 임의의 폰트 적용 방법</a:t>
            </a:r>
            <a:endParaRPr lang="en-US" altLang="ko-KR" sz="1800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폰트파일</a:t>
            </a:r>
            <a:r>
              <a:rPr lang="en-US" altLang="ko-KR" dirty="0"/>
              <a:t>(</a:t>
            </a:r>
            <a:r>
              <a:rPr lang="en-US" altLang="ko-KR" dirty="0" err="1"/>
              <a:t>ttf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assets</a:t>
            </a:r>
            <a:r>
              <a:rPr lang="ko-KR" altLang="en-US" dirty="0"/>
              <a:t>폴더에 복사한 후 코드에서 </a:t>
            </a:r>
            <a:r>
              <a:rPr lang="en-US" altLang="ko-KR" dirty="0" err="1"/>
              <a:t>setTypeFace</a:t>
            </a:r>
            <a:r>
              <a:rPr lang="en-US" altLang="ko-KR" dirty="0"/>
              <a:t>()</a:t>
            </a:r>
            <a:r>
              <a:rPr lang="ko-KR" altLang="en-US" dirty="0"/>
              <a:t>함수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en-US" altLang="ko-KR" dirty="0"/>
              <a:t> text=(</a:t>
            </a:r>
            <a:r>
              <a:rPr lang="en-US" altLang="ko-KR" dirty="0" err="1"/>
              <a:t>TextView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R.id.text_font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Typeface </a:t>
            </a:r>
            <a:r>
              <a:rPr lang="en-US" altLang="ko-KR" dirty="0" err="1"/>
              <a:t>typeface</a:t>
            </a:r>
            <a:r>
              <a:rPr lang="en-US" altLang="ko-KR" dirty="0"/>
              <a:t> = </a:t>
            </a:r>
            <a:r>
              <a:rPr lang="en-US" altLang="ko-KR" dirty="0" err="1"/>
              <a:t>Typeface.createFromAsset</a:t>
            </a:r>
            <a:r>
              <a:rPr lang="en-US" altLang="ko-KR" dirty="0"/>
              <a:t>(</a:t>
            </a:r>
            <a:r>
              <a:rPr lang="en-US" altLang="ko-KR" dirty="0" err="1"/>
              <a:t>getAssets</a:t>
            </a:r>
            <a:r>
              <a:rPr lang="en-US" altLang="ko-KR" dirty="0"/>
              <a:t>(), “xmax.ttf”);</a:t>
            </a:r>
          </a:p>
          <a:p>
            <a:r>
              <a:rPr lang="en-US" altLang="ko-KR" dirty="0" err="1"/>
              <a:t>text.setTypeface</a:t>
            </a:r>
            <a:r>
              <a:rPr lang="en-US" altLang="ko-KR" dirty="0"/>
              <a:t>(typeface);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" y="4965700"/>
            <a:ext cx="752475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2" y="2412479"/>
            <a:ext cx="8382000" cy="1952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9560" y="4590144"/>
            <a:ext cx="12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800" b="1" dirty="0" err="1" smtClean="0"/>
              <a:t>autoLink</a:t>
            </a:r>
            <a:endParaRPr lang="en-US" altLang="ko-KR" sz="1800" b="1" dirty="0"/>
          </a:p>
        </p:txBody>
      </p:sp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036" y="908720"/>
            <a:ext cx="5686425" cy="5534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5748" y="1628800"/>
            <a:ext cx="2019871" cy="3358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140357"/>
      </p:ext>
    </p:extLst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36530" cy="369332"/>
          </a:xfrm>
        </p:spPr>
        <p:txBody>
          <a:bodyPr/>
          <a:lstStyle/>
          <a:p>
            <a:r>
              <a:rPr lang="en-US" altLang="ko-KR" dirty="0" smtClean="0"/>
              <a:t>sub.xml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004" y="1412776"/>
            <a:ext cx="6219825" cy="4152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732" y="1628800"/>
            <a:ext cx="2232248" cy="3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974846"/>
      </p:ext>
    </p:extLst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002"/>
            <a:ext cx="10287000" cy="637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27676" y="2708920"/>
            <a:ext cx="306404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추가 해 보기</a:t>
            </a:r>
            <a:endParaRPr lang="en-US" altLang="ko-KR" dirty="0" smtClean="0"/>
          </a:p>
          <a:p>
            <a:r>
              <a:rPr lang="en-US" altLang="ko-KR" dirty="0" smtClean="0"/>
              <a:t>Button button2 = new Button(this);</a:t>
            </a:r>
          </a:p>
          <a:p>
            <a:r>
              <a:rPr lang="en-US" altLang="ko-KR" dirty="0" smtClean="0"/>
              <a:t>button2.setText(“button”);</a:t>
            </a:r>
          </a:p>
          <a:p>
            <a:r>
              <a:rPr lang="en-US" altLang="ko-KR" dirty="0" err="1" smtClean="0"/>
              <a:t>container.addView</a:t>
            </a:r>
            <a:r>
              <a:rPr lang="en-US" altLang="ko-KR" dirty="0" smtClean="0"/>
              <a:t>(button2);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51408"/>
      </p:ext>
    </p:extLst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1500" y="1214438"/>
            <a:ext cx="9072563" cy="13414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View inflate (int resource, ViewGroup root)</a:t>
            </a: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500" y="2797175"/>
            <a:ext cx="9072563" cy="1436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</a:endParaRP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static Layoutlnflater Layoutlnflater.from (Context context)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500" y="4484688"/>
            <a:ext cx="9072563" cy="1438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static View inflate (Context context, int resource, ViewGroup root)</a:t>
            </a: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1996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메소드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99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1796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10184060" cy="2072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제목 12"/>
          <p:cNvSpPr txBox="1">
            <a:spLocks/>
          </p:cNvSpPr>
          <p:nvPr/>
        </p:nvSpPr>
        <p:spPr bwMode="auto">
          <a:xfrm>
            <a:off x="751012" y="188640"/>
            <a:ext cx="36353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레이아웃 인플레이션 </a:t>
            </a:r>
            <a:r>
              <a:rPr kumimoji="1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메소드</a:t>
            </a: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4839585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1721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– EditText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764704"/>
            <a:ext cx="10112052" cy="585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EditText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"@+id/editText1"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android:textSize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smtClean="0">
                <a:solidFill>
                  <a:srgbClr val="2A00FF"/>
                </a:solidFill>
              </a:rPr>
              <a:t>18sp“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A00FF"/>
                </a:solidFill>
              </a:rPr>
              <a:t> </a:t>
            </a:r>
            <a:r>
              <a:rPr lang="en-US" altLang="ko-KR" i="1" dirty="0" smtClean="0">
                <a:solidFill>
                  <a:srgbClr val="2A00FF"/>
                </a:solidFill>
              </a:rPr>
              <a:t>   </a:t>
            </a:r>
            <a:r>
              <a:rPr lang="en-US" altLang="ko-KR" dirty="0" err="1" smtClean="0">
                <a:solidFill>
                  <a:srgbClr val="7F007F"/>
                </a:solidFill>
              </a:rPr>
              <a:t>android:maxLines</a:t>
            </a:r>
            <a:r>
              <a:rPr lang="en-US" altLang="ko-KR" dirty="0" smtClean="0">
                <a:solidFill>
                  <a:srgbClr val="000000"/>
                </a:solidFill>
              </a:rPr>
              <a:t>=“5”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android:lines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“5"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 smtClean="0">
                <a:solidFill>
                  <a:srgbClr val="2A00FF"/>
                </a:solidFill>
              </a:rPr>
              <a:t>textCapCharacters|textMultiLine</a:t>
            </a:r>
            <a:r>
              <a:rPr lang="en-US" altLang="ko-KR" i="1" dirty="0" smtClean="0">
                <a:solidFill>
                  <a:srgbClr val="2A00FF"/>
                </a:solidFill>
              </a:rPr>
              <a:t>“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android:hint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ko-KR" altLang="en-US" i="1" dirty="0">
                <a:solidFill>
                  <a:srgbClr val="2A00FF"/>
                </a:solidFill>
              </a:rPr>
              <a:t>내용을 입력하세요</a:t>
            </a:r>
            <a:r>
              <a:rPr lang="en-US" altLang="ko-KR" i="1" dirty="0">
                <a:solidFill>
                  <a:srgbClr val="2A00FF"/>
                </a:solidFill>
              </a:rPr>
              <a:t>." 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&gt;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</a:t>
            </a:r>
            <a:r>
              <a:rPr lang="en-US" altLang="ko-KR" dirty="0" err="1">
                <a:solidFill>
                  <a:srgbClr val="008080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</a:rPr>
              <a:t>wrap_content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android:gravity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“center"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“text"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1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입력상자의 속성 사용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4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2570816" y="2743081"/>
            <a:ext cx="2448272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처음화면에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표시되는 </a:t>
            </a:r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라인수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4386907" y="3323430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대문자입력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412A0-6638-4C05-961E-D638C58C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21" y="1700808"/>
            <a:ext cx="3158877" cy="338511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F8C5BBD3-1A15-458E-B840-960444C8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276" y="5137447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한줄입력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E1F3A-B559-42A1-8411-9E489AFFD859}"/>
              </a:ext>
            </a:extLst>
          </p:cNvPr>
          <p:cNvSpPr txBox="1"/>
          <p:nvPr/>
        </p:nvSpPr>
        <p:spPr>
          <a:xfrm>
            <a:off x="3343300" y="5717796"/>
            <a:ext cx="4295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number,</a:t>
            </a:r>
            <a:r>
              <a:rPr lang="ko-KR" altLang="en-US" dirty="0"/>
              <a:t> </a:t>
            </a:r>
            <a:r>
              <a:rPr lang="en-US" altLang="ko-KR" dirty="0" err="1"/>
              <a:t>textEmailAddress</a:t>
            </a:r>
            <a:r>
              <a:rPr lang="en-US" altLang="ko-KR" dirty="0"/>
              <a:t>, </a:t>
            </a:r>
            <a:r>
              <a:rPr lang="en-US" altLang="ko-KR" dirty="0" err="1"/>
              <a:t>textPassword</a:t>
            </a:r>
            <a:r>
              <a:rPr lang="ko-KR" altLang="en-US" dirty="0"/>
              <a:t> 등 해보기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115" y="99549"/>
            <a:ext cx="7655885" cy="67584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6996" y="26040"/>
            <a:ext cx="2078326" cy="738664"/>
          </a:xfrm>
        </p:spPr>
        <p:txBody>
          <a:bodyPr/>
          <a:lstStyle/>
          <a:p>
            <a:r>
              <a:rPr lang="en-US" altLang="ko-KR"/>
              <a:t>EditText</a:t>
            </a:r>
            <a:br>
              <a:rPr lang="en-US" altLang="ko-KR"/>
            </a:br>
            <a:r>
              <a:rPr lang="en-US" altLang="ko-KR"/>
              <a:t>inputType</a:t>
            </a:r>
            <a:r>
              <a:rPr lang="ko-KR" altLang="en-US"/>
              <a:t>속성</a:t>
            </a:r>
          </a:p>
        </p:txBody>
      </p:sp>
      <p:sp>
        <p:nvSpPr>
          <p:cNvPr id="5" name="타원 4"/>
          <p:cNvSpPr/>
          <p:nvPr/>
        </p:nvSpPr>
        <p:spPr>
          <a:xfrm>
            <a:off x="2551212" y="764704"/>
            <a:ext cx="4824536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972" y="400506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number, phone, </a:t>
            </a:r>
            <a:r>
              <a:rPr lang="en-US" altLang="ko-KR" dirty="0" err="1"/>
              <a:t>textEmailAddress</a:t>
            </a:r>
            <a:r>
              <a:rPr lang="ko-KR" altLang="en-US" dirty="0"/>
              <a:t>도 </a:t>
            </a:r>
            <a:r>
              <a:rPr lang="ko-KR" altLang="en-US" dirty="0" err="1"/>
              <a:t>한줄만</a:t>
            </a:r>
            <a:r>
              <a:rPr lang="ko-KR" altLang="en-US" dirty="0"/>
              <a:t> </a:t>
            </a:r>
            <a:r>
              <a:rPr lang="ko-KR" altLang="en-US" dirty="0" err="1"/>
              <a:t>입력할수</a:t>
            </a:r>
            <a:r>
              <a:rPr lang="ko-KR" altLang="en-US" dirty="0"/>
              <a:t>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08C22-5E2D-4744-A531-3BB34CDAD1D8}"/>
              </a:ext>
            </a:extLst>
          </p:cNvPr>
          <p:cNvSpPr txBox="1"/>
          <p:nvPr/>
        </p:nvSpPr>
        <p:spPr>
          <a:xfrm>
            <a:off x="574940" y="97672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singleLine</a:t>
            </a:r>
            <a:r>
              <a:rPr lang="en-US" altLang="ko-KR" dirty="0"/>
              <a:t>=“true”</a:t>
            </a:r>
          </a:p>
          <a:p>
            <a:r>
              <a:rPr lang="en-US" altLang="ko-KR" dirty="0"/>
              <a:t>Deprecated</a:t>
            </a:r>
            <a:r>
              <a:rPr lang="ko-KR" altLang="en-US" dirty="0"/>
              <a:t>되고 </a:t>
            </a:r>
            <a:r>
              <a:rPr lang="en-US" altLang="ko-KR" dirty="0" err="1"/>
              <a:t>inputtype</a:t>
            </a:r>
            <a:r>
              <a:rPr lang="ko-KR" altLang="en-US" dirty="0"/>
              <a:t>으로 일원화됨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3020" y="1124744"/>
          <a:ext cx="8928992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selectAllOnFocus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포커스를 받을 때 문자열 전체가 선택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cursorVisible</a:t>
                      </a:r>
                      <a:r>
                        <a:rPr lang="en-US" altLang="ko-KR" dirty="0"/>
                        <a:t>=“false” </a:t>
                      </a:r>
                      <a:r>
                        <a:rPr lang="ko-KR" altLang="en-US" dirty="0"/>
                        <a:t>커서 안보임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문자열에 들어 있는 링크 정보를 자동으로 찾아 링크 색상으로 표시하고 누르면 필요한 기능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줄간격조정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lineSpacingMultiplier</a:t>
                      </a:r>
                      <a:r>
                        <a:rPr lang="ko-KR" altLang="en-US" dirty="0" err="1"/>
                        <a:t>줄간격을</a:t>
                      </a:r>
                      <a:r>
                        <a:rPr lang="ko-KR" altLang="en-US" dirty="0"/>
                        <a:t> 배수로 설정할 때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lineSpacingExtra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여유값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대소문자표시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characters, words, sentences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줄임표시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ellipsize</a:t>
                      </a:r>
                      <a:r>
                        <a:rPr lang="en-US" altLang="ko-KR" dirty="0"/>
                        <a:t> –none, start, middle, end </a:t>
                      </a:r>
                      <a:r>
                        <a:rPr lang="ko-KR" altLang="en-US" dirty="0"/>
                        <a:t>문자열의 어디를 잘라서 보여줄지 결정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힌트표시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어떤 내용을 입력하라고 안내문으로 알려주고 싶을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편집가능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editable = false </a:t>
                      </a:r>
                      <a:r>
                        <a:rPr lang="ko-KR" altLang="en-US" dirty="0"/>
                        <a:t>문자열 편집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문자열변경처리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입력된 문자를 </a:t>
                      </a:r>
                      <a:r>
                        <a:rPr lang="ko-KR" altLang="en-US" dirty="0" err="1"/>
                        <a:t>확인할때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getText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메소드가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리턴하는</a:t>
                      </a:r>
                      <a:r>
                        <a:rPr lang="ko-KR" altLang="en-US" dirty="0"/>
                        <a:t> 것은 </a:t>
                      </a:r>
                      <a:r>
                        <a:rPr lang="en-US" altLang="ko-KR" dirty="0"/>
                        <a:t>Editable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객체인데 이 객체의 </a:t>
                      </a:r>
                      <a:r>
                        <a:rPr lang="en-US" altLang="ko-KR" baseline="0" dirty="0" err="1"/>
                        <a:t>toString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 err="1"/>
                        <a:t>메소드를</a:t>
                      </a:r>
                      <a:r>
                        <a:rPr lang="ko-KR" altLang="en-US" baseline="0" dirty="0"/>
                        <a:t> 이용하면 일반 </a:t>
                      </a:r>
                      <a:r>
                        <a:rPr lang="en-US" altLang="ko-KR" baseline="0" dirty="0"/>
                        <a:t>String </a:t>
                      </a:r>
                      <a:r>
                        <a:rPr lang="ko-KR" altLang="en-US" baseline="0" dirty="0"/>
                        <a:t>타입의 문자열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0468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39739</TotalTime>
  <Words>1299</Words>
  <Application>Microsoft Office PowerPoint</Application>
  <PresentationFormat>35mm 슬라이드</PresentationFormat>
  <Paragraphs>318</Paragraphs>
  <Slides>54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8" baseType="lpstr">
      <vt:lpstr>굴림</vt:lpstr>
      <vt:lpstr>나눔고딕</vt:lpstr>
      <vt:lpstr>나눔고딕 ExtraBold</vt:lpstr>
      <vt:lpstr>맑은 고딕</vt:lpstr>
      <vt:lpstr>바탕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기본 위젯</vt:lpstr>
      <vt:lpstr>기본 위젯 – 텍스트뷰의 속성 </vt:lpstr>
      <vt:lpstr>기본 위젯 – 텍스트뷰의 속성 사용</vt:lpstr>
      <vt:lpstr>기본 위젯 – 텍스트뷰의 속성 사용</vt:lpstr>
      <vt:lpstr>기본위젯 – EditText</vt:lpstr>
      <vt:lpstr>기본 위젯 – 입력상자의 속성 사용</vt:lpstr>
      <vt:lpstr>EditText inputType속성</vt:lpstr>
      <vt:lpstr>텍스트뷰와 입력상자의 기능들</vt:lpstr>
      <vt:lpstr>텍스트뷰와 입력상자의 기능들</vt:lpstr>
      <vt:lpstr>TextChangedListener</vt:lpstr>
      <vt:lpstr>/drawable/border.xml</vt:lpstr>
      <vt:lpstr>PowerPoint 프레젠테이션</vt:lpstr>
      <vt:lpstr>기본위젯 - 버튼</vt:lpstr>
      <vt:lpstr>기본위젯 - 버튼</vt:lpstr>
      <vt:lpstr>버튼을 클릭(이벤트)했을 때 어떤 일이 일어날까요?</vt:lpstr>
      <vt:lpstr>체크박스와 라디오버튼</vt:lpstr>
      <vt:lpstr>기본위젯  CheckBox</vt:lpstr>
      <vt:lpstr>기본위젯 - 체크박스</vt:lpstr>
      <vt:lpstr>기본 위젯 – CheckBox(계속)</vt:lpstr>
      <vt:lpstr>기본 위젯 – 버튼의 속성 사용 (계속)</vt:lpstr>
      <vt:lpstr>CheckBox</vt:lpstr>
      <vt:lpstr>기본위젯 - RadioButton</vt:lpstr>
      <vt:lpstr>기본위젯 - 라디오버튼</vt:lpstr>
      <vt:lpstr>기본 위젯 – RadioButton(계속)</vt:lpstr>
      <vt:lpstr>기본위젯 - ImageView</vt:lpstr>
      <vt:lpstr>기본 위젯 – 이미지뷰의 속성 사용</vt:lpstr>
      <vt:lpstr>ImageView (계속)</vt:lpstr>
      <vt:lpstr>ImageView(계속)</vt:lpstr>
      <vt:lpstr>ImageView (계속)</vt:lpstr>
      <vt:lpstr>ImageView – 이미지 실제 사이즈 출력</vt:lpstr>
      <vt:lpstr>EditText</vt:lpstr>
      <vt:lpstr>EditText</vt:lpstr>
      <vt:lpstr>EditText</vt:lpstr>
      <vt:lpstr>PowerPoint 프레젠테이션</vt:lpstr>
      <vt:lpstr>PowerPoint 프레젠테이션</vt:lpstr>
      <vt:lpstr>자바소스로 만들기!!!</vt:lpstr>
      <vt:lpstr>XML 레이아웃 파일과 자바 소스 파일의 매칭</vt:lpstr>
      <vt:lpstr>인플레이션이란?</vt:lpstr>
      <vt:lpstr>activity-main.xml</vt:lpstr>
      <vt:lpstr>레이아웃 인플레이션의 이해 – 호출 순서 </vt:lpstr>
      <vt:lpstr>setContentView() 메소드의 역할</vt:lpstr>
      <vt:lpstr>레이아웃 인플레이션의 개념도</vt:lpstr>
      <vt:lpstr>화면 전체와 화면 일부</vt:lpstr>
      <vt:lpstr>레이아웃 인플레이션 예제</vt:lpstr>
      <vt:lpstr>메인 액티비티의 레이아웃</vt:lpstr>
      <vt:lpstr>메인 액티비티의 레이아웃</vt:lpstr>
      <vt:lpstr>부분 화면을 위한 레이아웃</vt:lpstr>
      <vt:lpstr>자바 코드 작성</vt:lpstr>
      <vt:lpstr>activity_main.xml</vt:lpstr>
      <vt:lpstr>sub.xml</vt:lpstr>
      <vt:lpstr>MainActivity.java</vt:lpstr>
      <vt:lpstr>레이아웃 인플레이션 메소드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3391</cp:revision>
  <dcterms:modified xsi:type="dcterms:W3CDTF">2018-03-19T01:29:59Z</dcterms:modified>
</cp:coreProperties>
</file>