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8"/>
  </p:notesMasterIdLst>
  <p:handoutMasterIdLst>
    <p:handoutMasterId r:id="rId39"/>
  </p:handoutMasterIdLst>
  <p:sldIdLst>
    <p:sldId id="1129" r:id="rId3"/>
    <p:sldId id="1130" r:id="rId4"/>
    <p:sldId id="1056" r:id="rId5"/>
    <p:sldId id="1182" r:id="rId6"/>
    <p:sldId id="1183" r:id="rId7"/>
    <p:sldId id="1184" r:id="rId8"/>
    <p:sldId id="1185" r:id="rId9"/>
    <p:sldId id="1186" r:id="rId10"/>
    <p:sldId id="1188" r:id="rId11"/>
    <p:sldId id="1189" r:id="rId12"/>
    <p:sldId id="1190" r:id="rId13"/>
    <p:sldId id="1191" r:id="rId14"/>
    <p:sldId id="1215" r:id="rId15"/>
    <p:sldId id="1133" r:id="rId16"/>
    <p:sldId id="1200" r:id="rId17"/>
    <p:sldId id="1192" r:id="rId18"/>
    <p:sldId id="1193" r:id="rId19"/>
    <p:sldId id="1194" r:id="rId20"/>
    <p:sldId id="1195" r:id="rId21"/>
    <p:sldId id="1196" r:id="rId22"/>
    <p:sldId id="1197" r:id="rId23"/>
    <p:sldId id="1198" r:id="rId24"/>
    <p:sldId id="1222" r:id="rId25"/>
    <p:sldId id="1132" r:id="rId26"/>
    <p:sldId id="1225" r:id="rId27"/>
    <p:sldId id="1217" r:id="rId28"/>
    <p:sldId id="1226" r:id="rId29"/>
    <p:sldId id="1218" r:id="rId30"/>
    <p:sldId id="1216" r:id="rId31"/>
    <p:sldId id="1135" r:id="rId32"/>
    <p:sldId id="1223" r:id="rId33"/>
    <p:sldId id="1227" r:id="rId34"/>
    <p:sldId id="1136" r:id="rId35"/>
    <p:sldId id="1228" r:id="rId36"/>
    <p:sldId id="1137" r:id="rId37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2E8A"/>
    <a:srgbClr val="FFEDB3"/>
    <a:srgbClr val="FFFFCC"/>
    <a:srgbClr val="333399"/>
    <a:srgbClr val="DDE3FF"/>
    <a:srgbClr val="E5E9FF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4" autoAdjust="0"/>
    <p:restoredTop sz="90339" autoAdjust="0"/>
  </p:normalViewPr>
  <p:slideViewPr>
    <p:cSldViewPr>
      <p:cViewPr varScale="1">
        <p:scale>
          <a:sx n="104" d="100"/>
          <a:sy n="104" d="100"/>
        </p:scale>
        <p:origin x="-1908" y="-23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9.xml"/><Relationship Id="rId5" Type="http://schemas.openxmlformats.org/officeDocument/2006/relationships/slide" Target="slides/slide23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82FB3AA4-3DE4-4E4D-A85C-D8BB5128E66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0601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06012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06012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06012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06012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6B16C7-3650-4609-AE20-A8F41C02AEE4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</a:t>
            </a:r>
            <a:r>
              <a:rPr lang="en-US" altLang="ko-KR" sz="48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  <a:endParaRPr lang="en-US" altLang="ko-KR" sz="48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토스트와 대화상자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1000125"/>
            <a:ext cx="9145587" cy="52863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</a:rPr>
              <a:t>xml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version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"1.0"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encoding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"UTF-8"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008080"/>
                </a:solidFill>
              </a:rPr>
              <a:t>?&gt;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shape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xmlns:android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android:shape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"rectangle"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stroke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android:width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"4dp"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android:color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"#ffffff00"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solid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android:color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"#ff883300"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padding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android:left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"20dp"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android:top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"20dp"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android:right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"20dp"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android:bottom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"20dp"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corners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android:radius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"15dp"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</a:rPr>
              <a:t>shape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3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895725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Shape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객체를 위한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정의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5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0907" name="_x177897440" descr="P02_S004_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9263" y="1557338"/>
            <a:ext cx="2232025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449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8" y="1196752"/>
            <a:ext cx="41529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4948" y="836712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activity_main.xml</a:t>
            </a:r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174948" y="2924944"/>
            <a:ext cx="1971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toastborder.xml</a:t>
            </a:r>
            <a:endParaRPr lang="ko-KR" altLang="en-US" sz="200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9590" y="908720"/>
            <a:ext cx="5856478" cy="24482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815908" y="476672"/>
            <a:ext cx="1216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toast.xml</a:t>
            </a:r>
            <a:endParaRPr lang="ko-KR" altLang="en-US" sz="200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48" y="3448050"/>
            <a:ext cx="6934200" cy="3409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196752"/>
            <a:ext cx="6229350" cy="3409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 l="11677" t="14098" r="11629" b="41847"/>
          <a:stretch>
            <a:fillRect/>
          </a:stretch>
        </p:blipFill>
        <p:spPr bwMode="auto">
          <a:xfrm>
            <a:off x="6943700" y="1268760"/>
            <a:ext cx="2893281" cy="2952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5-2.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알림대화상자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812215" cy="369332"/>
          </a:xfrm>
        </p:spPr>
        <p:txBody>
          <a:bodyPr/>
          <a:lstStyle/>
          <a:p>
            <a:r>
              <a:rPr lang="en-US" altLang="ko-KR" smtClean="0"/>
              <a:t>5-2 </a:t>
            </a:r>
            <a:r>
              <a:rPr lang="ko-KR" altLang="en-US" smtClean="0"/>
              <a:t>알림대화상자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980728"/>
            <a:ext cx="8905875" cy="514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2539157" cy="369332"/>
          </a:xfrm>
        </p:spPr>
        <p:txBody>
          <a:bodyPr/>
          <a:lstStyle/>
          <a:p>
            <a:r>
              <a:rPr lang="en-US" altLang="ko-KR" smtClean="0"/>
              <a:t>5-2 </a:t>
            </a:r>
            <a:r>
              <a:rPr lang="ko-KR" altLang="en-US" smtClean="0"/>
              <a:t>알림대화상자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620688"/>
            <a:ext cx="9268718" cy="60661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85750" y="2348880"/>
            <a:ext cx="3786188" cy="1143000"/>
            <a:chOff x="0" y="0"/>
            <a:chExt cx="1232" cy="975"/>
          </a:xfrm>
        </p:grpSpPr>
        <p:sp>
          <p:nvSpPr>
            <p:cNvPr id="8705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8705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대화상자 만들기 예제</a:t>
                </a:r>
              </a:p>
            </p:txBody>
          </p:sp>
          <p:sp>
            <p:nvSpPr>
              <p:cNvPr id="8705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87043" name="직사각형 27"/>
          <p:cNvSpPr>
            <a:spLocks noChangeArrowheads="1"/>
          </p:cNvSpPr>
          <p:nvPr/>
        </p:nvSpPr>
        <p:spPr bwMode="auto">
          <a:xfrm>
            <a:off x="785813" y="3539232"/>
            <a:ext cx="5143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대화상자 보여주기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22"/>
          <p:cNvGrpSpPr>
            <a:grpSpLocks/>
          </p:cNvGrpSpPr>
          <p:nvPr/>
        </p:nvGrpSpPr>
        <p:grpSpPr bwMode="auto">
          <a:xfrm>
            <a:off x="785813" y="4444107"/>
            <a:ext cx="2786062" cy="1000125"/>
            <a:chOff x="785782" y="3000372"/>
            <a:chExt cx="2857520" cy="822325"/>
          </a:xfrm>
        </p:grpSpPr>
        <p:sp>
          <p:nvSpPr>
            <p:cNvPr id="8705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05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5" name="그룹 25"/>
          <p:cNvGrpSpPr>
            <a:grpSpLocks/>
          </p:cNvGrpSpPr>
          <p:nvPr/>
        </p:nvGrpSpPr>
        <p:grpSpPr bwMode="auto">
          <a:xfrm>
            <a:off x="3643313" y="4444107"/>
            <a:ext cx="2786062" cy="1000125"/>
            <a:chOff x="785782" y="3000372"/>
            <a:chExt cx="2857520" cy="822325"/>
          </a:xfrm>
        </p:grpSpPr>
        <p:sp>
          <p:nvSpPr>
            <p:cNvPr id="8705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8705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87046" name="직사각형 27"/>
          <p:cNvSpPr>
            <a:spLocks noChangeArrowheads="1"/>
          </p:cNvSpPr>
          <p:nvPr/>
        </p:nvSpPr>
        <p:spPr bwMode="auto">
          <a:xfrm>
            <a:off x="714375" y="5444232"/>
            <a:ext cx="3071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액티비티의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047" name="직사각형 27"/>
          <p:cNvSpPr>
            <a:spLocks noChangeArrowheads="1"/>
          </p:cNvSpPr>
          <p:nvPr/>
        </p:nvSpPr>
        <p:spPr bwMode="auto">
          <a:xfrm>
            <a:off x="3571875" y="5396880"/>
            <a:ext cx="4572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대화상자 보여주기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048" name="제목 2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알림 대화상자 보여주기 예제</a:t>
            </a:r>
          </a:p>
        </p:txBody>
      </p:sp>
      <p:sp>
        <p:nvSpPr>
          <p:cNvPr id="87049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7050" name="_x177899280" descr="P02_S004_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817563"/>
            <a:ext cx="17589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1" name="_x177897920" descr="P02_S004_0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5813" y="817563"/>
            <a:ext cx="17589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18964" y="1124744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smtClean="0"/>
              <a:t> 사용자에게 확인을 받거나 선택하도록 할 때 사용</a:t>
            </a:r>
            <a:endParaRPr lang="en-US" altLang="ko-KR" sz="200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smtClean="0"/>
              <a:t> 예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아니오</a:t>
            </a:r>
            <a:r>
              <a:rPr lang="en-US" altLang="ko-KR" sz="2000" smtClean="0"/>
              <a:t>, </a:t>
            </a:r>
            <a:r>
              <a:rPr lang="ko-KR" altLang="en-US" sz="2000" smtClean="0"/>
              <a:t>취소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버튼으로 응답 가능</a:t>
            </a:r>
            <a:endParaRPr lang="ko-KR" altLang="en-US" sz="20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70201" cy="369332"/>
          </a:xfrm>
        </p:spPr>
        <p:txBody>
          <a:bodyPr/>
          <a:lstStyle/>
          <a:p>
            <a:r>
              <a:rPr lang="en-US" altLang="ko-KR" dirty="0" err="1" smtClean="0"/>
              <a:t>AlertDialog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0" y="1566862"/>
            <a:ext cx="8382000" cy="3724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711718866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activity_mian.xml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72" y="1412776"/>
            <a:ext cx="5600700" cy="2714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7636" y="908720"/>
            <a:ext cx="3571875" cy="501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69396615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534988" y="968375"/>
            <a:ext cx="9145587" cy="11842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AlertDialog dialog = createDialogBox();</a:t>
            </a: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dialog.show();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2349500"/>
            <a:ext cx="9145587" cy="40798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</a:rPr>
              <a:t> AlertDialog createDialogBox() </a:t>
            </a:r>
          </a:p>
          <a:p>
            <a:pPr eaLnBrk="1" fontAlgn="b" latinLnBrk="1" hangingPunct="1">
              <a:defRPr/>
            </a:pPr>
            <a:endParaRPr lang="en-US" altLang="ko-KR" sz="1800" b="1" dirty="0">
              <a:solidFill>
                <a:srgbClr val="000000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AlertDialog.Builder builder = </a:t>
            </a:r>
            <a:r>
              <a:rPr lang="en-US" altLang="ko-KR" sz="1800" b="1" dirty="0">
                <a:solidFill>
                  <a:srgbClr val="7F0055"/>
                </a:solidFill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</a:rPr>
              <a:t> AlertDialog.Builder(</a:t>
            </a:r>
            <a:r>
              <a:rPr lang="en-US" altLang="ko-KR" sz="1800" b="1" dirty="0">
                <a:solidFill>
                  <a:srgbClr val="7F0055"/>
                </a:solidFill>
              </a:rPr>
              <a:t>this</a:t>
            </a:r>
            <a:r>
              <a:rPr lang="en-US" altLang="ko-KR" sz="1800" b="1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sz="1800" dirty="0">
              <a:solidFill>
                <a:srgbClr val="000000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builder.setTitle(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안내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builder.setMessage(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종료하시겠습니까</a:t>
            </a:r>
            <a:r>
              <a:rPr lang="en-US" altLang="ko-KR" sz="1800" dirty="0">
                <a:solidFill>
                  <a:srgbClr val="2A00FF"/>
                </a:solidFill>
              </a:rPr>
              <a:t>?"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builder.setIcon(R.drawable.</a:t>
            </a:r>
            <a:r>
              <a:rPr lang="en-US" altLang="ko-KR" sz="1800" i="1" dirty="0">
                <a:solidFill>
                  <a:srgbClr val="0000C0"/>
                </a:solidFill>
              </a:rPr>
              <a:t>alert_dialog_icon</a:t>
            </a:r>
            <a:r>
              <a:rPr lang="en-US" altLang="ko-KR" sz="1800" i="1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5575" y="6265863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098" name="TextBox 11"/>
          <p:cNvSpPr txBox="1">
            <a:spLocks noChangeArrowheads="1"/>
          </p:cNvSpPr>
          <p:nvPr/>
        </p:nvSpPr>
        <p:spPr bwMode="auto">
          <a:xfrm>
            <a:off x="5988050" y="1331913"/>
            <a:ext cx="4286250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createDialogBox()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메소드 호출하여 대화상자 객체 생성</a:t>
            </a:r>
          </a:p>
        </p:txBody>
      </p:sp>
      <p:sp>
        <p:nvSpPr>
          <p:cNvPr id="15" name="타원 14"/>
          <p:cNvSpPr/>
          <p:nvPr/>
        </p:nvSpPr>
        <p:spPr>
          <a:xfrm>
            <a:off x="5843588" y="13192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0" name="TextBox 15"/>
          <p:cNvSpPr txBox="1">
            <a:spLocks noChangeArrowheads="1"/>
          </p:cNvSpPr>
          <p:nvPr/>
        </p:nvSpPr>
        <p:spPr bwMode="auto">
          <a:xfrm>
            <a:off x="5130800" y="1689100"/>
            <a:ext cx="1714500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대화상자 보여주기</a:t>
            </a:r>
          </a:p>
        </p:txBody>
      </p:sp>
      <p:cxnSp>
        <p:nvCxnSpPr>
          <p:cNvPr id="17" name="직선 연결선 16"/>
          <p:cNvCxnSpPr>
            <a:stCxn id="18" idx="2"/>
          </p:cNvCxnSpPr>
          <p:nvPr/>
        </p:nvCxnSpPr>
        <p:spPr>
          <a:xfrm flipH="1" flipV="1">
            <a:off x="3240088" y="1712913"/>
            <a:ext cx="1746250" cy="106362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986338" y="16764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3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89104" name="TextBox 14"/>
          <p:cNvSpPr txBox="1">
            <a:spLocks noChangeArrowheads="1"/>
          </p:cNvSpPr>
          <p:nvPr/>
        </p:nvSpPr>
        <p:spPr bwMode="auto">
          <a:xfrm>
            <a:off x="5973763" y="4868863"/>
            <a:ext cx="3603625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대화상자의 타이틀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메시지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아이콘 설정</a:t>
            </a:r>
          </a:p>
        </p:txBody>
      </p:sp>
      <p:sp>
        <p:nvSpPr>
          <p:cNvPr id="23" name="타원 22"/>
          <p:cNvSpPr/>
          <p:nvPr/>
        </p:nvSpPr>
        <p:spPr>
          <a:xfrm>
            <a:off x="5827713" y="48815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5-1.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토스트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908050"/>
            <a:ext cx="9145587" cy="554513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builder.setPositiveButton(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예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C0"/>
                </a:solidFill>
              </a:rPr>
              <a:t>        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예 버튼이 눌렀습니다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dirty="0">
              <a:solidFill>
                <a:srgbClr val="3F7F5F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builder.setNeutralButton(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취소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취소 버튼이 눌렸습니다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dirty="0">
              <a:solidFill>
                <a:srgbClr val="3F7F5F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builder.setNegativeButton(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아니오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아니오 버튼이 눌렸습니다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AlertDialog dialog = builder.create();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return</a:t>
            </a:r>
            <a:r>
              <a:rPr lang="en-US" altLang="ko-KR" b="1" dirty="0">
                <a:solidFill>
                  <a:srgbClr val="000000"/>
                </a:solidFill>
              </a:rPr>
              <a:t> dialog;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4" name="TextBox 10"/>
          <p:cNvSpPr txBox="1">
            <a:spLocks noChangeArrowheads="1"/>
          </p:cNvSpPr>
          <p:nvPr/>
        </p:nvSpPr>
        <p:spPr bwMode="auto">
          <a:xfrm>
            <a:off x="7542213" y="2994025"/>
            <a:ext cx="20716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“취소” 버튼 기능 설정</a:t>
            </a:r>
          </a:p>
        </p:txBody>
      </p:sp>
      <p:sp>
        <p:nvSpPr>
          <p:cNvPr id="12" name="타원 11"/>
          <p:cNvSpPr/>
          <p:nvPr/>
        </p:nvSpPr>
        <p:spPr>
          <a:xfrm>
            <a:off x="7397750" y="30067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대괄호 12"/>
          <p:cNvSpPr/>
          <p:nvPr/>
        </p:nvSpPr>
        <p:spPr>
          <a:xfrm>
            <a:off x="6970713" y="2636838"/>
            <a:ext cx="288925" cy="10715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7" name="TextBox 14"/>
          <p:cNvSpPr txBox="1">
            <a:spLocks noChangeArrowheads="1"/>
          </p:cNvSpPr>
          <p:nvPr/>
        </p:nvSpPr>
        <p:spPr bwMode="auto">
          <a:xfrm>
            <a:off x="7802563" y="4514850"/>
            <a:ext cx="22860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“아니오” 버튼 기능 설정</a:t>
            </a:r>
          </a:p>
        </p:txBody>
      </p:sp>
      <p:sp>
        <p:nvSpPr>
          <p:cNvPr id="16" name="타원 15"/>
          <p:cNvSpPr/>
          <p:nvPr/>
        </p:nvSpPr>
        <p:spPr>
          <a:xfrm>
            <a:off x="7658100" y="452755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대괄호 16"/>
          <p:cNvSpPr/>
          <p:nvPr/>
        </p:nvSpPr>
        <p:spPr>
          <a:xfrm>
            <a:off x="7231063" y="4157663"/>
            <a:ext cx="288925" cy="10715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50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151" name="TextBox 10"/>
          <p:cNvSpPr txBox="1">
            <a:spLocks noChangeArrowheads="1"/>
          </p:cNvSpPr>
          <p:nvPr/>
        </p:nvSpPr>
        <p:spPr bwMode="auto">
          <a:xfrm>
            <a:off x="7591425" y="1446213"/>
            <a:ext cx="2071688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“예” 버튼 기능 설정</a:t>
            </a:r>
          </a:p>
        </p:txBody>
      </p:sp>
      <p:sp>
        <p:nvSpPr>
          <p:cNvPr id="19" name="타원 18"/>
          <p:cNvSpPr/>
          <p:nvPr/>
        </p:nvSpPr>
        <p:spPr>
          <a:xfrm>
            <a:off x="7446963" y="14589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019925" y="1089025"/>
            <a:ext cx="288925" cy="1071563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54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1124744"/>
            <a:ext cx="8391525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33202197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980728"/>
            <a:ext cx="7410450" cy="2800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96" y="4221088"/>
            <a:ext cx="8648700" cy="2409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1327076" y="2708920"/>
            <a:ext cx="324036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67436" y="2780928"/>
            <a:ext cx="351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smtClean="0">
                <a:solidFill>
                  <a:srgbClr val="FF0000"/>
                </a:solidFill>
              </a:rPr>
              <a:t>뒤로가기 버튼</a:t>
            </a:r>
            <a:r>
              <a:rPr lang="en-US" altLang="ko-KR" sz="1000" b="1" i="1" smtClean="0">
                <a:solidFill>
                  <a:srgbClr val="FF0000"/>
                </a:solidFill>
              </a:rPr>
              <a:t>, </a:t>
            </a:r>
            <a:r>
              <a:rPr lang="ko-KR" altLang="en-US" sz="1000" b="1" i="1" smtClean="0">
                <a:solidFill>
                  <a:srgbClr val="FF0000"/>
                </a:solidFill>
              </a:rPr>
              <a:t>다이얼로그 창 밖 터치해도 닫히지 않는다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032062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5-3.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알림대화상자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목록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581109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0897"/>
          <a:stretch>
            <a:fillRect/>
          </a:stretch>
        </p:blipFill>
        <p:spPr bwMode="auto">
          <a:xfrm>
            <a:off x="751012" y="836712"/>
            <a:ext cx="8267700" cy="5906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581109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72" y="908720"/>
            <a:ext cx="6915150" cy="5153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6025" y="4629150"/>
            <a:ext cx="3990975" cy="2228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763506" y="4221088"/>
            <a:ext cx="15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smtClean="0"/>
              <a:t>&lt;array.xml&gt;</a:t>
            </a:r>
            <a:endParaRPr lang="ko-KR" altLang="en-US" sz="1800" b="1"/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98477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1196752"/>
            <a:ext cx="8258175" cy="464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16915922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028" y="116745"/>
            <a:ext cx="8500244" cy="67412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1615108" y="3356992"/>
            <a:ext cx="388843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615108" y="5157192"/>
            <a:ext cx="784887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55058" cy="369332"/>
          </a:xfrm>
        </p:spPr>
        <p:txBody>
          <a:bodyPr/>
          <a:lstStyle/>
          <a:p>
            <a:r>
              <a:rPr lang="en-US" altLang="ko-KR" smtClean="0"/>
              <a:t>AlertDialog - list </a:t>
            </a:r>
            <a:endParaRPr lang="ko-KR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20" y="1124744"/>
            <a:ext cx="8610600" cy="514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83249774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5-4.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DatePicker, TimePicker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38"/>
          <p:cNvSpPr txBox="1">
            <a:spLocks/>
          </p:cNvSpPr>
          <p:nvPr/>
        </p:nvSpPr>
        <p:spPr bwMode="auto">
          <a:xfrm>
            <a:off x="742950" y="201613"/>
            <a:ext cx="239764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" latinLnBrk="1">
              <a:defRPr/>
            </a:pP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5-1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토스트</a:t>
            </a: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(Toast)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1590675"/>
            <a:ext cx="8029575" cy="3676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820504" cy="369332"/>
          </a:xfrm>
        </p:spPr>
        <p:txBody>
          <a:bodyPr/>
          <a:lstStyle/>
          <a:p>
            <a:r>
              <a:rPr lang="en-US" altLang="ko-KR" smtClean="0"/>
              <a:t>5-1-5 </a:t>
            </a:r>
            <a:r>
              <a:rPr lang="ko-KR" altLang="en-US" smtClean="0"/>
              <a:t>날짜 선택</a:t>
            </a:r>
            <a:r>
              <a:rPr lang="en-US" altLang="ko-KR" smtClean="0"/>
              <a:t>(DatePickerDialog)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76389"/>
            <a:ext cx="10287000" cy="35507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15369" cy="369332"/>
          </a:xfrm>
        </p:spPr>
        <p:txBody>
          <a:bodyPr/>
          <a:lstStyle/>
          <a:p>
            <a:r>
              <a:rPr lang="en-US" altLang="ko-KR" dirty="0" err="1" smtClean="0"/>
              <a:t>DatePickerDialog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48" y="2247842"/>
            <a:ext cx="9280823" cy="4709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2059" y="0"/>
            <a:ext cx="6376052" cy="2184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5929086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15369" cy="369332"/>
          </a:xfrm>
        </p:spPr>
        <p:txBody>
          <a:bodyPr/>
          <a:lstStyle/>
          <a:p>
            <a:r>
              <a:rPr lang="en-US" altLang="ko-KR" smtClean="0"/>
              <a:t>DatePickerDialog</a:t>
            </a:r>
            <a:endParaRPr lang="ko-KR" alt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3690469"/>
            <a:ext cx="10112052" cy="29068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3420" y="404664"/>
            <a:ext cx="3914775" cy="3238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645776" cy="369332"/>
          </a:xfrm>
        </p:spPr>
        <p:txBody>
          <a:bodyPr/>
          <a:lstStyle/>
          <a:p>
            <a:r>
              <a:rPr lang="en-US" altLang="ko-KR" smtClean="0"/>
              <a:t>5-1-6 </a:t>
            </a:r>
            <a:r>
              <a:rPr lang="ko-KR" altLang="en-US" smtClean="0"/>
              <a:t>시간선택</a:t>
            </a:r>
            <a:r>
              <a:rPr lang="en-US" altLang="ko-KR" smtClean="0"/>
              <a:t>(TimePickerDialog)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11" y="901402"/>
            <a:ext cx="964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021661" cy="369332"/>
          </a:xfrm>
        </p:spPr>
        <p:txBody>
          <a:bodyPr/>
          <a:lstStyle/>
          <a:p>
            <a:r>
              <a:rPr lang="en-US" altLang="ko-KR" smtClean="0"/>
              <a:t>TimePickerDialog</a:t>
            </a:r>
            <a:endParaRPr lang="ko-KR" altLang="en-US"/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1988840"/>
            <a:ext cx="9258300" cy="25392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632405" cy="369332"/>
          </a:xfrm>
        </p:spPr>
        <p:txBody>
          <a:bodyPr/>
          <a:lstStyle/>
          <a:p>
            <a:r>
              <a:rPr lang="en-US" altLang="ko-KR" smtClean="0"/>
              <a:t>5-1-7. </a:t>
            </a:r>
            <a:r>
              <a:rPr lang="ko-KR" altLang="en-US" smtClean="0"/>
              <a:t>커스텀다이얼로그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704975"/>
            <a:ext cx="10184060" cy="3360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3550" y="1052513"/>
            <a:ext cx="9217025" cy="1233487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62" name="내용 개체 틀 2"/>
          <p:cNvSpPr txBox="1">
            <a:spLocks/>
          </p:cNvSpPr>
          <p:nvPr/>
        </p:nvSpPr>
        <p:spPr bwMode="auto">
          <a:xfrm>
            <a:off x="500063" y="1143000"/>
            <a:ext cx="9072562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buFont typeface="Arial" charset="0"/>
              <a:buChar char="•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  토스트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algn="just" eaLnBrk="1" fontAlgn="b" latinLnBrk="1" hangingPunct="1">
              <a:buFont typeface="Arial" charset="0"/>
              <a:buChar char="•"/>
            </a:pP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algn="just" eaLnBrk="1" fontAlgn="b" latinLnBrk="1" hangingPunct="1"/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간단한 메시지를 잠깐 보여주었다가 없어지는 뷰로 애플리케이션 위에 떠 있는 뷰라 할 수 있음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3550" y="2428875"/>
            <a:ext cx="9217025" cy="784101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Toast.makeText(Context </a:t>
            </a: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context, String message, int duration)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2980" y="3284984"/>
            <a:ext cx="9217025" cy="122927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</a:t>
            </a: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setGravity(int gravity, int xOffset, int yOffset)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void setMargin(float horizontalMargin, float verticalMargin)</a:t>
            </a:r>
          </a:p>
        </p:txBody>
      </p:sp>
      <p:sp>
        <p:nvSpPr>
          <p:cNvPr id="7066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토스트와 대화상자</a:t>
            </a:r>
          </a:p>
        </p:txBody>
      </p:sp>
      <p:sp>
        <p:nvSpPr>
          <p:cNvPr id="7066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1252" y="3429000"/>
            <a:ext cx="419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B0F0"/>
                </a:solidFill>
              </a:rPr>
              <a:t>gravity</a:t>
            </a:r>
            <a:r>
              <a:rPr lang="ko-KR" altLang="en-US" smtClean="0">
                <a:solidFill>
                  <a:srgbClr val="00B0F0"/>
                </a:solidFill>
              </a:rPr>
              <a:t>값은 </a:t>
            </a:r>
            <a:r>
              <a:rPr lang="en-US" altLang="ko-KR" smtClean="0">
                <a:solidFill>
                  <a:srgbClr val="00B0F0"/>
                </a:solidFill>
              </a:rPr>
              <a:t>Gravity.CENTER</a:t>
            </a:r>
            <a:r>
              <a:rPr lang="ko-KR" altLang="en-US" smtClean="0">
                <a:solidFill>
                  <a:srgbClr val="00B0F0"/>
                </a:solidFill>
              </a:rPr>
              <a:t>와 같이 정렬위치 지정</a:t>
            </a:r>
            <a:endParaRPr lang="ko-KR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2"/>
          <p:cNvGrpSpPr>
            <a:grpSpLocks/>
          </p:cNvGrpSpPr>
          <p:nvPr/>
        </p:nvGrpSpPr>
        <p:grpSpPr bwMode="auto">
          <a:xfrm>
            <a:off x="785813" y="4905375"/>
            <a:ext cx="2786062" cy="1000125"/>
            <a:chOff x="785782" y="3000372"/>
            <a:chExt cx="2857520" cy="822325"/>
          </a:xfrm>
        </p:grpSpPr>
        <p:sp>
          <p:nvSpPr>
            <p:cNvPr id="7273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토스트를 위한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73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85750" y="1071563"/>
            <a:ext cx="3786188" cy="1143000"/>
            <a:chOff x="0" y="0"/>
            <a:chExt cx="1232" cy="975"/>
          </a:xfrm>
        </p:grpSpPr>
        <p:sp>
          <p:nvSpPr>
            <p:cNvPr id="72727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72729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토스트 만들기 예제</a:t>
                </a:r>
              </a:p>
            </p:txBody>
          </p:sp>
          <p:sp>
            <p:nvSpPr>
              <p:cNvPr id="72730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25"/>
          <p:cNvGrpSpPr>
            <a:grpSpLocks/>
          </p:cNvGrpSpPr>
          <p:nvPr/>
        </p:nvGrpSpPr>
        <p:grpSpPr bwMode="auto">
          <a:xfrm>
            <a:off x="3643313" y="4905375"/>
            <a:ext cx="2786062" cy="1000125"/>
            <a:chOff x="785782" y="3000372"/>
            <a:chExt cx="2857520" cy="822325"/>
          </a:xfrm>
        </p:grpSpPr>
        <p:sp>
          <p:nvSpPr>
            <p:cNvPr id="72725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72726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72709" name="직사각형 27"/>
          <p:cNvSpPr>
            <a:spLocks noChangeArrowheads="1"/>
          </p:cNvSpPr>
          <p:nvPr/>
        </p:nvSpPr>
        <p:spPr bwMode="auto">
          <a:xfrm>
            <a:off x="785813" y="2214563"/>
            <a:ext cx="5143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토스트의 색상이나 모양을 직접 구성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새로운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0" name="직사각형 27"/>
          <p:cNvSpPr>
            <a:spLocks noChangeArrowheads="1"/>
          </p:cNvSpPr>
          <p:nvPr/>
        </p:nvSpPr>
        <p:spPr bwMode="auto">
          <a:xfrm>
            <a:off x="714375" y="5905500"/>
            <a:ext cx="30718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토스트의 모양을 </a:t>
            </a: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레이아웃으로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1" name="직사각형 27"/>
          <p:cNvSpPr>
            <a:spLocks noChangeArrowheads="1"/>
          </p:cNvSpPr>
          <p:nvPr/>
        </p:nvSpPr>
        <p:spPr bwMode="auto">
          <a:xfrm>
            <a:off x="3571875" y="5905500"/>
            <a:ext cx="4572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모양 설정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22"/>
          <p:cNvGrpSpPr>
            <a:grpSpLocks/>
          </p:cNvGrpSpPr>
          <p:nvPr/>
        </p:nvGrpSpPr>
        <p:grpSpPr bwMode="auto">
          <a:xfrm>
            <a:off x="785813" y="3119438"/>
            <a:ext cx="2786062" cy="1000125"/>
            <a:chOff x="785782" y="3000372"/>
            <a:chExt cx="2857520" cy="822325"/>
          </a:xfrm>
        </p:grpSpPr>
        <p:sp>
          <p:nvSpPr>
            <p:cNvPr id="7272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72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8" name="그룹 25"/>
          <p:cNvGrpSpPr>
            <a:grpSpLocks/>
          </p:cNvGrpSpPr>
          <p:nvPr/>
        </p:nvGrpSpPr>
        <p:grpSpPr bwMode="auto">
          <a:xfrm>
            <a:off x="3643313" y="3119438"/>
            <a:ext cx="2786062" cy="1000125"/>
            <a:chOff x="785782" y="3000372"/>
            <a:chExt cx="2857520" cy="822325"/>
          </a:xfrm>
        </p:grpSpPr>
        <p:sp>
          <p:nvSpPr>
            <p:cNvPr id="7272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7272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72714" name="직사각형 27"/>
          <p:cNvSpPr>
            <a:spLocks noChangeArrowheads="1"/>
          </p:cNvSpPr>
          <p:nvPr/>
        </p:nvSpPr>
        <p:spPr bwMode="auto">
          <a:xfrm>
            <a:off x="714375" y="4119563"/>
            <a:ext cx="3071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액티비티의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5" name="직사각형 27"/>
          <p:cNvSpPr>
            <a:spLocks noChangeArrowheads="1"/>
          </p:cNvSpPr>
          <p:nvPr/>
        </p:nvSpPr>
        <p:spPr bwMode="auto">
          <a:xfrm>
            <a:off x="3571875" y="4333875"/>
            <a:ext cx="4572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위치 설정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6" name="제목 28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2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만들기 예제</a:t>
            </a:r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19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2720" name="_x177898480" descr="P02_S004_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0" y="868363"/>
            <a:ext cx="2266950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smtClean="0"/>
              <a:t>activity_main.xml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0104" y="1"/>
            <a:ext cx="6277971" cy="685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6079604" y="908720"/>
            <a:ext cx="10801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439644" y="1844824"/>
            <a:ext cx="10801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55668" y="3284984"/>
            <a:ext cx="122413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3660" y="4797152"/>
            <a:ext cx="122413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1652" y="6309320"/>
            <a:ext cx="172819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1000125"/>
            <a:ext cx="9145587" cy="52863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 toast = Toast.</a:t>
            </a:r>
            <a:r>
              <a:rPr lang="en-US" altLang="ko-KR" sz="1800" i="1" dirty="0">
                <a:solidFill>
                  <a:srgbClr val="000000"/>
                </a:solidFill>
              </a:rPr>
              <a:t>makeText</a:t>
            </a:r>
            <a:r>
              <a:rPr lang="en-US" altLang="ko-KR" sz="1800" dirty="0">
                <a:solidFill>
                  <a:srgbClr val="000000"/>
                </a:solidFill>
              </a:rPr>
              <a:t> (getApplicationContext(),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2A00FF"/>
                </a:solidFill>
              </a:rPr>
              <a:t>		"Hello Android!"</a:t>
            </a:r>
            <a:r>
              <a:rPr lang="en-US" altLang="ko-KR" sz="1800" dirty="0">
                <a:solidFill>
                  <a:srgbClr val="000000"/>
                </a:solidFill>
              </a:rPr>
              <a:t>,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	Toast.</a:t>
            </a:r>
            <a:r>
              <a:rPr lang="en-US" altLang="ko-KR" sz="1800" i="1" dirty="0">
                <a:solidFill>
                  <a:srgbClr val="0000C0"/>
                </a:solidFill>
              </a:rPr>
              <a:t>LENGTH_LONG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xOffset = Integer.</a:t>
            </a:r>
            <a:r>
              <a:rPr lang="en-US" altLang="ko-KR" sz="1800" i="1" dirty="0">
                <a:solidFill>
                  <a:srgbClr val="000000"/>
                </a:solidFill>
              </a:rPr>
              <a:t>valueOf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>
                <a:solidFill>
                  <a:srgbClr val="0000C0"/>
                </a:solidFill>
              </a:rPr>
              <a:t>editText</a:t>
            </a:r>
            <a:r>
              <a:rPr lang="en-US" altLang="ko-KR" sz="1800" dirty="0">
                <a:solidFill>
                  <a:srgbClr val="000000"/>
                </a:solidFill>
              </a:rPr>
              <a:t> .getText().toString());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yOffset = Integer.</a:t>
            </a:r>
            <a:r>
              <a:rPr lang="en-US" altLang="ko-KR" sz="1800" i="1" dirty="0">
                <a:solidFill>
                  <a:srgbClr val="000000"/>
                </a:solidFill>
              </a:rPr>
              <a:t>valueOf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>
                <a:solidFill>
                  <a:srgbClr val="0000C0"/>
                </a:solidFill>
              </a:rPr>
              <a:t>editText2</a:t>
            </a:r>
            <a:r>
              <a:rPr lang="en-US" altLang="ko-KR" sz="1800" dirty="0">
                <a:solidFill>
                  <a:srgbClr val="000000"/>
                </a:solidFill>
              </a:rPr>
              <a:t> .getText().toString());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toast.setGravity(Gravity.</a:t>
            </a:r>
            <a:r>
              <a:rPr lang="en-US" altLang="ko-KR" sz="1800" i="1" dirty="0">
                <a:solidFill>
                  <a:srgbClr val="0000C0"/>
                </a:solidFill>
              </a:rPr>
              <a:t>CENTER</a:t>
            </a:r>
            <a:r>
              <a:rPr lang="en-US" altLang="ko-KR" sz="1800" dirty="0">
                <a:solidFill>
                  <a:srgbClr val="000000"/>
                </a:solidFill>
              </a:rPr>
              <a:t> , xOffset, yOffset);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toast.show(); </a:t>
            </a:r>
          </a:p>
        </p:txBody>
      </p:sp>
      <p:sp>
        <p:nvSpPr>
          <p:cNvPr id="74758" name="TextBox 16"/>
          <p:cNvSpPr txBox="1">
            <a:spLocks noChangeArrowheads="1"/>
          </p:cNvSpPr>
          <p:nvPr/>
        </p:nvSpPr>
        <p:spPr bwMode="auto">
          <a:xfrm>
            <a:off x="8110538" y="2420938"/>
            <a:ext cx="1500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객체 생성</a:t>
            </a:r>
          </a:p>
        </p:txBody>
      </p:sp>
      <p:cxnSp>
        <p:nvCxnSpPr>
          <p:cNvPr id="18" name="직선 연결선 17"/>
          <p:cNvCxnSpPr>
            <a:stCxn id="19" idx="2"/>
          </p:cNvCxnSpPr>
          <p:nvPr/>
        </p:nvCxnSpPr>
        <p:spPr>
          <a:xfrm rot="10800000" flipV="1">
            <a:off x="7396163" y="2551113"/>
            <a:ext cx="56991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966075" y="24082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1" name="TextBox 19"/>
          <p:cNvSpPr txBox="1">
            <a:spLocks noChangeArrowheads="1"/>
          </p:cNvSpPr>
          <p:nvPr/>
        </p:nvSpPr>
        <p:spPr bwMode="auto">
          <a:xfrm>
            <a:off x="7896225" y="3527425"/>
            <a:ext cx="1643063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x offset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값 확인</a:t>
            </a:r>
          </a:p>
        </p:txBody>
      </p:sp>
      <p:cxnSp>
        <p:nvCxnSpPr>
          <p:cNvPr id="21" name="직선 연결선 20"/>
          <p:cNvCxnSpPr>
            <a:stCxn id="22" idx="2"/>
          </p:cNvCxnSpPr>
          <p:nvPr/>
        </p:nvCxnSpPr>
        <p:spPr>
          <a:xfrm rot="10800000" flipV="1">
            <a:off x="7181850" y="3657600"/>
            <a:ext cx="569913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751763" y="35147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4" name="TextBox 22"/>
          <p:cNvSpPr txBox="1">
            <a:spLocks noChangeArrowheads="1"/>
          </p:cNvSpPr>
          <p:nvPr/>
        </p:nvSpPr>
        <p:spPr bwMode="auto">
          <a:xfrm>
            <a:off x="7896225" y="3884613"/>
            <a:ext cx="1643063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y offset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값 확인</a:t>
            </a:r>
          </a:p>
        </p:txBody>
      </p:sp>
      <p:cxnSp>
        <p:nvCxnSpPr>
          <p:cNvPr id="24" name="직선 연결선 23"/>
          <p:cNvCxnSpPr>
            <a:stCxn id="25" idx="2"/>
          </p:cNvCxnSpPr>
          <p:nvPr/>
        </p:nvCxnSpPr>
        <p:spPr>
          <a:xfrm rot="10800000">
            <a:off x="7110413" y="3956050"/>
            <a:ext cx="641350" cy="58738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751763" y="38719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7" name="TextBox 25"/>
          <p:cNvSpPr txBox="1">
            <a:spLocks noChangeArrowheads="1"/>
          </p:cNvSpPr>
          <p:nvPr/>
        </p:nvSpPr>
        <p:spPr bwMode="auto">
          <a:xfrm>
            <a:off x="7896225" y="4241800"/>
            <a:ext cx="2143125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토스트가 보일 위치 지정</a:t>
            </a:r>
          </a:p>
        </p:txBody>
      </p:sp>
      <p:cxnSp>
        <p:nvCxnSpPr>
          <p:cNvPr id="27" name="직선 연결선 26"/>
          <p:cNvCxnSpPr>
            <a:stCxn id="28" idx="2"/>
          </p:cNvCxnSpPr>
          <p:nvPr/>
        </p:nvCxnSpPr>
        <p:spPr>
          <a:xfrm rot="10800000">
            <a:off x="7110413" y="4313238"/>
            <a:ext cx="641350" cy="58737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751763" y="42291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0" name="TextBox 30"/>
          <p:cNvSpPr txBox="1">
            <a:spLocks noChangeArrowheads="1"/>
          </p:cNvSpPr>
          <p:nvPr/>
        </p:nvSpPr>
        <p:spPr bwMode="auto">
          <a:xfrm>
            <a:off x="4856163" y="4695825"/>
            <a:ext cx="1285875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보이기</a:t>
            </a:r>
          </a:p>
        </p:txBody>
      </p:sp>
      <p:cxnSp>
        <p:nvCxnSpPr>
          <p:cNvPr id="32" name="직선 연결선 31"/>
          <p:cNvCxnSpPr>
            <a:stCxn id="33" idx="2"/>
          </p:cNvCxnSpPr>
          <p:nvPr/>
        </p:nvCxnSpPr>
        <p:spPr>
          <a:xfrm rot="10800000">
            <a:off x="3141663" y="4767263"/>
            <a:ext cx="1570037" cy="6032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711700" y="46831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4" name="제목 2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74775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1000125"/>
            <a:ext cx="9145587" cy="55006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LayoutInflater inflater = getLayoutInflater();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View layout = inflater.inflate(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	R.layout.</a:t>
            </a:r>
            <a:r>
              <a:rPr lang="en-US" altLang="ko-KR" sz="1600" i="1" dirty="0">
                <a:solidFill>
                  <a:srgbClr val="0000C0"/>
                </a:solidFill>
              </a:rPr>
              <a:t>toastborder</a:t>
            </a:r>
            <a:r>
              <a:rPr lang="en-US" altLang="ko-KR" sz="1600" dirty="0">
                <a:solidFill>
                  <a:srgbClr val="000000"/>
                </a:solidFill>
              </a:rPr>
              <a:t>,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	(ViewGroup) 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toast_layout_root</a:t>
            </a:r>
            <a:r>
              <a:rPr lang="en-US" altLang="ko-KR" sz="1600" dirty="0">
                <a:solidFill>
                  <a:srgbClr val="000000"/>
                </a:solidFill>
              </a:rPr>
              <a:t>));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TextView text = (TextView) layout.findViewById(R.id.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 toast =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</a:rPr>
              <a:t> Toast(getApplicationContext()); 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text.setText(</a:t>
            </a:r>
            <a:r>
              <a:rPr lang="en-US" altLang="ko-KR" sz="1600" dirty="0">
                <a:solidFill>
                  <a:srgbClr val="2A00FF"/>
                </a:solidFill>
              </a:rPr>
              <a:t>"Hello My Android!"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toast.setGravity(Gravity.</a:t>
            </a:r>
            <a:r>
              <a:rPr lang="en-US" altLang="ko-KR" sz="1600" i="1" dirty="0">
                <a:solidFill>
                  <a:srgbClr val="0000C0"/>
                </a:solidFill>
              </a:rPr>
              <a:t>CENTER</a:t>
            </a:r>
            <a:r>
              <a:rPr lang="en-US" altLang="ko-KR" sz="1600" dirty="0">
                <a:solidFill>
                  <a:srgbClr val="000000"/>
                </a:solidFill>
              </a:rPr>
              <a:t>, 0, 0);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toast.setDuration(Toast.</a:t>
            </a:r>
            <a:r>
              <a:rPr lang="en-US" altLang="ko-KR" sz="1600" i="1" dirty="0">
                <a:solidFill>
                  <a:srgbClr val="0000C0"/>
                </a:solidFill>
              </a:rPr>
              <a:t>LENGTH_SHORT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toast.setView(layout); 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toast.show();</a:t>
            </a:r>
          </a:p>
        </p:txBody>
      </p:sp>
      <p:sp>
        <p:nvSpPr>
          <p:cNvPr id="76806" name="TextBox 16"/>
          <p:cNvSpPr txBox="1">
            <a:spLocks noChangeArrowheads="1"/>
          </p:cNvSpPr>
          <p:nvPr/>
        </p:nvSpPr>
        <p:spPr bwMode="auto">
          <a:xfrm>
            <a:off x="6500813" y="2001838"/>
            <a:ext cx="2643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레이아웃 인플레이터 객체 참조</a:t>
            </a:r>
          </a:p>
        </p:txBody>
      </p:sp>
      <p:cxnSp>
        <p:nvCxnSpPr>
          <p:cNvPr id="18" name="직선 연결선 17"/>
          <p:cNvCxnSpPr>
            <a:stCxn id="19" idx="2"/>
          </p:cNvCxnSpPr>
          <p:nvPr/>
        </p:nvCxnSpPr>
        <p:spPr>
          <a:xfrm rot="10800000">
            <a:off x="5214938" y="2132013"/>
            <a:ext cx="1141412" cy="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356350" y="19891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9" name="TextBox 19"/>
          <p:cNvSpPr txBox="1">
            <a:spLocks noChangeArrowheads="1"/>
          </p:cNvSpPr>
          <p:nvPr/>
        </p:nvSpPr>
        <p:spPr bwMode="auto">
          <a:xfrm>
            <a:off x="6500813" y="2430463"/>
            <a:ext cx="2857500" cy="28575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토스트를 위한 레이아웃 인플레이션</a:t>
            </a:r>
          </a:p>
        </p:txBody>
      </p:sp>
      <p:cxnSp>
        <p:nvCxnSpPr>
          <p:cNvPr id="21" name="직선 연결선 20"/>
          <p:cNvCxnSpPr>
            <a:stCxn id="22" idx="2"/>
          </p:cNvCxnSpPr>
          <p:nvPr/>
        </p:nvCxnSpPr>
        <p:spPr>
          <a:xfrm rot="10800000">
            <a:off x="4286250" y="2489200"/>
            <a:ext cx="2070100" cy="71438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356350" y="24177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1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62150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76814" name="TextBox 16"/>
          <p:cNvSpPr txBox="1">
            <a:spLocks noChangeArrowheads="1"/>
          </p:cNvSpPr>
          <p:nvPr/>
        </p:nvSpPr>
        <p:spPr bwMode="auto">
          <a:xfrm>
            <a:off x="6500813" y="3586163"/>
            <a:ext cx="1500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객체 생성</a:t>
            </a:r>
          </a:p>
        </p:txBody>
      </p:sp>
      <p:cxnSp>
        <p:nvCxnSpPr>
          <p:cNvPr id="23" name="직선 연결선 22"/>
          <p:cNvCxnSpPr>
            <a:stCxn id="24" idx="2"/>
          </p:cNvCxnSpPr>
          <p:nvPr/>
        </p:nvCxnSpPr>
        <p:spPr>
          <a:xfrm rot="10800000" flipV="1">
            <a:off x="5786438" y="3716338"/>
            <a:ext cx="56991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356350" y="35734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17" name="TextBox 19"/>
          <p:cNvSpPr txBox="1">
            <a:spLocks noChangeArrowheads="1"/>
          </p:cNvSpPr>
          <p:nvPr/>
        </p:nvSpPr>
        <p:spPr bwMode="auto">
          <a:xfrm>
            <a:off x="4143375" y="4881563"/>
            <a:ext cx="2071688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토스트가 보이는 뷰 설정</a:t>
            </a:r>
          </a:p>
        </p:txBody>
      </p:sp>
      <p:cxnSp>
        <p:nvCxnSpPr>
          <p:cNvPr id="26" name="직선 연결선 25"/>
          <p:cNvCxnSpPr>
            <a:stCxn id="27" idx="2"/>
          </p:cNvCxnSpPr>
          <p:nvPr/>
        </p:nvCxnSpPr>
        <p:spPr>
          <a:xfrm rot="10800000" flipV="1">
            <a:off x="3429000" y="5011738"/>
            <a:ext cx="569913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998913" y="48688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20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1285875"/>
            <a:ext cx="9145587" cy="48577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"@+id/toast_layout_root"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android:orientation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"horizontal"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android:padding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"10dp"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TextView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"@+id/textView"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android:padding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"20dp"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android:background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"@drawable/toast"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150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토스트의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</a:t>
            </a:r>
          </a:p>
        </p:txBody>
      </p:sp>
      <p:sp>
        <p:nvSpPr>
          <p:cNvPr id="7885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41282</TotalTime>
  <Words>652</Words>
  <Application>Microsoft Office PowerPoint</Application>
  <PresentationFormat>35mm 슬라이드</PresentationFormat>
  <Paragraphs>215</Paragraphs>
  <Slides>35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SMC_mCare_Flow_Screen_Rev.1.2</vt:lpstr>
      <vt:lpstr>1_SMC_mCare_Flow_Screen_Rev.1.2</vt:lpstr>
      <vt:lpstr>슬라이드 1</vt:lpstr>
      <vt:lpstr>슬라이드 2</vt:lpstr>
      <vt:lpstr>슬라이드 3</vt:lpstr>
      <vt:lpstr>토스트와 대화상자</vt:lpstr>
      <vt:lpstr>토스트 만들기 예제</vt:lpstr>
      <vt:lpstr>activity_main.xml</vt:lpstr>
      <vt:lpstr>메인 액티비티 코드 만들기</vt:lpstr>
      <vt:lpstr>토스트 모양 바꾸기 – 메인 액티비티 코드 만들기</vt:lpstr>
      <vt:lpstr>토스트 모양 바꾸기 – 토스트의 XML 레이아웃</vt:lpstr>
      <vt:lpstr>Shape 객체를 위한 XML 정의</vt:lpstr>
      <vt:lpstr>토스트 모양 바꾸기</vt:lpstr>
      <vt:lpstr>토스트 모양 바꾸기 – 메인 액티비티 코드 만들기</vt:lpstr>
      <vt:lpstr>슬라이드 13</vt:lpstr>
      <vt:lpstr>5-2 알림대화상자(AlertDialog)</vt:lpstr>
      <vt:lpstr>5-2 알림대화상자</vt:lpstr>
      <vt:lpstr>알림 대화상자 보여주기 예제</vt:lpstr>
      <vt:lpstr>AlertDialog</vt:lpstr>
      <vt:lpstr>activity_mian.xml</vt:lpstr>
      <vt:lpstr>메인 액티비티 코드 만들기</vt:lpstr>
      <vt:lpstr>메인 액티비티 코드 만들기 (계속)</vt:lpstr>
      <vt:lpstr>MainActivity.java</vt:lpstr>
      <vt:lpstr>MainActivity.java</vt:lpstr>
      <vt:lpstr>슬라이드 23</vt:lpstr>
      <vt:lpstr>5-3 목록(AlertDialog)</vt:lpstr>
      <vt:lpstr>5-3 목록(AlertDialog)</vt:lpstr>
      <vt:lpstr>5-3 목록(AlertDialog)</vt:lpstr>
      <vt:lpstr>슬라이드 27</vt:lpstr>
      <vt:lpstr>AlertDialog - list </vt:lpstr>
      <vt:lpstr>슬라이드 29</vt:lpstr>
      <vt:lpstr>5-1-5 날짜 선택(DatePickerDialog)</vt:lpstr>
      <vt:lpstr>DatePickerDialog</vt:lpstr>
      <vt:lpstr>DatePickerDialog</vt:lpstr>
      <vt:lpstr>5-1-6 시간선택(TimePickerDialog)</vt:lpstr>
      <vt:lpstr>TimePickerDialog</vt:lpstr>
      <vt:lpstr>5-1-7. 커스텀다이얼로그</vt:lpstr>
    </vt:vector>
  </TitlesOfParts>
  <Manager>Mike</Manager>
  <Company>UbiWare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choi</cp:lastModifiedBy>
  <cp:revision>3400</cp:revision>
  <dcterms:modified xsi:type="dcterms:W3CDTF">2018-03-21T14:34:16Z</dcterms:modified>
</cp:coreProperties>
</file>