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58"/>
  </p:notesMasterIdLst>
  <p:handoutMasterIdLst>
    <p:handoutMasterId r:id="rId59"/>
  </p:handoutMasterIdLst>
  <p:sldIdLst>
    <p:sldId id="1129" r:id="rId3"/>
    <p:sldId id="1130" r:id="rId4"/>
    <p:sldId id="1056" r:id="rId5"/>
    <p:sldId id="1182" r:id="rId6"/>
    <p:sldId id="1183" r:id="rId7"/>
    <p:sldId id="1184" r:id="rId8"/>
    <p:sldId id="1225" r:id="rId9"/>
    <p:sldId id="1185" r:id="rId10"/>
    <p:sldId id="1186" r:id="rId11"/>
    <p:sldId id="1188" r:id="rId12"/>
    <p:sldId id="1189" r:id="rId13"/>
    <p:sldId id="1190" r:id="rId14"/>
    <p:sldId id="1191" r:id="rId15"/>
    <p:sldId id="1215" r:id="rId16"/>
    <p:sldId id="1133" r:id="rId17"/>
    <p:sldId id="1200" r:id="rId18"/>
    <p:sldId id="1192" r:id="rId19"/>
    <p:sldId id="1193" r:id="rId20"/>
    <p:sldId id="1194" r:id="rId21"/>
    <p:sldId id="1195" r:id="rId22"/>
    <p:sldId id="1196" r:id="rId23"/>
    <p:sldId id="1197" r:id="rId24"/>
    <p:sldId id="1198" r:id="rId25"/>
    <p:sldId id="1222" r:id="rId26"/>
    <p:sldId id="1132" r:id="rId27"/>
    <p:sldId id="1217" r:id="rId28"/>
    <p:sldId id="1218" r:id="rId29"/>
    <p:sldId id="1219" r:id="rId30"/>
    <p:sldId id="1134" r:id="rId31"/>
    <p:sldId id="1206" r:id="rId32"/>
    <p:sldId id="1207" r:id="rId33"/>
    <p:sldId id="1208" r:id="rId34"/>
    <p:sldId id="1209" r:id="rId35"/>
    <p:sldId id="1210" r:id="rId36"/>
    <p:sldId id="1211" r:id="rId37"/>
    <p:sldId id="1212" r:id="rId38"/>
    <p:sldId id="1213" r:id="rId39"/>
    <p:sldId id="1214" r:id="rId40"/>
    <p:sldId id="1216" r:id="rId41"/>
    <p:sldId id="1135" r:id="rId42"/>
    <p:sldId id="1223" r:id="rId43"/>
    <p:sldId id="1136" r:id="rId44"/>
    <p:sldId id="1226" r:id="rId45"/>
    <p:sldId id="1137" r:id="rId46"/>
    <p:sldId id="1227" r:id="rId47"/>
    <p:sldId id="1228" r:id="rId48"/>
    <p:sldId id="1230" r:id="rId49"/>
    <p:sldId id="1232" r:id="rId50"/>
    <p:sldId id="1233" r:id="rId51"/>
    <p:sldId id="1234" r:id="rId52"/>
    <p:sldId id="1229" r:id="rId53"/>
    <p:sldId id="1231" r:id="rId54"/>
    <p:sldId id="1235" r:id="rId55"/>
    <p:sldId id="1236" r:id="rId56"/>
    <p:sldId id="1237" r:id="rId57"/>
  </p:sldIdLst>
  <p:sldSz cx="10287000" cy="6858000" type="35mm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orient="horz" pos="2115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1389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pos="3240">
          <p15:clr>
            <a:srgbClr val="A4A3A4"/>
          </p15:clr>
        </p15:guide>
        <p15:guide id="7" pos="1471">
          <p15:clr>
            <a:srgbClr val="A4A3A4"/>
          </p15:clr>
        </p15:guide>
        <p15:guide id="8" pos="5871">
          <p15:clr>
            <a:srgbClr val="A4A3A4"/>
          </p15:clr>
        </p15:guide>
        <p15:guide id="9" pos="337">
          <p15:clr>
            <a:srgbClr val="A4A3A4"/>
          </p15:clr>
        </p15:guide>
        <p15:guide id="10" pos="4465">
          <p15:clr>
            <a:srgbClr val="A4A3A4"/>
          </p15:clr>
        </p15:guide>
        <p15:guide id="11" pos="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519">
          <p15:clr>
            <a:srgbClr val="A4A3A4"/>
          </p15:clr>
        </p15:guide>
        <p15:guide id="4" orient="horz" pos="6271">
          <p15:clr>
            <a:srgbClr val="A4A3A4"/>
          </p15:clr>
        </p15:guide>
        <p15:guide id="5" orient="horz" pos="1601">
          <p15:clr>
            <a:srgbClr val="A4A3A4"/>
          </p15:clr>
        </p15:guide>
        <p15:guide id="6" pos="2236">
          <p15:clr>
            <a:srgbClr val="A4A3A4"/>
          </p15:clr>
        </p15:guide>
        <p15:guide id="7" pos="415">
          <p15:clr>
            <a:srgbClr val="A4A3A4"/>
          </p15:clr>
        </p15:guide>
        <p15:guide id="8" pos="42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2E8A"/>
    <a:srgbClr val="FFEDB3"/>
    <a:srgbClr val="FFFFCC"/>
    <a:srgbClr val="333399"/>
    <a:srgbClr val="DDE3FF"/>
    <a:srgbClr val="E5E9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84" autoAdjust="0"/>
    <p:restoredTop sz="90339" autoAdjust="0"/>
  </p:normalViewPr>
  <p:slideViewPr>
    <p:cSldViewPr>
      <p:cViewPr varScale="1">
        <p:scale>
          <a:sx n="79" d="100"/>
          <a:sy n="79" d="100"/>
        </p:scale>
        <p:origin x="1675" y="19"/>
      </p:cViewPr>
      <p:guideLst>
        <p:guide orient="horz" pos="2614"/>
        <p:guide orient="horz" pos="2115"/>
        <p:guide orient="horz" pos="3203"/>
        <p:guide orient="horz" pos="1389"/>
        <p:guide orient="horz" pos="119"/>
        <p:guide pos="3240"/>
        <p:guide pos="1471"/>
        <p:guide pos="5871"/>
        <p:guide pos="337"/>
        <p:guide pos="4465"/>
        <p:guide pos="11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422"/>
    </p:cViewPr>
  </p:sorterViewPr>
  <p:notesViewPr>
    <p:cSldViewPr>
      <p:cViewPr>
        <p:scale>
          <a:sx n="75" d="100"/>
          <a:sy n="75" d="100"/>
        </p:scale>
        <p:origin x="-2124" y="324"/>
      </p:cViewPr>
      <p:guideLst>
        <p:guide orient="horz" pos="3224"/>
        <p:guide orient="horz" pos="618"/>
        <p:guide orient="horz" pos="519"/>
        <p:guide orient="horz" pos="6271"/>
        <p:guide orient="horz" pos="1601"/>
        <p:guide pos="2236"/>
        <p:guide pos="415"/>
        <p:guide pos="42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7" Type="http://schemas.openxmlformats.org/officeDocument/2006/relationships/slide" Target="slides/slide4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39.xml"/><Relationship Id="rId5" Type="http://schemas.openxmlformats.org/officeDocument/2006/relationships/slide" Target="slides/slide24.xml"/><Relationship Id="rId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r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r" defTabSz="957263" eaLnBrk="1" latinLnBrk="1" hangingPunct="1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fld id="{82FB3AA4-3DE4-4E4D-A85C-D8BB5128E66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0713" y="981075"/>
            <a:ext cx="5880100" cy="4000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33413" y="5116513"/>
            <a:ext cx="5857875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60124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60124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60124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pPr marL="190500" indent="-190500" latinLnBrk="0">
              <a:lnSpc>
                <a:spcPct val="150000"/>
              </a:lnSpc>
              <a:spcAft>
                <a:spcPct val="20000"/>
              </a:spcAft>
            </a:pPr>
            <a:endParaRPr lang="ko-KR" altLang="en-US" smtClean="0">
              <a:latin typeface="Arial" charset="0"/>
              <a:ea typeface="굴림" charset="-127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en-US" altLang="ko-KR" smtClean="0">
              <a:latin typeface="Arial" charset="0"/>
            </a:endParaRPr>
          </a:p>
          <a:p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601241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60124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4645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71414"/>
            <a:ext cx="9258300" cy="51115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395160" cy="369332"/>
          </a:xfr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3" descr="Image6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287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Box 14"/>
          <p:cNvSpPr txBox="1">
            <a:spLocks noChangeArrowheads="1"/>
          </p:cNvSpPr>
          <p:nvPr userDrawn="1"/>
        </p:nvSpPr>
        <p:spPr bwMode="auto">
          <a:xfrm>
            <a:off x="4827588" y="6573838"/>
            <a:ext cx="557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fontAlgn="b" latinLnBrk="1" hangingPunct="1"/>
            <a:r>
              <a:rPr lang="en-US" altLang="ko-KR" sz="1200">
                <a:latin typeface="Calibri" pitchFamily="34" charset="0"/>
                <a:ea typeface="새굴림" pitchFamily="18" charset="-127"/>
              </a:rPr>
              <a:t>- </a:t>
            </a:r>
            <a:fld id="{F66B16C7-3650-4609-AE20-A8F41C02AEE4}" type="slidenum">
              <a:rPr lang="ko-KR" altLang="en-US" sz="1200">
                <a:latin typeface="Calibri" pitchFamily="34" charset="0"/>
                <a:ea typeface="새굴림" pitchFamily="18" charset="-127"/>
              </a:rPr>
              <a:pPr algn="ctr" eaLnBrk="1" fontAlgn="b" latinLnBrk="1" hangingPunct="1"/>
              <a:t>‹#›</a:t>
            </a:fld>
            <a:r>
              <a:rPr lang="en-US" altLang="ko-KR" sz="1200">
                <a:latin typeface="Calibri" pitchFamily="34" charset="0"/>
                <a:ea typeface="새굴림" pitchFamily="18" charset="-127"/>
              </a:rPr>
              <a:t> -</a:t>
            </a:r>
            <a:endParaRPr lang="ko-KR" altLang="en-US" sz="1200">
              <a:latin typeface="Calibri" pitchFamily="34" charset="0"/>
              <a:ea typeface="새굴림" pitchFamily="18" charset="-127"/>
            </a:endParaRPr>
          </a:p>
        </p:txBody>
      </p:sp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828675" y="201613"/>
            <a:ext cx="3405188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타원 8"/>
          <p:cNvSpPr/>
          <p:nvPr userDrawn="1"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1" name="타원 10"/>
          <p:cNvSpPr/>
          <p:nvPr userDrawn="1"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pic>
        <p:nvPicPr>
          <p:cNvPr id="1039" name="그림 12" descr="Image4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2713" y="107950"/>
            <a:ext cx="517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188913"/>
            <a:ext cx="2528887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704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Rectangle 3"/>
          <p:cNvSpPr>
            <a:spLocks noChangeArrowheads="1"/>
          </p:cNvSpPr>
          <p:nvPr/>
        </p:nvSpPr>
        <p:spPr bwMode="auto">
          <a:xfrm>
            <a:off x="1285875" y="2741613"/>
            <a:ext cx="533400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800" i="1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5</a:t>
            </a:r>
            <a:r>
              <a:rPr lang="en-US" altLang="ko-KR" sz="4800" i="1" smtClean="0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</a:t>
            </a:r>
            <a:endParaRPr lang="en-US" altLang="ko-KR" sz="4800" i="1">
              <a:solidFill>
                <a:srgbClr val="FFFFC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9706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691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ko-KR" altLang="en-US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사용자 </a:t>
            </a:r>
            <a:r>
              <a:rPr lang="ko-KR" altLang="en-US" sz="3200" dirty="0" err="1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알림효과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716" name="TextBox 31"/>
          <p:cNvSpPr txBox="1">
            <a:spLocks noChangeArrowheads="1"/>
          </p:cNvSpPr>
          <p:nvPr/>
        </p:nvSpPr>
        <p:spPr bwMode="auto">
          <a:xfrm>
            <a:off x="0" y="0"/>
            <a:ext cx="49291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첫째 마당</a:t>
            </a: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CH4.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프로젝트와 개발도구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79122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4988" y="1285875"/>
            <a:ext cx="9145587" cy="4857750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</a:t>
            </a:r>
            <a:r>
              <a:rPr lang="en-US" altLang="ko-KR" dirty="0">
                <a:solidFill>
                  <a:srgbClr val="3F7F7F"/>
                </a:solidFill>
              </a:rPr>
              <a:t>LinearLayout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xmlns:android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"http://schemas.android.com/apk/res/android"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android:id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"@+id/toast_layout_root"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android:orientation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"horizontal"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android:layout_width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"match_parent"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android:layout_height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"match_parent"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android:padding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"10dp"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&gt;</a:t>
            </a:r>
            <a:endParaRPr lang="en-US" altLang="ko-KR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</a:t>
            </a:r>
            <a:r>
              <a:rPr lang="en-US" altLang="ko-KR" dirty="0">
                <a:solidFill>
                  <a:srgbClr val="3F7F7F"/>
                </a:solidFill>
              </a:rPr>
              <a:t>TextView</a:t>
            </a:r>
            <a:endParaRPr lang="en-US" altLang="ko-KR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android:id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"@+id/textView"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android:layout_width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"wrap_content"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android:layout_height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"wrap_content"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android:padding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"20dp"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android:background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"@drawable/toast"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/&gt;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&lt;/</a:t>
            </a:r>
            <a:r>
              <a:rPr lang="en-US" altLang="ko-KR" dirty="0">
                <a:solidFill>
                  <a:srgbClr val="3F7F7F"/>
                </a:solidFill>
              </a:rPr>
              <a:t>LinearLayout</a:t>
            </a:r>
            <a:r>
              <a:rPr lang="en-US" altLang="ko-KR" dirty="0">
                <a:solidFill>
                  <a:srgbClr val="008080"/>
                </a:solidFill>
              </a:rPr>
              <a:t>&gt;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제목 7"/>
          <p:cNvSpPr>
            <a:spLocks noGrp="1"/>
          </p:cNvSpPr>
          <p:nvPr>
            <p:ph type="title"/>
          </p:nvPr>
        </p:nvSpPr>
        <p:spPr>
          <a:xfrm>
            <a:off x="828675" y="201613"/>
            <a:ext cx="5915025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토스트 모양 바꾸기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토스트의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레이아웃</a:t>
            </a:r>
          </a:p>
        </p:txBody>
      </p:sp>
      <p:sp>
        <p:nvSpPr>
          <p:cNvPr id="78856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토스트와 대화상자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4988" y="1000125"/>
            <a:ext cx="9145587" cy="528637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8080"/>
                </a:solidFill>
              </a:rPr>
              <a:t>&lt;?</a:t>
            </a:r>
            <a:r>
              <a:rPr lang="en-US" altLang="ko-KR" sz="1200" dirty="0">
                <a:solidFill>
                  <a:srgbClr val="3F7F7F"/>
                </a:solidFill>
              </a:rPr>
              <a:t>xml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>
                <a:solidFill>
                  <a:srgbClr val="7F007F"/>
                </a:solidFill>
              </a:rPr>
              <a:t>version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"1.0"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>
                <a:solidFill>
                  <a:srgbClr val="7F007F"/>
                </a:solidFill>
              </a:rPr>
              <a:t>encoding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"UTF-8"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>
                <a:solidFill>
                  <a:srgbClr val="008080"/>
                </a:solidFill>
              </a:rPr>
              <a:t>?&gt;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8080"/>
                </a:solidFill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</a:rPr>
              <a:t>shape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>
                <a:solidFill>
                  <a:srgbClr val="7F007F"/>
                </a:solidFill>
              </a:rPr>
              <a:t>xmlns:android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"http://schemas.android.com/apk/res/android"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android:shape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"rectangle"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8080"/>
                </a:solidFill>
              </a:rPr>
              <a:t>&gt;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8080"/>
                </a:solidFill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</a:rPr>
              <a:t>stroke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android:width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"4dp"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android:color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"#ffffff00"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8080"/>
                </a:solidFill>
              </a:rPr>
              <a:t>/&gt;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8080"/>
                </a:solidFill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</a:rPr>
              <a:t>solid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android:color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"#ff883300"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8080"/>
                </a:solidFill>
              </a:rPr>
              <a:t>/&gt;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8080"/>
                </a:solidFill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</a:rPr>
              <a:t>padding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android:left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"20dp"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android:top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"20dp"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android:right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"20dp"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android:bottom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"20dp"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8080"/>
                </a:solidFill>
              </a:rPr>
              <a:t>/&gt;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8080"/>
                </a:solidFill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</a:rPr>
              <a:t>corners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android:radius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"15dp"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8080"/>
                </a:solidFill>
              </a:rPr>
              <a:t>/&gt;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8080"/>
                </a:solidFill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</a:rPr>
              <a:t>shape</a:t>
            </a:r>
            <a:r>
              <a:rPr lang="en-US" altLang="ko-KR" sz="1200" dirty="0">
                <a:solidFill>
                  <a:srgbClr val="008080"/>
                </a:solidFill>
              </a:rPr>
              <a:t>&gt;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689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903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3895725" cy="369887"/>
          </a:xfrm>
        </p:spPr>
        <p:txBody>
          <a:bodyPr/>
          <a:lstStyle/>
          <a:p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Shape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객체를 위한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정의</a:t>
            </a:r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905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토스트와 대화상자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0907" name="_x177897440" descr="P02_S004_0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9263" y="1557338"/>
            <a:ext cx="2232025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449" cy="369332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토스트 모양 바꾸기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948" y="1196752"/>
            <a:ext cx="4152900" cy="1524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74948" y="836712"/>
            <a:ext cx="2135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activity_main.xml</a:t>
            </a:r>
            <a:endParaRPr lang="ko-KR" altLang="en-US" sz="2000"/>
          </a:p>
        </p:txBody>
      </p:sp>
      <p:sp>
        <p:nvSpPr>
          <p:cNvPr id="10" name="TextBox 9"/>
          <p:cNvSpPr txBox="1"/>
          <p:nvPr/>
        </p:nvSpPr>
        <p:spPr>
          <a:xfrm>
            <a:off x="174948" y="2924944"/>
            <a:ext cx="1971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toastborder.xml</a:t>
            </a:r>
            <a:endParaRPr lang="ko-KR" altLang="en-US" sz="200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9590" y="908720"/>
            <a:ext cx="5856478" cy="244827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8815908" y="476672"/>
            <a:ext cx="1216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toast.xml</a:t>
            </a:r>
            <a:endParaRPr lang="ko-KR" altLang="en-US" sz="200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948" y="3448050"/>
            <a:ext cx="6934200" cy="3409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988" y="1196752"/>
            <a:ext cx="6229350" cy="3409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 l="11677" t="14098" r="11629" b="41847"/>
          <a:stretch>
            <a:fillRect/>
          </a:stretch>
        </p:blipFill>
        <p:spPr bwMode="auto">
          <a:xfrm>
            <a:off x="6943700" y="1268760"/>
            <a:ext cx="2893281" cy="29523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토스트 모양 바꾸기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메인 액티비티 코드 만들기</a:t>
            </a:r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704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Rectangle 3"/>
          <p:cNvSpPr>
            <a:spLocks noChangeArrowheads="1"/>
          </p:cNvSpPr>
          <p:nvPr/>
        </p:nvSpPr>
        <p:spPr bwMode="auto">
          <a:xfrm>
            <a:off x="1111052" y="2741613"/>
            <a:ext cx="936104" cy="75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000" i="1" smtClean="0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5-2.</a:t>
            </a:r>
            <a:endParaRPr lang="en-US" altLang="ko-KR" sz="4000" i="1">
              <a:solidFill>
                <a:srgbClr val="FFFFC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9706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691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ko-KR" altLang="en-US" sz="320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알림대화상자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716" name="TextBox 31"/>
          <p:cNvSpPr txBox="1">
            <a:spLocks noChangeArrowheads="1"/>
          </p:cNvSpPr>
          <p:nvPr/>
        </p:nvSpPr>
        <p:spPr bwMode="auto">
          <a:xfrm>
            <a:off x="0" y="0"/>
            <a:ext cx="49291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첫째 마당</a:t>
            </a: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CH4.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프로젝트와 개발도구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79122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4812215" cy="369332"/>
          </a:xfrm>
        </p:spPr>
        <p:txBody>
          <a:bodyPr/>
          <a:lstStyle/>
          <a:p>
            <a:r>
              <a:rPr lang="en-US" altLang="ko-KR" smtClean="0"/>
              <a:t>5-2 </a:t>
            </a:r>
            <a:r>
              <a:rPr lang="ko-KR" altLang="en-US" smtClean="0"/>
              <a:t>알림대화상자</a:t>
            </a:r>
            <a:r>
              <a:rPr lang="en-US" altLang="ko-KR" smtClean="0"/>
              <a:t>(AlertDialog)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996" y="766414"/>
            <a:ext cx="8905875" cy="5143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123730" y="5990525"/>
            <a:ext cx="52116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타이틀과 버튼 없이는 </a:t>
            </a:r>
            <a:r>
              <a:rPr lang="ko-KR" altLang="en-US" dirty="0" err="1" smtClean="0"/>
              <a:t>알림창으로</a:t>
            </a:r>
            <a:r>
              <a:rPr lang="ko-KR" altLang="en-US" dirty="0" smtClean="0"/>
              <a:t> 만들 수 없다</a:t>
            </a:r>
            <a:endParaRPr lang="en-US" altLang="ko-KR" dirty="0" smtClean="0"/>
          </a:p>
          <a:p>
            <a:r>
              <a:rPr lang="en-US" altLang="ko-KR" dirty="0" smtClean="0"/>
              <a:t>-Builder</a:t>
            </a:r>
            <a:r>
              <a:rPr lang="ko-KR" altLang="en-US" dirty="0" smtClean="0"/>
              <a:t>로 만드는 이유는 여러 </a:t>
            </a:r>
            <a:r>
              <a:rPr lang="ko-KR" altLang="en-US" dirty="0" err="1" smtClean="0"/>
              <a:t>설정값에</a:t>
            </a:r>
            <a:r>
              <a:rPr lang="ko-KR" altLang="en-US" dirty="0" smtClean="0"/>
              <a:t> 의해 만들어지기 때문</a:t>
            </a:r>
            <a:endParaRPr lang="en-US" altLang="ko-KR" dirty="0" smtClean="0"/>
          </a:p>
          <a:p>
            <a:r>
              <a:rPr lang="en-US" altLang="ko-KR" dirty="0" smtClean="0"/>
              <a:t>-builder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2539157" cy="369332"/>
          </a:xfrm>
        </p:spPr>
        <p:txBody>
          <a:bodyPr/>
          <a:lstStyle/>
          <a:p>
            <a:r>
              <a:rPr lang="en-US" altLang="ko-KR" smtClean="0"/>
              <a:t>5-2 </a:t>
            </a:r>
            <a:r>
              <a:rPr lang="ko-KR" altLang="en-US" smtClean="0"/>
              <a:t>알림대화상자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012" y="620688"/>
            <a:ext cx="9268718" cy="606614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85750" y="2348880"/>
            <a:ext cx="3786188" cy="1143000"/>
            <a:chOff x="0" y="0"/>
            <a:chExt cx="1232" cy="975"/>
          </a:xfrm>
        </p:grpSpPr>
        <p:sp>
          <p:nvSpPr>
            <p:cNvPr id="87056" name="Rectangle 26"/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fontAlgn="b" latinLnBrk="1" hangingPunct="1"/>
              <a:endParaRPr lang="en-US" altLang="ko-KR" sz="1800" b="1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87058" name="Rectangle 28"/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fontAlgn="b" latinLnBrk="1" hangingPunct="1"/>
                <a:r>
                  <a:rPr lang="ko-KR" altLang="en-US" sz="1800" b="1">
                    <a:latin typeface="나눔고딕" pitchFamily="50" charset="-127"/>
                    <a:ea typeface="나눔고딕" pitchFamily="50" charset="-127"/>
                  </a:rPr>
                  <a:t>대화상자 만들기 예제</a:t>
                </a:r>
              </a:p>
            </p:txBody>
          </p:sp>
          <p:sp>
            <p:nvSpPr>
              <p:cNvPr id="87059" name="Line 29"/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</p:grpSp>
      <p:sp>
        <p:nvSpPr>
          <p:cNvPr id="87043" name="직사각형 27"/>
          <p:cNvSpPr>
            <a:spLocks noChangeArrowheads="1"/>
          </p:cNvSpPr>
          <p:nvPr/>
        </p:nvSpPr>
        <p:spPr bwMode="auto">
          <a:xfrm>
            <a:off x="785813" y="3539232"/>
            <a:ext cx="51435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대화상자 보여주기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이벤트 처리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" name="그룹 22"/>
          <p:cNvGrpSpPr>
            <a:grpSpLocks/>
          </p:cNvGrpSpPr>
          <p:nvPr/>
        </p:nvGrpSpPr>
        <p:grpSpPr bwMode="auto">
          <a:xfrm>
            <a:off x="785813" y="4444107"/>
            <a:ext cx="2786062" cy="1000125"/>
            <a:chOff x="785782" y="3000372"/>
            <a:chExt cx="2857520" cy="822325"/>
          </a:xfrm>
        </p:grpSpPr>
        <p:sp>
          <p:nvSpPr>
            <p:cNvPr id="87054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1428760 w 21600"/>
                <a:gd name="T1" fmla="*/ 408552 h 21600"/>
                <a:gd name="T2" fmla="*/ 0 60000 65536"/>
                <a:gd name="T3" fmla="*/ 0 w 21600"/>
                <a:gd name="T4" fmla="*/ 0 h 21600"/>
                <a:gd name="T5" fmla="*/ 21600 w 21600"/>
                <a:gd name="T6" fmla="*/ 21600 h 21600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메인 액티비티</a:t>
              </a:r>
              <a:endParaRPr lang="en-US" altLang="ko-KR" sz="1600" b="1">
                <a:latin typeface="나눔고딕" pitchFamily="50" charset="-127"/>
                <a:ea typeface="나눔고딕" pitchFamily="50" charset="-127"/>
              </a:endParaRPr>
            </a:p>
            <a:p>
              <a:pPr marL="215900" eaLnBrk="1" fontAlgn="b" latinLnBrk="1" hangingPunct="1"/>
              <a:r>
                <a:rPr lang="en-US" altLang="ko-KR" sz="1600" b="1">
                  <a:latin typeface="나눔고딕" pitchFamily="50" charset="-127"/>
                  <a:ea typeface="나눔고딕" pitchFamily="50" charset="-127"/>
                </a:rPr>
                <a:t>XML </a:t>
              </a:r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레이아웃 정의</a:t>
              </a:r>
              <a:endParaRPr lang="en-US" altLang="ko-KR" sz="1600" b="1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7055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grpSp>
        <p:nvGrpSpPr>
          <p:cNvPr id="5" name="그룹 25"/>
          <p:cNvGrpSpPr>
            <a:grpSpLocks/>
          </p:cNvGrpSpPr>
          <p:nvPr/>
        </p:nvGrpSpPr>
        <p:grpSpPr bwMode="auto">
          <a:xfrm>
            <a:off x="3643313" y="4444107"/>
            <a:ext cx="2786062" cy="1000125"/>
            <a:chOff x="785782" y="3000372"/>
            <a:chExt cx="2857520" cy="822325"/>
          </a:xfrm>
        </p:grpSpPr>
        <p:sp>
          <p:nvSpPr>
            <p:cNvPr id="87052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1428760 w 21600"/>
                <a:gd name="T1" fmla="*/ 408552 h 21600"/>
                <a:gd name="T2" fmla="*/ 0 60000 65536"/>
                <a:gd name="T3" fmla="*/ 0 w 21600"/>
                <a:gd name="T4" fmla="*/ 0 h 21600"/>
                <a:gd name="T5" fmla="*/ 21600 w 21600"/>
                <a:gd name="T6" fmla="*/ 21600 h 21600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메인 액티비티 코드 작성</a:t>
              </a:r>
            </a:p>
          </p:txBody>
        </p:sp>
        <p:sp>
          <p:nvSpPr>
            <p:cNvPr id="87053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87046" name="직사각형 27"/>
          <p:cNvSpPr>
            <a:spLocks noChangeArrowheads="1"/>
          </p:cNvSpPr>
          <p:nvPr/>
        </p:nvSpPr>
        <p:spPr bwMode="auto">
          <a:xfrm>
            <a:off x="714375" y="5444232"/>
            <a:ext cx="30718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메인 액티비티의 레이아웃 정의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7047" name="직사각형 27"/>
          <p:cNvSpPr>
            <a:spLocks noChangeArrowheads="1"/>
          </p:cNvSpPr>
          <p:nvPr/>
        </p:nvSpPr>
        <p:spPr bwMode="auto">
          <a:xfrm>
            <a:off x="3571875" y="5396880"/>
            <a:ext cx="457200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메인 액티비티에서 대화상자 보여주기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7048" name="제목 23"/>
          <p:cNvSpPr>
            <a:spLocks noGrp="1"/>
          </p:cNvSpPr>
          <p:nvPr>
            <p:ph type="title"/>
          </p:nvPr>
        </p:nvSpPr>
        <p:spPr>
          <a:xfrm>
            <a:off x="828675" y="201613"/>
            <a:ext cx="3722688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알림 대화상자 보여주기 예제</a:t>
            </a:r>
          </a:p>
        </p:txBody>
      </p:sp>
      <p:sp>
        <p:nvSpPr>
          <p:cNvPr id="87049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토스트와 대화상자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7050" name="_x177899280" descr="P02_S004_0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688" y="817563"/>
            <a:ext cx="175895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51" name="_x177897920" descr="P02_S004_02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05813" y="817563"/>
            <a:ext cx="175895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318964" y="1124744"/>
            <a:ext cx="6048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smtClean="0"/>
              <a:t> 사용자에게 확인을 받거나 선택하도록 할 때 사용</a:t>
            </a:r>
            <a:endParaRPr lang="en-US" altLang="ko-KR" sz="200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smtClean="0"/>
              <a:t> 예</a:t>
            </a:r>
            <a:r>
              <a:rPr lang="en-US" altLang="ko-KR" sz="2000" smtClean="0"/>
              <a:t>, </a:t>
            </a:r>
            <a:r>
              <a:rPr lang="ko-KR" altLang="en-US" sz="2000" smtClean="0"/>
              <a:t>아니오</a:t>
            </a:r>
            <a:r>
              <a:rPr lang="en-US" altLang="ko-KR" sz="2000" smtClean="0"/>
              <a:t>, </a:t>
            </a:r>
            <a:r>
              <a:rPr lang="ko-KR" altLang="en-US" sz="2000" smtClean="0"/>
              <a:t>취소 </a:t>
            </a:r>
            <a:r>
              <a:rPr lang="en-US" altLang="ko-KR" sz="2000" smtClean="0"/>
              <a:t>3</a:t>
            </a:r>
            <a:r>
              <a:rPr lang="ko-KR" altLang="en-US" sz="2000" smtClean="0"/>
              <a:t>개의 버튼으로 응답 가능</a:t>
            </a:r>
            <a:endParaRPr lang="ko-KR" altLang="en-US" sz="200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670201" cy="369332"/>
          </a:xfrm>
        </p:spPr>
        <p:txBody>
          <a:bodyPr/>
          <a:lstStyle/>
          <a:p>
            <a:r>
              <a:rPr lang="en-US" altLang="ko-KR" dirty="0" err="1" smtClean="0"/>
              <a:t>AlertDialog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500" y="1566862"/>
            <a:ext cx="8382000" cy="37242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11718866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23127" cy="369332"/>
          </a:xfrm>
        </p:spPr>
        <p:txBody>
          <a:bodyPr/>
          <a:lstStyle/>
          <a:p>
            <a:r>
              <a:rPr lang="en-US" altLang="ko-KR" dirty="0" smtClean="0"/>
              <a:t>activity_mian.xml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972" y="1412776"/>
            <a:ext cx="5600700" cy="27146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7636" y="908720"/>
            <a:ext cx="3571875" cy="5010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9396615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704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Rectangle 3"/>
          <p:cNvSpPr>
            <a:spLocks noChangeArrowheads="1"/>
          </p:cNvSpPr>
          <p:nvPr/>
        </p:nvSpPr>
        <p:spPr bwMode="auto">
          <a:xfrm>
            <a:off x="1111052" y="2741613"/>
            <a:ext cx="936104" cy="75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000" i="1" smtClean="0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5-1.</a:t>
            </a:r>
            <a:endParaRPr lang="en-US" altLang="ko-KR" sz="4000" i="1">
              <a:solidFill>
                <a:srgbClr val="FFFFC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9706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691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ko-KR" altLang="en-US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토스트와 대화상자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716" name="TextBox 31"/>
          <p:cNvSpPr txBox="1">
            <a:spLocks noChangeArrowheads="1"/>
          </p:cNvSpPr>
          <p:nvPr/>
        </p:nvSpPr>
        <p:spPr bwMode="auto">
          <a:xfrm>
            <a:off x="0" y="0"/>
            <a:ext cx="49291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첫째 마당</a:t>
            </a: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CH4.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프로젝트와 개발도구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7418" y="4221088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모달과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모달리스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79122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534988" y="968375"/>
            <a:ext cx="9145587" cy="118427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	AlertDialog dialog = createDialogBox();</a:t>
            </a:r>
          </a:p>
          <a:p>
            <a:pPr eaLnBrk="1" fontAlgn="b" latin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	dialog.show();</a:t>
            </a:r>
          </a:p>
        </p:txBody>
      </p:sp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4988" y="2349500"/>
            <a:ext cx="9145587" cy="407987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defRPr/>
            </a:pPr>
            <a:r>
              <a:rPr lang="en-US" altLang="ko-KR" sz="1800" b="1" dirty="0">
                <a:solidFill>
                  <a:srgbClr val="7F0055"/>
                </a:solidFill>
              </a:rPr>
              <a:t>private</a:t>
            </a:r>
            <a:r>
              <a:rPr lang="en-US" altLang="ko-KR" sz="1800" b="1" dirty="0">
                <a:solidFill>
                  <a:srgbClr val="000000"/>
                </a:solidFill>
              </a:rPr>
              <a:t> AlertDialog createDialogBox() </a:t>
            </a:r>
          </a:p>
          <a:p>
            <a:pPr eaLnBrk="1" fontAlgn="b" latinLnBrk="1" hangingPunct="1">
              <a:defRPr/>
            </a:pPr>
            <a:endParaRPr lang="en-US" altLang="ko-KR" sz="1800" b="1" dirty="0">
              <a:solidFill>
                <a:srgbClr val="000000"/>
              </a:solidFill>
            </a:endParaRPr>
          </a:p>
          <a:p>
            <a:pPr eaLnBrk="1" fontAlgn="b" latin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    AlertDialog.Builder builder = </a:t>
            </a:r>
            <a:r>
              <a:rPr lang="en-US" altLang="ko-KR" sz="1800" b="1" dirty="0">
                <a:solidFill>
                  <a:srgbClr val="7F0055"/>
                </a:solidFill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</a:rPr>
              <a:t> AlertDialog.Builder(</a:t>
            </a:r>
            <a:r>
              <a:rPr lang="en-US" altLang="ko-KR" sz="1800" b="1" dirty="0">
                <a:solidFill>
                  <a:srgbClr val="7F0055"/>
                </a:solidFill>
              </a:rPr>
              <a:t>this</a:t>
            </a:r>
            <a:r>
              <a:rPr lang="en-US" altLang="ko-KR" sz="1800" b="1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defRPr/>
            </a:pPr>
            <a:endParaRPr lang="ko-KR" altLang="en-US" sz="1800" dirty="0">
              <a:solidFill>
                <a:srgbClr val="000000"/>
              </a:solidFill>
            </a:endParaRPr>
          </a:p>
          <a:p>
            <a:pPr eaLnBrk="1" fontAlgn="b" latin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    builder.setTitle(</a:t>
            </a:r>
            <a:r>
              <a:rPr lang="en-US" altLang="ko-KR" sz="1800" dirty="0">
                <a:solidFill>
                  <a:srgbClr val="2A00FF"/>
                </a:solidFill>
              </a:rPr>
              <a:t>"</a:t>
            </a:r>
            <a:r>
              <a:rPr lang="ko-KR" altLang="en-US" sz="1800" dirty="0">
                <a:solidFill>
                  <a:srgbClr val="2A00FF"/>
                </a:solidFill>
              </a:rPr>
              <a:t>안내</a:t>
            </a:r>
            <a:r>
              <a:rPr lang="en-US" altLang="ko-KR" sz="1800" dirty="0">
                <a:solidFill>
                  <a:srgbClr val="2A00FF"/>
                </a:solidFill>
              </a:rPr>
              <a:t>"</a:t>
            </a:r>
            <a:r>
              <a:rPr lang="en-US" altLang="ko-KR" sz="1800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defRPr/>
            </a:pPr>
            <a:r>
              <a:rPr lang="ko-KR" altLang="en-US" sz="1800" dirty="0">
                <a:solidFill>
                  <a:srgbClr val="000000"/>
                </a:solidFill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</a:rPr>
              <a:t>builder.setMessage(</a:t>
            </a:r>
            <a:r>
              <a:rPr lang="en-US" altLang="ko-KR" sz="1800" dirty="0">
                <a:solidFill>
                  <a:srgbClr val="2A00FF"/>
                </a:solidFill>
              </a:rPr>
              <a:t>"</a:t>
            </a:r>
            <a:r>
              <a:rPr lang="ko-KR" altLang="en-US" sz="1800" dirty="0">
                <a:solidFill>
                  <a:srgbClr val="2A00FF"/>
                </a:solidFill>
              </a:rPr>
              <a:t>종료하시겠습니까</a:t>
            </a:r>
            <a:r>
              <a:rPr lang="en-US" altLang="ko-KR" sz="1800" dirty="0">
                <a:solidFill>
                  <a:srgbClr val="2A00FF"/>
                </a:solidFill>
              </a:rPr>
              <a:t>?"</a:t>
            </a:r>
            <a:r>
              <a:rPr lang="en-US" altLang="ko-KR" sz="1800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    builder.setIcon(R.drawable.</a:t>
            </a:r>
            <a:r>
              <a:rPr lang="en-US" altLang="ko-KR" sz="1800" i="1" dirty="0">
                <a:solidFill>
                  <a:srgbClr val="0000C0"/>
                </a:solidFill>
              </a:rPr>
              <a:t>alert_dialog_icon</a:t>
            </a:r>
            <a:r>
              <a:rPr lang="en-US" altLang="ko-KR" sz="1800" i="1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689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75575" y="6265863"/>
            <a:ext cx="1511300" cy="306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Continued..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098" name="TextBox 11"/>
          <p:cNvSpPr txBox="1">
            <a:spLocks noChangeArrowheads="1"/>
          </p:cNvSpPr>
          <p:nvPr/>
        </p:nvSpPr>
        <p:spPr bwMode="auto">
          <a:xfrm>
            <a:off x="5988050" y="1331913"/>
            <a:ext cx="4286250" cy="27622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en-US" altLang="ko-KR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createDialogBox() </a:t>
            </a:r>
            <a:r>
              <a:rPr lang="ko-KR" altLang="en-US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메소드 호출하여 대화상자 객체 생성</a:t>
            </a:r>
          </a:p>
        </p:txBody>
      </p:sp>
      <p:sp>
        <p:nvSpPr>
          <p:cNvPr id="15" name="타원 14"/>
          <p:cNvSpPr/>
          <p:nvPr/>
        </p:nvSpPr>
        <p:spPr>
          <a:xfrm>
            <a:off x="5843588" y="1319213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100" name="TextBox 15"/>
          <p:cNvSpPr txBox="1">
            <a:spLocks noChangeArrowheads="1"/>
          </p:cNvSpPr>
          <p:nvPr/>
        </p:nvSpPr>
        <p:spPr bwMode="auto">
          <a:xfrm>
            <a:off x="5130800" y="1689100"/>
            <a:ext cx="1714500" cy="27622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대화상자 보여주기</a:t>
            </a:r>
          </a:p>
        </p:txBody>
      </p:sp>
      <p:cxnSp>
        <p:nvCxnSpPr>
          <p:cNvPr id="17" name="직선 연결선 16"/>
          <p:cNvCxnSpPr>
            <a:stCxn id="18" idx="2"/>
          </p:cNvCxnSpPr>
          <p:nvPr/>
        </p:nvCxnSpPr>
        <p:spPr>
          <a:xfrm flipH="1" flipV="1">
            <a:off x="3240088" y="1712913"/>
            <a:ext cx="1746250" cy="106362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4986338" y="1676400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103" name="제목 15"/>
          <p:cNvSpPr>
            <a:spLocks noGrp="1"/>
          </p:cNvSpPr>
          <p:nvPr>
            <p:ph type="title"/>
          </p:nvPr>
        </p:nvSpPr>
        <p:spPr>
          <a:xfrm>
            <a:off x="828675" y="201613"/>
            <a:ext cx="343376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메인 액티비티 코드 만들기</a:t>
            </a:r>
          </a:p>
        </p:txBody>
      </p:sp>
      <p:sp>
        <p:nvSpPr>
          <p:cNvPr id="89104" name="TextBox 14"/>
          <p:cNvSpPr txBox="1">
            <a:spLocks noChangeArrowheads="1"/>
          </p:cNvSpPr>
          <p:nvPr/>
        </p:nvSpPr>
        <p:spPr bwMode="auto">
          <a:xfrm>
            <a:off x="5973763" y="4868863"/>
            <a:ext cx="3603625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대화상자의 타이틀</a:t>
            </a:r>
            <a:r>
              <a:rPr lang="en-US" altLang="ko-KR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메시지</a:t>
            </a:r>
            <a:r>
              <a:rPr lang="en-US" altLang="ko-KR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아이콘 설정</a:t>
            </a:r>
          </a:p>
        </p:txBody>
      </p:sp>
      <p:sp>
        <p:nvSpPr>
          <p:cNvPr id="23" name="타원 22"/>
          <p:cNvSpPr/>
          <p:nvPr/>
        </p:nvSpPr>
        <p:spPr>
          <a:xfrm>
            <a:off x="5827713" y="4881563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106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토스트와 대화상자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4988" y="908050"/>
            <a:ext cx="9145587" cy="5545138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defRPr/>
            </a:pPr>
            <a:r>
              <a:rPr lang="en-US" altLang="ko-KR" dirty="0">
                <a:solidFill>
                  <a:srgbClr val="000000"/>
                </a:solidFill>
              </a:rPr>
              <a:t>   builder.setPositiveButton(</a:t>
            </a:r>
            <a:r>
              <a:rPr lang="en-US" altLang="ko-KR" dirty="0">
                <a:solidFill>
                  <a:srgbClr val="2A00FF"/>
                </a:solidFill>
              </a:rPr>
              <a:t>"</a:t>
            </a:r>
            <a:r>
              <a:rPr lang="ko-KR" altLang="en-US" dirty="0">
                <a:solidFill>
                  <a:srgbClr val="2A00FF"/>
                </a:solidFill>
              </a:rPr>
              <a:t>예</a:t>
            </a:r>
            <a:r>
              <a:rPr lang="en-US" altLang="ko-KR" dirty="0">
                <a:solidFill>
                  <a:srgbClr val="2A00FF"/>
                </a:solidFill>
              </a:rPr>
              <a:t>"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en-US" altLang="ko-KR" b="1" dirty="0">
                <a:solidFill>
                  <a:srgbClr val="7F0055"/>
                </a:solidFill>
              </a:rPr>
              <a:t>new</a:t>
            </a:r>
            <a:r>
              <a:rPr lang="en-US" altLang="ko-KR" b="1" dirty="0">
                <a:solidFill>
                  <a:srgbClr val="000000"/>
                </a:solidFill>
              </a:rPr>
              <a:t> DialogInterface.OnClickListener() </a:t>
            </a:r>
          </a:p>
          <a:p>
            <a:pPr eaLnBrk="1" fontAlgn="b" latinLnBrk="1" hangingPunct="1"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      public</a:t>
            </a:r>
            <a:r>
              <a:rPr lang="en-US" altLang="ko-KR" b="1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7F0055"/>
                </a:solidFill>
              </a:rPr>
              <a:t>void</a:t>
            </a:r>
            <a:r>
              <a:rPr lang="en-US" altLang="ko-KR" b="1" dirty="0">
                <a:solidFill>
                  <a:srgbClr val="000000"/>
                </a:solidFill>
              </a:rPr>
              <a:t> onClick(DialogInterface dialog, </a:t>
            </a:r>
            <a:r>
              <a:rPr lang="en-US" altLang="ko-KR" b="1" dirty="0">
                <a:solidFill>
                  <a:srgbClr val="7F0055"/>
                </a:solidFill>
              </a:rPr>
              <a:t>int</a:t>
            </a:r>
            <a:r>
              <a:rPr lang="en-US" altLang="ko-KR" b="1" dirty="0">
                <a:solidFill>
                  <a:srgbClr val="000000"/>
                </a:solidFill>
              </a:rPr>
              <a:t> whichButton) </a:t>
            </a:r>
          </a:p>
          <a:p>
            <a:pPr eaLnBrk="1" fontAlgn="b" latinLnBrk="1" hangingPunct="1">
              <a:defRPr/>
            </a:pPr>
            <a:r>
              <a:rPr lang="en-US" altLang="ko-KR" dirty="0">
                <a:solidFill>
                  <a:srgbClr val="0000C0"/>
                </a:solidFill>
              </a:rPr>
              <a:t>        msg</a:t>
            </a:r>
            <a:r>
              <a:rPr lang="en-US" altLang="ko-KR" dirty="0">
                <a:solidFill>
                  <a:srgbClr val="000000"/>
                </a:solidFill>
              </a:rPr>
              <a:t> = </a:t>
            </a:r>
            <a:r>
              <a:rPr lang="en-US" altLang="ko-KR" dirty="0">
                <a:solidFill>
                  <a:srgbClr val="2A00FF"/>
                </a:solidFill>
              </a:rPr>
              <a:t>"</a:t>
            </a:r>
            <a:r>
              <a:rPr lang="ko-KR" altLang="en-US" dirty="0">
                <a:solidFill>
                  <a:srgbClr val="2A00FF"/>
                </a:solidFill>
              </a:rPr>
              <a:t>예 버튼이 눌렀습니다</a:t>
            </a:r>
            <a:r>
              <a:rPr lang="en-US" altLang="ko-KR" dirty="0">
                <a:solidFill>
                  <a:srgbClr val="2A00FF"/>
                </a:solidFill>
              </a:rPr>
              <a:t>. "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+ Integer.</a:t>
            </a:r>
            <a:r>
              <a:rPr lang="en-US" altLang="ko-KR" i="1" dirty="0">
                <a:solidFill>
                  <a:srgbClr val="000000"/>
                </a:solidFill>
              </a:rPr>
              <a:t>toString(whichButton);</a:t>
            </a:r>
          </a:p>
          <a:p>
            <a:pPr eaLnBrk="1" fontAlgn="b" latinLnBrk="1" hangingPunct="1">
              <a:defRPr/>
            </a:pPr>
            <a:r>
              <a:rPr lang="en-US" altLang="ko-KR" dirty="0">
                <a:solidFill>
                  <a:srgbClr val="000000"/>
                </a:solidFill>
              </a:rPr>
              <a:t>	</a:t>
            </a:r>
            <a:r>
              <a:rPr lang="en-US" altLang="ko-KR" dirty="0">
                <a:solidFill>
                  <a:srgbClr val="0000C0"/>
                </a:solidFill>
              </a:rPr>
              <a:t>txtMsg</a:t>
            </a:r>
            <a:r>
              <a:rPr lang="en-US" altLang="ko-KR" dirty="0">
                <a:solidFill>
                  <a:srgbClr val="000000"/>
                </a:solidFill>
              </a:rPr>
              <a:t>.setText(</a:t>
            </a:r>
            <a:r>
              <a:rPr lang="en-US" altLang="ko-KR" dirty="0">
                <a:solidFill>
                  <a:srgbClr val="0000C0"/>
                </a:solidFill>
              </a:rPr>
              <a:t>msg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defRPr/>
            </a:pPr>
            <a:r>
              <a:rPr lang="ko-KR" altLang="en-US" dirty="0">
                <a:solidFill>
                  <a:srgbClr val="000000"/>
                </a:solidFill>
              </a:rPr>
              <a:t>      </a:t>
            </a:r>
          </a:p>
          <a:p>
            <a:pPr eaLnBrk="1" fontAlgn="b" latinLnBrk="1" hangingPunct="1">
              <a:defRPr/>
            </a:pPr>
            <a:r>
              <a:rPr lang="ko-KR" altLang="en-US" dirty="0">
                <a:solidFill>
                  <a:srgbClr val="000000"/>
                </a:solidFill>
              </a:rPr>
              <a:t>    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defRPr/>
            </a:pPr>
            <a:endParaRPr lang="ko-KR" altLang="en-US" dirty="0">
              <a:solidFill>
                <a:srgbClr val="3F7F5F"/>
              </a:solidFill>
            </a:endParaRPr>
          </a:p>
          <a:p>
            <a:pPr eaLnBrk="1" fontAlgn="b" latinLnBrk="1" hangingPunct="1">
              <a:defRPr/>
            </a:pPr>
            <a:r>
              <a:rPr lang="en-US" altLang="ko-KR" dirty="0">
                <a:solidFill>
                  <a:srgbClr val="000000"/>
                </a:solidFill>
              </a:rPr>
              <a:t>    builder.setNeutralButton(</a:t>
            </a:r>
            <a:r>
              <a:rPr lang="en-US" altLang="ko-KR" dirty="0">
                <a:solidFill>
                  <a:srgbClr val="2A00FF"/>
                </a:solidFill>
              </a:rPr>
              <a:t>"</a:t>
            </a:r>
            <a:r>
              <a:rPr lang="ko-KR" altLang="en-US" dirty="0">
                <a:solidFill>
                  <a:srgbClr val="2A00FF"/>
                </a:solidFill>
              </a:rPr>
              <a:t>취소</a:t>
            </a:r>
            <a:r>
              <a:rPr lang="en-US" altLang="ko-KR" dirty="0">
                <a:solidFill>
                  <a:srgbClr val="2A00FF"/>
                </a:solidFill>
              </a:rPr>
              <a:t>"</a:t>
            </a:r>
            <a:r>
              <a:rPr lang="en-US" altLang="ko-KR" dirty="0">
                <a:solidFill>
                  <a:srgbClr val="000000"/>
                </a:solidFill>
              </a:rPr>
              <a:t>,</a:t>
            </a:r>
            <a:r>
              <a:rPr lang="en-US" altLang="ko-KR" b="1" dirty="0">
                <a:solidFill>
                  <a:srgbClr val="7F0055"/>
                </a:solidFill>
              </a:rPr>
              <a:t>new</a:t>
            </a:r>
            <a:r>
              <a:rPr lang="en-US" altLang="ko-KR" b="1" dirty="0">
                <a:solidFill>
                  <a:srgbClr val="000000"/>
                </a:solidFill>
              </a:rPr>
              <a:t> DialogInterface.OnClickListener() </a:t>
            </a:r>
          </a:p>
          <a:p>
            <a:pPr eaLnBrk="1" fontAlgn="b" latinLnBrk="1" hangingPunct="1"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      public</a:t>
            </a:r>
            <a:r>
              <a:rPr lang="en-US" altLang="ko-KR" b="1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7F0055"/>
                </a:solidFill>
              </a:rPr>
              <a:t>void</a:t>
            </a:r>
            <a:r>
              <a:rPr lang="en-US" altLang="ko-KR" b="1" dirty="0">
                <a:solidFill>
                  <a:srgbClr val="000000"/>
                </a:solidFill>
              </a:rPr>
              <a:t> onClick(DialogInterface dialog, </a:t>
            </a:r>
            <a:r>
              <a:rPr lang="en-US" altLang="ko-KR" b="1" dirty="0">
                <a:solidFill>
                  <a:srgbClr val="7F0055"/>
                </a:solidFill>
              </a:rPr>
              <a:t>int</a:t>
            </a:r>
            <a:r>
              <a:rPr lang="en-US" altLang="ko-KR" b="1" dirty="0">
                <a:solidFill>
                  <a:srgbClr val="000000"/>
                </a:solidFill>
              </a:rPr>
              <a:t> whichButton) </a:t>
            </a:r>
          </a:p>
          <a:p>
            <a:pPr eaLnBrk="1" fontAlgn="b" latinLnBrk="1" hangingPunct="1">
              <a:defRPr/>
            </a:pPr>
            <a:r>
              <a:rPr lang="en-US" altLang="ko-KR" dirty="0">
                <a:solidFill>
                  <a:srgbClr val="000000"/>
                </a:solidFill>
              </a:rPr>
              <a:t>	</a:t>
            </a:r>
            <a:r>
              <a:rPr lang="en-US" altLang="ko-KR" dirty="0">
                <a:solidFill>
                  <a:srgbClr val="0000C0"/>
                </a:solidFill>
              </a:rPr>
              <a:t>msg</a:t>
            </a:r>
            <a:r>
              <a:rPr lang="en-US" altLang="ko-KR" dirty="0">
                <a:solidFill>
                  <a:srgbClr val="000000"/>
                </a:solidFill>
              </a:rPr>
              <a:t> = </a:t>
            </a:r>
            <a:r>
              <a:rPr lang="en-US" altLang="ko-KR" dirty="0">
                <a:solidFill>
                  <a:srgbClr val="2A00FF"/>
                </a:solidFill>
              </a:rPr>
              <a:t>"</a:t>
            </a:r>
            <a:r>
              <a:rPr lang="ko-KR" altLang="en-US" dirty="0">
                <a:solidFill>
                  <a:srgbClr val="2A00FF"/>
                </a:solidFill>
              </a:rPr>
              <a:t>취소 버튼이 눌렸습니다</a:t>
            </a:r>
            <a:r>
              <a:rPr lang="en-US" altLang="ko-KR" dirty="0">
                <a:solidFill>
                  <a:srgbClr val="2A00FF"/>
                </a:solidFill>
              </a:rPr>
              <a:t>. "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+ Integer.</a:t>
            </a:r>
            <a:r>
              <a:rPr lang="en-US" altLang="ko-KR" i="1" dirty="0">
                <a:solidFill>
                  <a:srgbClr val="000000"/>
                </a:solidFill>
              </a:rPr>
              <a:t>toString(whichButton);</a:t>
            </a:r>
          </a:p>
          <a:p>
            <a:pPr eaLnBrk="1" fontAlgn="b" latinLnBrk="1" hangingPunct="1">
              <a:defRPr/>
            </a:pPr>
            <a:r>
              <a:rPr lang="en-US" altLang="ko-KR" dirty="0">
                <a:solidFill>
                  <a:srgbClr val="000000"/>
                </a:solidFill>
              </a:rPr>
              <a:t>	</a:t>
            </a:r>
            <a:r>
              <a:rPr lang="en-US" altLang="ko-KR" dirty="0">
                <a:solidFill>
                  <a:srgbClr val="0000C0"/>
                </a:solidFill>
              </a:rPr>
              <a:t>txtMsg</a:t>
            </a:r>
            <a:r>
              <a:rPr lang="en-US" altLang="ko-KR" dirty="0">
                <a:solidFill>
                  <a:srgbClr val="000000"/>
                </a:solidFill>
              </a:rPr>
              <a:t>.setText(</a:t>
            </a:r>
            <a:r>
              <a:rPr lang="en-US" altLang="ko-KR" dirty="0">
                <a:solidFill>
                  <a:srgbClr val="0000C0"/>
                </a:solidFill>
              </a:rPr>
              <a:t>msg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defRPr/>
            </a:pPr>
            <a:r>
              <a:rPr lang="ko-KR" altLang="en-US" dirty="0">
                <a:solidFill>
                  <a:srgbClr val="000000"/>
                </a:solidFill>
              </a:rPr>
              <a:t>      </a:t>
            </a:r>
          </a:p>
          <a:p>
            <a:pPr eaLnBrk="1" fontAlgn="b" latinLnBrk="1" hangingPunct="1">
              <a:defRPr/>
            </a:pPr>
            <a:r>
              <a:rPr lang="ko-KR" altLang="en-US" dirty="0">
                <a:solidFill>
                  <a:srgbClr val="000000"/>
                </a:solidFill>
              </a:rPr>
              <a:t>    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defRPr/>
            </a:pPr>
            <a:endParaRPr lang="ko-KR" altLang="en-US" dirty="0">
              <a:solidFill>
                <a:srgbClr val="3F7F5F"/>
              </a:solidFill>
            </a:endParaRPr>
          </a:p>
          <a:p>
            <a:pPr eaLnBrk="1" fontAlgn="b" latinLnBrk="1" hangingPunct="1">
              <a:defRPr/>
            </a:pPr>
            <a:r>
              <a:rPr lang="en-US" altLang="ko-KR" dirty="0">
                <a:solidFill>
                  <a:srgbClr val="000000"/>
                </a:solidFill>
              </a:rPr>
              <a:t>    builder.setNegativeButton(</a:t>
            </a:r>
            <a:r>
              <a:rPr lang="en-US" altLang="ko-KR" dirty="0">
                <a:solidFill>
                  <a:srgbClr val="2A00FF"/>
                </a:solidFill>
              </a:rPr>
              <a:t>"</a:t>
            </a:r>
            <a:r>
              <a:rPr lang="ko-KR" altLang="en-US" dirty="0">
                <a:solidFill>
                  <a:srgbClr val="2A00FF"/>
                </a:solidFill>
              </a:rPr>
              <a:t>아니오</a:t>
            </a:r>
            <a:r>
              <a:rPr lang="en-US" altLang="ko-KR" dirty="0">
                <a:solidFill>
                  <a:srgbClr val="2A00FF"/>
                </a:solidFill>
              </a:rPr>
              <a:t>"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en-US" altLang="ko-KR" b="1" dirty="0">
                <a:solidFill>
                  <a:srgbClr val="7F0055"/>
                </a:solidFill>
              </a:rPr>
              <a:t>new</a:t>
            </a:r>
            <a:r>
              <a:rPr lang="en-US" altLang="ko-KR" b="1" dirty="0">
                <a:solidFill>
                  <a:srgbClr val="000000"/>
                </a:solidFill>
              </a:rPr>
              <a:t> DialogInterface.OnClickListener() </a:t>
            </a:r>
          </a:p>
          <a:p>
            <a:pPr eaLnBrk="1" fontAlgn="b" latinLnBrk="1" hangingPunct="1"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      public</a:t>
            </a:r>
            <a:r>
              <a:rPr lang="en-US" altLang="ko-KR" b="1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7F0055"/>
                </a:solidFill>
              </a:rPr>
              <a:t>void</a:t>
            </a:r>
            <a:r>
              <a:rPr lang="en-US" altLang="ko-KR" b="1" dirty="0">
                <a:solidFill>
                  <a:srgbClr val="000000"/>
                </a:solidFill>
              </a:rPr>
              <a:t> onClick(DialogInterface dialog, </a:t>
            </a:r>
            <a:r>
              <a:rPr lang="en-US" altLang="ko-KR" b="1" dirty="0">
                <a:solidFill>
                  <a:srgbClr val="7F0055"/>
                </a:solidFill>
              </a:rPr>
              <a:t>int</a:t>
            </a:r>
            <a:r>
              <a:rPr lang="en-US" altLang="ko-KR" b="1" dirty="0">
                <a:solidFill>
                  <a:srgbClr val="000000"/>
                </a:solidFill>
              </a:rPr>
              <a:t> whichButton) </a:t>
            </a:r>
          </a:p>
          <a:p>
            <a:pPr eaLnBrk="1" fontAlgn="b" latinLnBrk="1" hangingPunct="1">
              <a:defRPr/>
            </a:pPr>
            <a:r>
              <a:rPr lang="en-US" altLang="ko-KR" dirty="0">
                <a:solidFill>
                  <a:srgbClr val="000000"/>
                </a:solidFill>
              </a:rPr>
              <a:t>	</a:t>
            </a:r>
            <a:r>
              <a:rPr lang="en-US" altLang="ko-KR" dirty="0">
                <a:solidFill>
                  <a:srgbClr val="0000C0"/>
                </a:solidFill>
              </a:rPr>
              <a:t>msg</a:t>
            </a:r>
            <a:r>
              <a:rPr lang="en-US" altLang="ko-KR" dirty="0">
                <a:solidFill>
                  <a:srgbClr val="000000"/>
                </a:solidFill>
              </a:rPr>
              <a:t> = </a:t>
            </a:r>
            <a:r>
              <a:rPr lang="en-US" altLang="ko-KR" dirty="0">
                <a:solidFill>
                  <a:srgbClr val="2A00FF"/>
                </a:solidFill>
              </a:rPr>
              <a:t>"</a:t>
            </a:r>
            <a:r>
              <a:rPr lang="ko-KR" altLang="en-US" dirty="0">
                <a:solidFill>
                  <a:srgbClr val="2A00FF"/>
                </a:solidFill>
              </a:rPr>
              <a:t>아니오 버튼이 눌렸습니다</a:t>
            </a:r>
            <a:r>
              <a:rPr lang="en-US" altLang="ko-KR" dirty="0">
                <a:solidFill>
                  <a:srgbClr val="2A00FF"/>
                </a:solidFill>
              </a:rPr>
              <a:t>. "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+ Integer.</a:t>
            </a:r>
            <a:r>
              <a:rPr lang="en-US" altLang="ko-KR" i="1" dirty="0">
                <a:solidFill>
                  <a:srgbClr val="000000"/>
                </a:solidFill>
              </a:rPr>
              <a:t>toString(whichButton);</a:t>
            </a:r>
          </a:p>
          <a:p>
            <a:pPr eaLnBrk="1" fontAlgn="b" latinLnBrk="1" hangingPunct="1">
              <a:defRPr/>
            </a:pPr>
            <a:r>
              <a:rPr lang="en-US" altLang="ko-KR" dirty="0">
                <a:solidFill>
                  <a:srgbClr val="000000"/>
                </a:solidFill>
              </a:rPr>
              <a:t>	</a:t>
            </a:r>
            <a:r>
              <a:rPr lang="en-US" altLang="ko-KR" dirty="0">
                <a:solidFill>
                  <a:srgbClr val="0000C0"/>
                </a:solidFill>
              </a:rPr>
              <a:t>txtMsg</a:t>
            </a:r>
            <a:r>
              <a:rPr lang="en-US" altLang="ko-KR" dirty="0">
                <a:solidFill>
                  <a:srgbClr val="000000"/>
                </a:solidFill>
              </a:rPr>
              <a:t>.setText(</a:t>
            </a:r>
            <a:r>
              <a:rPr lang="en-US" altLang="ko-KR" dirty="0">
                <a:solidFill>
                  <a:srgbClr val="0000C0"/>
                </a:solidFill>
              </a:rPr>
              <a:t>msg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defRPr/>
            </a:pPr>
            <a:r>
              <a:rPr lang="ko-KR" altLang="en-US" dirty="0">
                <a:solidFill>
                  <a:srgbClr val="000000"/>
                </a:solidFill>
              </a:rPr>
              <a:t>      </a:t>
            </a:r>
          </a:p>
          <a:p>
            <a:pPr eaLnBrk="1" fontAlgn="b" latinLnBrk="1" hangingPunct="1">
              <a:defRPr/>
            </a:pPr>
            <a:r>
              <a:rPr lang="ko-KR" altLang="en-US" dirty="0">
                <a:solidFill>
                  <a:srgbClr val="000000"/>
                </a:solidFill>
              </a:rPr>
              <a:t>    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defRPr/>
            </a:pPr>
            <a:r>
              <a:rPr lang="ko-KR" altLang="en-US" dirty="0">
                <a:solidFill>
                  <a:srgbClr val="000000"/>
                </a:solidFill>
              </a:rPr>
              <a:t>	</a:t>
            </a:r>
          </a:p>
          <a:p>
            <a:pPr eaLnBrk="1" fontAlgn="b" latinLnBrk="1" hangingPunct="1">
              <a:defRPr/>
            </a:pPr>
            <a:r>
              <a:rPr lang="en-US" altLang="ko-KR" dirty="0">
                <a:solidFill>
                  <a:srgbClr val="000000"/>
                </a:solidFill>
              </a:rPr>
              <a:t>    AlertDialog dialog = builder.create();</a:t>
            </a:r>
          </a:p>
          <a:p>
            <a:pPr eaLnBrk="1" fontAlgn="b" latinLnBrk="1" hangingPunct="1">
              <a:defRPr/>
            </a:pPr>
            <a:r>
              <a:rPr lang="ko-KR" altLang="en-US" dirty="0">
                <a:solidFill>
                  <a:srgbClr val="000000"/>
                </a:solidFill>
              </a:rPr>
              <a:t>	</a:t>
            </a:r>
          </a:p>
          <a:p>
            <a:pPr eaLnBrk="1" fontAlgn="b" latinLnBrk="1" hangingPunct="1">
              <a:defRPr/>
            </a:pPr>
            <a:r>
              <a:rPr lang="en-US" altLang="ko-KR" b="1" dirty="0">
                <a:solidFill>
                  <a:srgbClr val="7F0055"/>
                </a:solidFill>
              </a:rPr>
              <a:t>    return</a:t>
            </a:r>
            <a:r>
              <a:rPr lang="en-US" altLang="ko-KR" b="1" dirty="0">
                <a:solidFill>
                  <a:srgbClr val="000000"/>
                </a:solidFill>
              </a:rPr>
              <a:t> dialog;</a:t>
            </a:r>
          </a:p>
          <a:p>
            <a:pPr eaLnBrk="1" fontAlgn="b" latinLnBrk="1" hangingPunct="1">
              <a:defRPr/>
            </a:pP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689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144" name="TextBox 10"/>
          <p:cNvSpPr txBox="1">
            <a:spLocks noChangeArrowheads="1"/>
          </p:cNvSpPr>
          <p:nvPr/>
        </p:nvSpPr>
        <p:spPr bwMode="auto">
          <a:xfrm>
            <a:off x="7542213" y="2994025"/>
            <a:ext cx="2071687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“취소” 버튼 기능 설정</a:t>
            </a:r>
          </a:p>
        </p:txBody>
      </p:sp>
      <p:sp>
        <p:nvSpPr>
          <p:cNvPr id="12" name="타원 11"/>
          <p:cNvSpPr/>
          <p:nvPr/>
        </p:nvSpPr>
        <p:spPr>
          <a:xfrm>
            <a:off x="7397750" y="3006725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오른쪽 대괄호 12"/>
          <p:cNvSpPr/>
          <p:nvPr/>
        </p:nvSpPr>
        <p:spPr>
          <a:xfrm>
            <a:off x="6970713" y="2636838"/>
            <a:ext cx="288925" cy="1071562"/>
          </a:xfrm>
          <a:prstGeom prst="rightBracket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147" name="TextBox 14"/>
          <p:cNvSpPr txBox="1">
            <a:spLocks noChangeArrowheads="1"/>
          </p:cNvSpPr>
          <p:nvPr/>
        </p:nvSpPr>
        <p:spPr bwMode="auto">
          <a:xfrm>
            <a:off x="7802563" y="4514850"/>
            <a:ext cx="2286000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“아니오” 버튼 기능 설정</a:t>
            </a:r>
          </a:p>
        </p:txBody>
      </p:sp>
      <p:sp>
        <p:nvSpPr>
          <p:cNvPr id="16" name="타원 15"/>
          <p:cNvSpPr/>
          <p:nvPr/>
        </p:nvSpPr>
        <p:spPr>
          <a:xfrm>
            <a:off x="7658100" y="4527550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오른쪽 대괄호 16"/>
          <p:cNvSpPr/>
          <p:nvPr/>
        </p:nvSpPr>
        <p:spPr>
          <a:xfrm>
            <a:off x="7231063" y="4157663"/>
            <a:ext cx="288925" cy="1071562"/>
          </a:xfrm>
          <a:prstGeom prst="rightBracket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150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4321175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메인 액티비티 코드 만들기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계속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151" name="TextBox 10"/>
          <p:cNvSpPr txBox="1">
            <a:spLocks noChangeArrowheads="1"/>
          </p:cNvSpPr>
          <p:nvPr/>
        </p:nvSpPr>
        <p:spPr bwMode="auto">
          <a:xfrm>
            <a:off x="7591425" y="1446213"/>
            <a:ext cx="2071688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“예” 버튼 기능 설정</a:t>
            </a:r>
          </a:p>
        </p:txBody>
      </p:sp>
      <p:sp>
        <p:nvSpPr>
          <p:cNvPr id="19" name="타원 18"/>
          <p:cNvSpPr/>
          <p:nvPr/>
        </p:nvSpPr>
        <p:spPr>
          <a:xfrm>
            <a:off x="7446963" y="1458913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오른쪽 대괄호 19"/>
          <p:cNvSpPr/>
          <p:nvPr/>
        </p:nvSpPr>
        <p:spPr>
          <a:xfrm>
            <a:off x="7019925" y="1089025"/>
            <a:ext cx="288925" cy="1071563"/>
          </a:xfrm>
          <a:prstGeom prst="rightBracket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154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토스트와 대화상자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dirty="0" smtClean="0"/>
              <a:t>MainActivity.java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012" y="1124744"/>
            <a:ext cx="8391525" cy="3600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3" name="타원 2"/>
          <p:cNvSpPr/>
          <p:nvPr/>
        </p:nvSpPr>
        <p:spPr>
          <a:xfrm>
            <a:off x="5863580" y="908720"/>
            <a:ext cx="3384376" cy="64807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255068" y="3933056"/>
            <a:ext cx="3816424" cy="79213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02197"/>
      </p:ext>
    </p:extLst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dirty="0"/>
              <a:t>MainActivity.java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996" y="980728"/>
            <a:ext cx="7410450" cy="2800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996" y="4221088"/>
            <a:ext cx="8648700" cy="2409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타원 5"/>
          <p:cNvSpPr/>
          <p:nvPr/>
        </p:nvSpPr>
        <p:spPr>
          <a:xfrm>
            <a:off x="1327076" y="2708920"/>
            <a:ext cx="3240360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67436" y="2780928"/>
            <a:ext cx="3517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1" smtClean="0">
                <a:solidFill>
                  <a:srgbClr val="FF0000"/>
                </a:solidFill>
              </a:rPr>
              <a:t>뒤로가기 버튼</a:t>
            </a:r>
            <a:r>
              <a:rPr lang="en-US" altLang="ko-KR" sz="1000" b="1" i="1" smtClean="0">
                <a:solidFill>
                  <a:srgbClr val="FF0000"/>
                </a:solidFill>
              </a:rPr>
              <a:t>, </a:t>
            </a:r>
            <a:r>
              <a:rPr lang="ko-KR" altLang="en-US" sz="1000" b="1" i="1" smtClean="0">
                <a:solidFill>
                  <a:srgbClr val="FF0000"/>
                </a:solidFill>
              </a:rPr>
              <a:t>다이얼로그 창 밖 터치해도 닫히지 않는다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90972" y="5877272"/>
            <a:ext cx="6768752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32062"/>
      </p:ext>
    </p:extLst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704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Rectangle 3"/>
          <p:cNvSpPr>
            <a:spLocks noChangeArrowheads="1"/>
          </p:cNvSpPr>
          <p:nvPr/>
        </p:nvSpPr>
        <p:spPr bwMode="auto">
          <a:xfrm>
            <a:off x="1111052" y="2741613"/>
            <a:ext cx="936104" cy="75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000" i="1" smtClean="0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5-3.</a:t>
            </a:r>
            <a:endParaRPr lang="en-US" altLang="ko-KR" sz="4000" i="1">
              <a:solidFill>
                <a:srgbClr val="FFFFC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9706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691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ko-KR" altLang="en-US" sz="320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알림대화상자</a:t>
            </a:r>
            <a:r>
              <a:rPr lang="en-US" altLang="ko-KR" sz="320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320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목록</a:t>
            </a:r>
            <a:r>
              <a:rPr lang="en-US" altLang="ko-KR" sz="320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716" name="TextBox 31"/>
          <p:cNvSpPr txBox="1">
            <a:spLocks noChangeArrowheads="1"/>
          </p:cNvSpPr>
          <p:nvPr/>
        </p:nvSpPr>
        <p:spPr bwMode="auto">
          <a:xfrm>
            <a:off x="0" y="0"/>
            <a:ext cx="49291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첫째 마당</a:t>
            </a: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CH4.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프로젝트와 개발도구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79122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581109" cy="369332"/>
          </a:xfrm>
        </p:spPr>
        <p:txBody>
          <a:bodyPr/>
          <a:lstStyle/>
          <a:p>
            <a:r>
              <a:rPr lang="en-US" altLang="ko-KR" smtClean="0"/>
              <a:t>5-3 </a:t>
            </a:r>
            <a:r>
              <a:rPr lang="ko-KR" altLang="en-US" smtClean="0"/>
              <a:t>목록</a:t>
            </a:r>
            <a:r>
              <a:rPr lang="en-US" altLang="ko-KR" smtClean="0"/>
              <a:t>(AlertDialog)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10897"/>
          <a:stretch>
            <a:fillRect/>
          </a:stretch>
        </p:blipFill>
        <p:spPr bwMode="auto">
          <a:xfrm>
            <a:off x="751012" y="836712"/>
            <a:ext cx="8267700" cy="59069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098477" cy="369332"/>
          </a:xfrm>
        </p:spPr>
        <p:txBody>
          <a:bodyPr/>
          <a:lstStyle/>
          <a:p>
            <a:r>
              <a:rPr lang="en-US" altLang="ko-KR" smtClean="0"/>
              <a:t>5-3 </a:t>
            </a:r>
            <a:r>
              <a:rPr lang="ko-KR" altLang="en-US" smtClean="0"/>
              <a:t>목록</a:t>
            </a:r>
            <a:r>
              <a:rPr lang="en-US" altLang="ko-KR" smtClean="0"/>
              <a:t>(AlertDialog)</a:t>
            </a:r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802" y="1196752"/>
            <a:ext cx="5600700" cy="4124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6915922"/>
      </p:ext>
    </p:extLst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167936" cy="369332"/>
          </a:xfrm>
        </p:spPr>
        <p:txBody>
          <a:bodyPr/>
          <a:lstStyle/>
          <a:p>
            <a:r>
              <a:rPr lang="ko-KR" altLang="en-US" dirty="0" smtClean="0"/>
              <a:t>목록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AlertDialog</a:t>
            </a:r>
            <a:r>
              <a:rPr lang="en-US" altLang="ko-KR" dirty="0" smtClean="0"/>
              <a:t>) - </a:t>
            </a:r>
            <a:r>
              <a:rPr lang="en-US" altLang="ko-KR" dirty="0" err="1" smtClean="0"/>
              <a:t>setItem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44" y="692696"/>
            <a:ext cx="7533282" cy="59603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3249774"/>
      </p:ext>
    </p:extLst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823020" y="188640"/>
            <a:ext cx="6043449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dirty="0" smtClean="0"/>
              <a:t>목록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AlertDialog</a:t>
            </a:r>
            <a:r>
              <a:rPr lang="en-US" altLang="ko-KR" dirty="0" smtClean="0"/>
              <a:t>) - </a:t>
            </a:r>
            <a:r>
              <a:rPr lang="en-US" altLang="ko-KR" dirty="0" err="1" smtClean="0"/>
              <a:t>setSingleChoiceItem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895" y="29549"/>
            <a:ext cx="4249105" cy="25183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961216" y="922669"/>
            <a:ext cx="21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</a:t>
            </a:r>
            <a:r>
              <a:rPr lang="en-US" altLang="ko-KR" sz="1600" dirty="0" smtClean="0"/>
              <a:t>es/values/arrays.xml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2896"/>
            <a:ext cx="8994745" cy="41547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2940" y="1988840"/>
            <a:ext cx="3895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MainActivity.java </a:t>
            </a:r>
            <a:r>
              <a:rPr lang="en-US" altLang="ko-KR" sz="1600" dirty="0" err="1" smtClean="0"/>
              <a:t>onClick</a:t>
            </a:r>
            <a:r>
              <a:rPr lang="en-US" altLang="ko-KR" sz="1600" dirty="0" smtClean="0"/>
              <a:t>()</a:t>
            </a:r>
            <a:r>
              <a:rPr lang="ko-KR" altLang="en-US" sz="1600" dirty="0" err="1" smtClean="0"/>
              <a:t>메소드에</a:t>
            </a:r>
            <a:r>
              <a:rPr lang="ko-KR" altLang="en-US" sz="1600" dirty="0" smtClean="0"/>
              <a:t> 추가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4834980"/>
      </p:ext>
    </p:extLst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4243149" cy="369332"/>
          </a:xfrm>
        </p:spPr>
        <p:txBody>
          <a:bodyPr/>
          <a:lstStyle/>
          <a:p>
            <a:r>
              <a:rPr lang="en-US" altLang="ko-KR" smtClean="0"/>
              <a:t>5-1-4 </a:t>
            </a:r>
            <a:r>
              <a:rPr lang="ko-KR" altLang="en-US" smtClean="0"/>
              <a:t>프로그래스 다이얼로그</a:t>
            </a:r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940" y="1128886"/>
            <a:ext cx="10096500" cy="35242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38"/>
          <p:cNvSpPr txBox="1">
            <a:spLocks/>
          </p:cNvSpPr>
          <p:nvPr/>
        </p:nvSpPr>
        <p:spPr bwMode="auto">
          <a:xfrm>
            <a:off x="742950" y="201613"/>
            <a:ext cx="239764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b" latinLnBrk="1">
              <a:defRPr/>
            </a:pPr>
            <a:r>
              <a:rPr lang="en-US" altLang="ko-KR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5-1 </a:t>
            </a:r>
            <a:r>
              <a:rPr lang="ko-KR" altLang="en-US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토스트</a:t>
            </a:r>
            <a:r>
              <a:rPr lang="en-US" altLang="ko-KR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(Toast)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8713" y="1590675"/>
            <a:ext cx="8029575" cy="3676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90525" y="908050"/>
            <a:ext cx="9505950" cy="1657350"/>
          </a:xfrm>
          <a:prstGeom prst="roundRect">
            <a:avLst>
              <a:gd name="adj" fmla="val 4578"/>
            </a:avLst>
          </a:prstGeom>
          <a:solidFill>
            <a:schemeClr val="bg1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283" name="TextBox 2"/>
          <p:cNvSpPr txBox="1">
            <a:spLocks noChangeArrowheads="1"/>
          </p:cNvSpPr>
          <p:nvPr/>
        </p:nvSpPr>
        <p:spPr bwMode="auto">
          <a:xfrm>
            <a:off x="534988" y="981075"/>
            <a:ext cx="9145587" cy="1295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190500" indent="-190500" eaLnBrk="1" hangingPunct="1">
              <a:lnSpc>
                <a:spcPct val="150000"/>
              </a:lnSpc>
              <a:spcAft>
                <a:spcPct val="20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여러 가지 화면을 구성하고 그 안에 다양한 위젯을 사용하는데 있어서 대화상자처럼 중간 중간 상태 정보를 보여주는 가장 좋은 방법 중 하나임</a:t>
            </a:r>
          </a:p>
          <a:p>
            <a:pPr marL="190500" indent="-190500" eaLnBrk="1" hangingPunct="1">
              <a:lnSpc>
                <a:spcPct val="150000"/>
              </a:lnSpc>
              <a:spcAft>
                <a:spcPct val="20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최대값을 설정하는 </a:t>
            </a: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max,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현재 값을 설정하는 </a:t>
            </a: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progress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속성이 중요함</a:t>
            </a:r>
          </a:p>
          <a:p>
            <a:pPr marL="190500" indent="-190500" eaLnBrk="1" hangingPunct="1">
              <a:lnSpc>
                <a:spcPct val="150000"/>
              </a:lnSpc>
              <a:spcAft>
                <a:spcPct val="20000"/>
              </a:spcAft>
            </a:pPr>
            <a:endParaRPr kumimoji="0" lang="ko-KR" altLang="en-US" sz="180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90500" indent="-190500" eaLnBrk="1" hangingPunct="1">
              <a:lnSpc>
                <a:spcPct val="150000"/>
              </a:lnSpc>
              <a:spcAft>
                <a:spcPct val="20000"/>
              </a:spcAft>
            </a:pPr>
            <a:endParaRPr kumimoji="0" lang="en-US" altLang="ko-KR" sz="180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90525" y="2852738"/>
            <a:ext cx="7273925" cy="2808287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막대 모양 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87313"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작업의 진행 정도를 알려줄 수 있도록 막대 모양으로 표시함</a:t>
            </a:r>
            <a:endParaRPr lang="en-US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87313"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style 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속성의 값을 “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?android:attr/progressBarStyleHorizontal"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설정함</a:t>
            </a:r>
            <a:endParaRPr lang="en-US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원 모양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87313"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작업이 진행 중임을 알려줌</a:t>
            </a:r>
            <a:endParaRPr lang="en-US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87313"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모양으로 된 프로그레스바가 반복적으로 표시됨</a:t>
            </a:r>
            <a:endParaRPr lang="en-US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735888" y="2852738"/>
            <a:ext cx="2160587" cy="2808287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2971800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프로그레스바 사용하기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287" name="TextBox 13"/>
          <p:cNvSpPr txBox="1">
            <a:spLocks noChangeArrowheads="1"/>
          </p:cNvSpPr>
          <p:nvPr/>
        </p:nvSpPr>
        <p:spPr bwMode="auto">
          <a:xfrm>
            <a:off x="0" y="6442075"/>
            <a:ext cx="327183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프로그레스바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/>
          </a:p>
        </p:txBody>
      </p:sp>
      <p:pic>
        <p:nvPicPr>
          <p:cNvPr id="97290" name="_x177897600" descr="P02_S004_0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00" y="3016250"/>
            <a:ext cx="1374775" cy="244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14313" y="981075"/>
            <a:ext cx="4929187" cy="1727200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[Code]</a:t>
            </a:r>
          </a:p>
          <a:p>
            <a:pPr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void setProgress (int progress) </a:t>
            </a:r>
          </a:p>
          <a:p>
            <a:pPr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void incrementProgressBy (int diff) 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14313" y="4221163"/>
            <a:ext cx="4929187" cy="1728787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[Code]</a:t>
            </a:r>
          </a:p>
          <a:p>
            <a:pPr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requestWindowFeature(Window.FEATURE_PROGRESS);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5287963" y="979388"/>
            <a:ext cx="4608512" cy="5041900"/>
          </a:xfrm>
          <a:prstGeom prst="roundRect">
            <a:avLst>
              <a:gd name="adj" fmla="val 4578"/>
            </a:avLst>
          </a:prstGeom>
          <a:solidFill>
            <a:schemeClr val="bg1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333" name="TextBox 2"/>
          <p:cNvSpPr txBox="1">
            <a:spLocks noChangeArrowheads="1"/>
          </p:cNvSpPr>
          <p:nvPr/>
        </p:nvSpPr>
        <p:spPr bwMode="auto">
          <a:xfrm>
            <a:off x="5430838" y="981075"/>
            <a:ext cx="4249737" cy="4751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190500" indent="-190500" eaLnBrk="1" hangingPunct="1">
              <a:lnSpc>
                <a:spcPct val="150000"/>
              </a:lnSpc>
              <a:spcAft>
                <a:spcPct val="20000"/>
              </a:spcAft>
              <a:buFont typeface="Arial" charset="0"/>
              <a:buChar char="•"/>
            </a:pPr>
            <a:r>
              <a:rPr kumimoji="0" lang="ko-KR" altLang="en-US" sz="16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진행률이 변경되면 </a:t>
            </a:r>
            <a:r>
              <a:rPr kumimoji="0" lang="en-US" altLang="ko-KR" sz="16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progress </a:t>
            </a:r>
            <a:r>
              <a:rPr kumimoji="0" lang="ko-KR" altLang="en-US" sz="16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속성으로 설정되었던 값을 바꿈</a:t>
            </a:r>
          </a:p>
          <a:p>
            <a:pPr marL="190500" indent="-190500" eaLnBrk="1" hangingPunct="1">
              <a:lnSpc>
                <a:spcPct val="150000"/>
              </a:lnSpc>
              <a:spcAft>
                <a:spcPct val="20000"/>
              </a:spcAft>
              <a:buFont typeface="Arial" charset="0"/>
              <a:buChar char="•"/>
            </a:pPr>
            <a:endParaRPr kumimoji="0" lang="en-US" altLang="ko-KR" sz="16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90500" indent="-190500" eaLnBrk="1" hangingPunct="1">
              <a:lnSpc>
                <a:spcPct val="150000"/>
              </a:lnSpc>
              <a:spcAft>
                <a:spcPct val="20000"/>
              </a:spcAft>
              <a:buFont typeface="Arial" charset="0"/>
              <a:buChar char="•"/>
            </a:pPr>
            <a:endParaRPr kumimoji="0" lang="ko-KR" altLang="en-US" sz="16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90500" indent="-190500" eaLnBrk="1" hangingPunct="1">
              <a:lnSpc>
                <a:spcPct val="150000"/>
              </a:lnSpc>
              <a:spcAft>
                <a:spcPct val="20000"/>
              </a:spcAft>
              <a:buFont typeface="Arial" charset="0"/>
              <a:buChar char="•"/>
            </a:pPr>
            <a:endParaRPr kumimoji="0" lang="ko-KR" altLang="en-US" sz="16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90500" indent="-190500" eaLnBrk="1" hangingPunct="1">
              <a:lnSpc>
                <a:spcPct val="150000"/>
              </a:lnSpc>
              <a:spcAft>
                <a:spcPct val="20000"/>
              </a:spcAft>
              <a:buFont typeface="Arial" charset="0"/>
              <a:buChar char="•"/>
            </a:pPr>
            <a:endParaRPr kumimoji="0" lang="ko-KR" altLang="en-US" sz="160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90500" indent="-190500" eaLnBrk="1" hangingPunct="1">
              <a:lnSpc>
                <a:spcPct val="150000"/>
              </a:lnSpc>
              <a:spcAft>
                <a:spcPct val="20000"/>
              </a:spcAft>
            </a:pPr>
            <a:endParaRPr kumimoji="0" lang="ko-KR" altLang="en-US" sz="160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90500" indent="-190500" eaLnBrk="1" hangingPunct="1">
              <a:lnSpc>
                <a:spcPct val="150000"/>
              </a:lnSpc>
              <a:spcAft>
                <a:spcPct val="20000"/>
              </a:spcAft>
            </a:pPr>
            <a:endParaRPr kumimoji="0" lang="en-US" altLang="ko-KR" sz="160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0" name="줄무늬가 있는 오른쪽 화살표 9"/>
          <p:cNvSpPr/>
          <p:nvPr/>
        </p:nvSpPr>
        <p:spPr>
          <a:xfrm rot="10800000">
            <a:off x="4638675" y="1341438"/>
            <a:ext cx="865188" cy="6477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828675" y="201613"/>
            <a:ext cx="3346450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프로그레스바 사용 메소드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336" name="TextBox 13"/>
          <p:cNvSpPr txBox="1">
            <a:spLocks noChangeArrowheads="1"/>
          </p:cNvSpPr>
          <p:nvPr/>
        </p:nvSpPr>
        <p:spPr bwMode="auto">
          <a:xfrm>
            <a:off x="0" y="6442075"/>
            <a:ext cx="327183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프로그레스바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980" y="2924944"/>
            <a:ext cx="72728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mtClean="0"/>
              <a:t> setProgress()</a:t>
            </a:r>
            <a:r>
              <a:rPr lang="ko-KR" altLang="en-US" smtClean="0"/>
              <a:t>는 정수 값을 받아 프로그레스바의 현재 값으로 설정</a:t>
            </a:r>
            <a:endParaRPr lang="en-US" altLang="ko-KR" smtClean="0"/>
          </a:p>
          <a:p>
            <a:pPr>
              <a:buFont typeface="Arial" pitchFamily="34" charset="0"/>
              <a:buChar char="•"/>
            </a:pPr>
            <a:r>
              <a:rPr lang="en-US" altLang="ko-KR" smtClean="0"/>
              <a:t> incrementProgressBy()</a:t>
            </a:r>
            <a:r>
              <a:rPr lang="ko-KR" altLang="en-US" smtClean="0"/>
              <a:t>는 현재 설정되어 있는 값을 기준으로 값을 더하거나 뺄 때 사용</a:t>
            </a:r>
            <a:endParaRPr lang="en-US" altLang="ko-KR" smtClean="0"/>
          </a:p>
          <a:p>
            <a:pPr>
              <a:buFont typeface="Arial" pitchFamily="34" charset="0"/>
              <a:buChar char="•"/>
            </a:pPr>
            <a:r>
              <a:rPr lang="ko-KR" altLang="en-US" smtClean="0"/>
              <a:t> 프로그래스바는 항상 보일 필요가 없으므로 화면에서 차지하는 공간을 줄일 수 있도록  타이틀바에 프로그레스바를 표시할 수도 있음</a:t>
            </a:r>
            <a:endParaRPr lang="en-US" altLang="ko-KR" smtClean="0"/>
          </a:p>
          <a:p>
            <a:pPr>
              <a:buFont typeface="Arial" pitchFamily="34" charset="0"/>
              <a:buChar char="•"/>
            </a:pPr>
            <a:r>
              <a:rPr lang="ko-KR" altLang="en-US" smtClean="0"/>
              <a:t> 이 기능은 윈도우 속성으로 정의되어 있으므로 아래 메소드 사용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2"/>
          <p:cNvGrpSpPr>
            <a:grpSpLocks/>
          </p:cNvGrpSpPr>
          <p:nvPr/>
        </p:nvGrpSpPr>
        <p:grpSpPr bwMode="auto">
          <a:xfrm>
            <a:off x="785813" y="3286125"/>
            <a:ext cx="2786062" cy="1000125"/>
            <a:chOff x="785782" y="3000372"/>
            <a:chExt cx="2857520" cy="822325"/>
          </a:xfrm>
        </p:grpSpPr>
        <p:sp>
          <p:nvSpPr>
            <p:cNvPr id="101395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1428760 w 21600"/>
                <a:gd name="T1" fmla="*/ 408552 h 21600"/>
                <a:gd name="T2" fmla="*/ 0 60000 65536"/>
                <a:gd name="T3" fmla="*/ 0 w 21600"/>
                <a:gd name="T4" fmla="*/ 0 h 21600"/>
                <a:gd name="T5" fmla="*/ 21600 w 21600"/>
                <a:gd name="T6" fmla="*/ 21600 h 21600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메인 액티비티의</a:t>
              </a:r>
              <a:endParaRPr lang="en-US" altLang="ko-KR" sz="1600" b="1">
                <a:latin typeface="나눔고딕" pitchFamily="50" charset="-127"/>
                <a:ea typeface="나눔고딕" pitchFamily="50" charset="-127"/>
              </a:endParaRPr>
            </a:p>
            <a:p>
              <a:pPr marL="215900" eaLnBrk="1" fontAlgn="b" latinLnBrk="1" hangingPunct="1"/>
              <a:r>
                <a:rPr lang="en-US" altLang="ko-KR" sz="1600" b="1">
                  <a:latin typeface="나눔고딕" pitchFamily="50" charset="-127"/>
                  <a:ea typeface="나눔고딕" pitchFamily="50" charset="-127"/>
                </a:rPr>
                <a:t>XML </a:t>
              </a:r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레이아웃 정의</a:t>
              </a:r>
            </a:p>
          </p:txBody>
        </p:sp>
        <p:sp>
          <p:nvSpPr>
            <p:cNvPr id="101396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85750" y="1285875"/>
            <a:ext cx="3786188" cy="1143000"/>
            <a:chOff x="0" y="0"/>
            <a:chExt cx="1232" cy="975"/>
          </a:xfrm>
        </p:grpSpPr>
        <p:sp>
          <p:nvSpPr>
            <p:cNvPr id="101391" name="Rectangle 26"/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fontAlgn="b" latinLnBrk="1" hangingPunct="1"/>
              <a:endParaRPr lang="en-US" altLang="ko-KR" sz="1800" b="1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101393" name="Rectangle 28"/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fontAlgn="b" latinLnBrk="1" hangingPunct="1"/>
                <a:r>
                  <a:rPr lang="ko-KR" altLang="en-US" sz="1800" b="1">
                    <a:latin typeface="나눔고딕" pitchFamily="50" charset="-127"/>
                    <a:ea typeface="나눔고딕" pitchFamily="50" charset="-127"/>
                  </a:rPr>
                  <a:t>프로그레스바 사용하기</a:t>
                </a:r>
                <a:endParaRPr lang="en-US" altLang="ko-KR" sz="1800" b="1">
                  <a:latin typeface="나눔고딕" pitchFamily="50" charset="-127"/>
                  <a:ea typeface="나눔고딕" pitchFamily="50" charset="-127"/>
                </a:endParaRPr>
              </a:p>
              <a:p>
                <a:pPr algn="ctr" eaLnBrk="1" fontAlgn="b" latinLnBrk="1" hangingPunct="1"/>
                <a:r>
                  <a:rPr lang="ko-KR" altLang="en-US" sz="1800" b="1">
                    <a:latin typeface="나눔고딕" pitchFamily="50" charset="-127"/>
                    <a:ea typeface="나눔고딕" pitchFamily="50" charset="-127"/>
                  </a:rPr>
                  <a:t>예제</a:t>
                </a:r>
              </a:p>
            </p:txBody>
          </p:sp>
          <p:sp>
            <p:nvSpPr>
              <p:cNvPr id="101394" name="Line 29"/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</p:grpSp>
      <p:sp>
        <p:nvSpPr>
          <p:cNvPr id="101380" name="직사각형 27"/>
          <p:cNvSpPr>
            <a:spLocks noChangeArrowheads="1"/>
          </p:cNvSpPr>
          <p:nvPr/>
        </p:nvSpPr>
        <p:spPr bwMode="auto">
          <a:xfrm>
            <a:off x="785813" y="2428875"/>
            <a:ext cx="51435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프로그레스바로 진행상태 보여주기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1381" name="직사각형 27"/>
          <p:cNvSpPr>
            <a:spLocks noChangeArrowheads="1"/>
          </p:cNvSpPr>
          <p:nvPr/>
        </p:nvSpPr>
        <p:spPr bwMode="auto">
          <a:xfrm>
            <a:off x="714375" y="4286250"/>
            <a:ext cx="27860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메인 액티비티 레이아웃 정의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25"/>
          <p:cNvGrpSpPr>
            <a:grpSpLocks/>
          </p:cNvGrpSpPr>
          <p:nvPr/>
        </p:nvGrpSpPr>
        <p:grpSpPr bwMode="auto">
          <a:xfrm>
            <a:off x="3786188" y="3298825"/>
            <a:ext cx="2786062" cy="1000125"/>
            <a:chOff x="785782" y="3000372"/>
            <a:chExt cx="2857520" cy="822325"/>
          </a:xfrm>
        </p:grpSpPr>
        <p:sp>
          <p:nvSpPr>
            <p:cNvPr id="101389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1428760 w 21600"/>
                <a:gd name="T1" fmla="*/ 408552 h 21600"/>
                <a:gd name="T2" fmla="*/ 0 60000 65536"/>
                <a:gd name="T3" fmla="*/ 0 w 21600"/>
                <a:gd name="T4" fmla="*/ 0 h 21600"/>
                <a:gd name="T5" fmla="*/ 21600 w 21600"/>
                <a:gd name="T6" fmla="*/ 21600 h 21600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메인 액티비티 코드 작성</a:t>
              </a:r>
            </a:p>
          </p:txBody>
        </p:sp>
        <p:sp>
          <p:nvSpPr>
            <p:cNvPr id="101390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101383" name="직사각형 27"/>
          <p:cNvSpPr>
            <a:spLocks noChangeArrowheads="1"/>
          </p:cNvSpPr>
          <p:nvPr/>
        </p:nvSpPr>
        <p:spPr bwMode="auto">
          <a:xfrm>
            <a:off x="3714750" y="4298950"/>
            <a:ext cx="27860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프로그레스바 사용 코드 넣기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828675" y="201613"/>
            <a:ext cx="3635375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프로그레스바 사용하기 예제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386" name="TextBox 13"/>
          <p:cNvSpPr txBox="1">
            <a:spLocks noChangeArrowheads="1"/>
          </p:cNvSpPr>
          <p:nvPr/>
        </p:nvSpPr>
        <p:spPr bwMode="auto">
          <a:xfrm>
            <a:off x="0" y="6442075"/>
            <a:ext cx="327183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프로그레스바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1387" name="_x177899360" descr="P02_S004_0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4500" y="836613"/>
            <a:ext cx="1600200" cy="284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8" name="_x177897440" descr="P02_S004_02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18525" y="836613"/>
            <a:ext cx="1600200" cy="284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90525" y="981075"/>
            <a:ext cx="9505950" cy="5327650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3556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8080"/>
                </a:solidFill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</a:rPr>
              <a:t>ProgressBar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</a:p>
          <a:p>
            <a:pPr indent="4397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7F007F"/>
                </a:solidFill>
              </a:rPr>
              <a:t>   style</a:t>
            </a:r>
            <a:r>
              <a:rPr lang="en-US" altLang="ko-KR" sz="1800" dirty="0">
                <a:solidFill>
                  <a:srgbClr val="000000"/>
                </a:solidFill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</a:rPr>
              <a:t>"?android:attr/progressBarStyleHorizontal"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indent="4397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7F007F"/>
                </a:solidFill>
              </a:rPr>
              <a:t>   android:id</a:t>
            </a:r>
            <a:r>
              <a:rPr lang="en-US" altLang="ko-KR" sz="1800" dirty="0">
                <a:solidFill>
                  <a:srgbClr val="000000"/>
                </a:solidFill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</a:rPr>
              <a:t>"@+id/progressBar"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indent="4397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7F007F"/>
                </a:solidFill>
              </a:rPr>
              <a:t>   android:layout_width</a:t>
            </a:r>
            <a:r>
              <a:rPr lang="en-US" altLang="ko-KR" sz="1800" dirty="0">
                <a:solidFill>
                  <a:srgbClr val="000000"/>
                </a:solidFill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</a:rPr>
              <a:t>"match_parent"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indent="4397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7F007F"/>
                </a:solidFill>
              </a:rPr>
              <a:t>   android:layout_height</a:t>
            </a:r>
            <a:r>
              <a:rPr lang="en-US" altLang="ko-KR" sz="1800" dirty="0">
                <a:solidFill>
                  <a:srgbClr val="000000"/>
                </a:solidFill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</a:rPr>
              <a:t>"wrap_content"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</a:p>
          <a:p>
            <a:pPr indent="4397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7F007F"/>
                </a:solidFill>
              </a:rPr>
              <a:t>   android:indeterminateOnly</a:t>
            </a:r>
            <a:r>
              <a:rPr lang="en-US" altLang="ko-KR" sz="1800" dirty="0">
                <a:solidFill>
                  <a:srgbClr val="000000"/>
                </a:solidFill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</a:rPr>
              <a:t>"false"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indent="4397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7F007F"/>
                </a:solidFill>
              </a:rPr>
              <a:t>   android:minHeight</a:t>
            </a:r>
            <a:r>
              <a:rPr lang="en-US" altLang="ko-KR" sz="1800" dirty="0">
                <a:solidFill>
                  <a:srgbClr val="000000"/>
                </a:solidFill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</a:rPr>
              <a:t>"20dp"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indent="4397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7F007F"/>
                </a:solidFill>
              </a:rPr>
              <a:t>   android:maxHeight</a:t>
            </a:r>
            <a:r>
              <a:rPr lang="en-US" altLang="ko-KR" sz="1800" dirty="0">
                <a:solidFill>
                  <a:srgbClr val="000000"/>
                </a:solidFill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</a:rPr>
              <a:t>"20dp"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</a:p>
          <a:p>
            <a:pPr indent="4397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7F007F"/>
                </a:solidFill>
              </a:rPr>
              <a:t>   android:max</a:t>
            </a:r>
            <a:r>
              <a:rPr lang="en-US" altLang="ko-KR" sz="1800" dirty="0">
                <a:solidFill>
                  <a:srgbClr val="000000"/>
                </a:solidFill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</a:rPr>
              <a:t>"100"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indent="4397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8080"/>
                </a:solidFill>
              </a:rPr>
              <a:t>   /&gt;</a:t>
            </a:r>
          </a:p>
        </p:txBody>
      </p:sp>
      <p:sp>
        <p:nvSpPr>
          <p:cNvPr id="103427" name="TextBox 6"/>
          <p:cNvSpPr txBox="1">
            <a:spLocks noChangeArrowheads="1"/>
          </p:cNvSpPr>
          <p:nvPr/>
        </p:nvSpPr>
        <p:spPr bwMode="auto">
          <a:xfrm>
            <a:off x="7272338" y="3478213"/>
            <a:ext cx="2300287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프로그레스바 정의</a:t>
            </a:r>
          </a:p>
        </p:txBody>
      </p:sp>
      <p:sp>
        <p:nvSpPr>
          <p:cNvPr id="7" name="타원 6"/>
          <p:cNvSpPr/>
          <p:nvPr/>
        </p:nvSpPr>
        <p:spPr>
          <a:xfrm>
            <a:off x="7129463" y="3490913"/>
            <a:ext cx="287337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오른쪽 대괄호 7"/>
          <p:cNvSpPr/>
          <p:nvPr/>
        </p:nvSpPr>
        <p:spPr>
          <a:xfrm>
            <a:off x="6769100" y="2071688"/>
            <a:ext cx="231775" cy="3214687"/>
          </a:xfrm>
          <a:prstGeom prst="rightBracket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28675" y="201613"/>
            <a:ext cx="2106613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만들기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431" name="TextBox 13"/>
          <p:cNvSpPr txBox="1">
            <a:spLocks noChangeArrowheads="1"/>
          </p:cNvSpPr>
          <p:nvPr/>
        </p:nvSpPr>
        <p:spPr bwMode="auto">
          <a:xfrm>
            <a:off x="0" y="6442075"/>
            <a:ext cx="327183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프로그레스바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2660" y="5445224"/>
            <a:ext cx="73452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indeterminateOnly </a:t>
            </a:r>
            <a:r>
              <a:rPr lang="ko-KR" altLang="en-US" smtClean="0"/>
              <a:t>속성은 최댓값이 지정되지 않은 상태로 단순히 현재 진행 중임을 의미</a:t>
            </a:r>
            <a:endParaRPr lang="en-US" altLang="ko-KR" smtClean="0"/>
          </a:p>
          <a:p>
            <a:r>
              <a:rPr lang="ko-KR" altLang="en-US" smtClean="0"/>
              <a:t>여기에서는 진행률 값을 표시하므로 </a:t>
            </a:r>
            <a:r>
              <a:rPr lang="en-US" altLang="ko-KR" smtClean="0"/>
              <a:t>‘false’</a:t>
            </a:r>
            <a:r>
              <a:rPr lang="ko-KR" altLang="en-US" smtClean="0"/>
              <a:t>값으로 설정</a:t>
            </a:r>
            <a:endParaRPr lang="en-US" altLang="ko-KR" smtClean="0"/>
          </a:p>
          <a:p>
            <a:r>
              <a:rPr lang="en-US" altLang="ko-KR" smtClean="0"/>
              <a:t>max </a:t>
            </a:r>
            <a:r>
              <a:rPr lang="ko-KR" altLang="en-US" smtClean="0"/>
              <a:t>값은 프로그레스바의 최댓값을 설정하는 데 사용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90525" y="1484313"/>
            <a:ext cx="9505950" cy="3600450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841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dirty="0">
                <a:solidFill>
                  <a:srgbClr val="7F0055"/>
                </a:solidFill>
                <a:latin typeface="+mj-ea"/>
                <a:ea typeface="+mj-ea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ProgressBar progressBar = (ProgressBar) findViewById(R.id.</a:t>
            </a:r>
            <a:r>
              <a:rPr lang="en-US" altLang="ko-KR" sz="2000" i="1" dirty="0">
                <a:solidFill>
                  <a:srgbClr val="0000C0"/>
                </a:solidFill>
                <a:latin typeface="+mj-ea"/>
                <a:ea typeface="+mj-ea"/>
              </a:rPr>
              <a:t>progressBar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</a:p>
          <a:p>
            <a:pPr indent="1857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progressBar.setIndeterminate(</a:t>
            </a:r>
            <a:r>
              <a:rPr lang="en-US" altLang="ko-KR" sz="2000" b="1" dirty="0">
                <a:solidFill>
                  <a:srgbClr val="7F0055"/>
                </a:solidFill>
                <a:latin typeface="+mj-ea"/>
                <a:ea typeface="+mj-ea"/>
              </a:rPr>
              <a:t>false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</a:p>
          <a:p>
            <a:pPr indent="1857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progressBar.setMax(100);</a:t>
            </a:r>
          </a:p>
          <a:p>
            <a:pPr indent="1857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progressBar.setProgress(80);</a:t>
            </a: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70188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메인 액티비티 만들기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476" name="TextBox 13"/>
          <p:cNvSpPr txBox="1">
            <a:spLocks noChangeArrowheads="1"/>
          </p:cNvSpPr>
          <p:nvPr/>
        </p:nvSpPr>
        <p:spPr bwMode="auto">
          <a:xfrm>
            <a:off x="0" y="6442075"/>
            <a:ext cx="327183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프로그레스바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90525" y="1989138"/>
            <a:ext cx="9505950" cy="223202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27146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00C0"/>
                </a:solidFill>
              </a:rPr>
              <a:t>progressDialog</a:t>
            </a:r>
            <a:r>
              <a:rPr lang="en-US" altLang="ko-KR" sz="1800" dirty="0">
                <a:solidFill>
                  <a:srgbClr val="000000"/>
                </a:solidFill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</a:rPr>
              <a:t> ProgressDialog(</a:t>
            </a:r>
            <a:r>
              <a:rPr lang="en-US" altLang="ko-KR" sz="1800" b="1" dirty="0">
                <a:solidFill>
                  <a:srgbClr val="7F0055"/>
                </a:solidFill>
              </a:rPr>
              <a:t>this</a:t>
            </a:r>
            <a:r>
              <a:rPr lang="en-US" altLang="ko-KR" sz="1800" dirty="0">
                <a:solidFill>
                  <a:srgbClr val="000000"/>
                </a:solidFill>
              </a:rPr>
              <a:t>);</a:t>
            </a:r>
          </a:p>
          <a:p>
            <a:pPr indent="27146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00C0"/>
                </a:solidFill>
              </a:rPr>
              <a:t>progressDialog</a:t>
            </a:r>
            <a:r>
              <a:rPr lang="en-US" altLang="ko-KR" sz="1800" dirty="0">
                <a:solidFill>
                  <a:srgbClr val="000000"/>
                </a:solidFill>
              </a:rPr>
              <a:t>.setProgressStyle(ProgressDialog.</a:t>
            </a:r>
            <a:r>
              <a:rPr lang="en-US" altLang="ko-KR" sz="1800" i="1" dirty="0">
                <a:solidFill>
                  <a:srgbClr val="0000C0"/>
                </a:solidFill>
              </a:rPr>
              <a:t>STYLE_SPINNER</a:t>
            </a:r>
            <a:r>
              <a:rPr lang="en-US" altLang="ko-KR" sz="1800" dirty="0">
                <a:solidFill>
                  <a:srgbClr val="000000"/>
                </a:solidFill>
              </a:rPr>
              <a:t>);</a:t>
            </a:r>
          </a:p>
          <a:p>
            <a:pPr indent="271463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00C0"/>
                </a:solidFill>
              </a:rPr>
              <a:t>progressDialog</a:t>
            </a:r>
            <a:r>
              <a:rPr lang="en-US" altLang="ko-KR" sz="1800" dirty="0">
                <a:solidFill>
                  <a:srgbClr val="000000"/>
                </a:solidFill>
              </a:rPr>
              <a:t>.setMessage(</a:t>
            </a:r>
            <a:r>
              <a:rPr lang="en-US" altLang="ko-KR" sz="1800" dirty="0">
                <a:solidFill>
                  <a:srgbClr val="2A00FF"/>
                </a:solidFill>
              </a:rPr>
              <a:t>"</a:t>
            </a:r>
            <a:r>
              <a:rPr lang="ko-KR" altLang="en-US" sz="1800" dirty="0">
                <a:solidFill>
                  <a:srgbClr val="2A00FF"/>
                </a:solidFill>
              </a:rPr>
              <a:t>데이터를 확인하는 중입니다</a:t>
            </a:r>
            <a:r>
              <a:rPr lang="en-US" altLang="ko-KR" sz="1800" dirty="0">
                <a:solidFill>
                  <a:srgbClr val="2A00FF"/>
                </a:solidFill>
              </a:rPr>
              <a:t>."</a:t>
            </a:r>
            <a:r>
              <a:rPr lang="en-US" altLang="ko-KR" sz="18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828675" y="201613"/>
            <a:ext cx="3657600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메인 액티비티 만들기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524" name="TextBox 13"/>
          <p:cNvSpPr txBox="1">
            <a:spLocks noChangeArrowheads="1"/>
          </p:cNvSpPr>
          <p:nvPr/>
        </p:nvSpPr>
        <p:spPr bwMode="auto">
          <a:xfrm>
            <a:off x="0" y="6442075"/>
            <a:ext cx="327183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프로그레스바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23127" cy="369332"/>
          </a:xfrm>
        </p:spPr>
        <p:txBody>
          <a:bodyPr/>
          <a:lstStyle/>
          <a:p>
            <a:r>
              <a:rPr lang="en-US" altLang="ko-KR" smtClean="0"/>
              <a:t>activity_main.xml</a:t>
            </a:r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3060" y="764704"/>
            <a:ext cx="6962775" cy="57054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타원 4"/>
          <p:cNvSpPr/>
          <p:nvPr/>
        </p:nvSpPr>
        <p:spPr>
          <a:xfrm>
            <a:off x="4063380" y="3284984"/>
            <a:ext cx="648072" cy="21602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759124" y="2348880"/>
            <a:ext cx="4968552" cy="3600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smtClean="0"/>
              <a:t>MainActivity.java</a:t>
            </a:r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9908" y="0"/>
            <a:ext cx="6977092" cy="589061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823612"/>
            <a:ext cx="5143500" cy="19897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828675" y="201613"/>
            <a:ext cx="1241425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572" name="TextBox 13"/>
          <p:cNvSpPr txBox="1">
            <a:spLocks noChangeArrowheads="1"/>
          </p:cNvSpPr>
          <p:nvPr/>
        </p:nvSpPr>
        <p:spPr bwMode="auto">
          <a:xfrm>
            <a:off x="0" y="6442075"/>
            <a:ext cx="327183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프로그레스바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9573" name="_x177899360" descr="P02_S004_0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413" y="1320800"/>
            <a:ext cx="2386012" cy="425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4" name="_x177897440" descr="P02_S004_02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7963" y="1320800"/>
            <a:ext cx="2386012" cy="425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704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Rectangle 3"/>
          <p:cNvSpPr>
            <a:spLocks noChangeArrowheads="1"/>
          </p:cNvSpPr>
          <p:nvPr/>
        </p:nvSpPr>
        <p:spPr bwMode="auto">
          <a:xfrm>
            <a:off x="1111052" y="2741613"/>
            <a:ext cx="936104" cy="75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000" i="1" smtClean="0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5-4.</a:t>
            </a:r>
            <a:endParaRPr lang="en-US" altLang="ko-KR" sz="4000" i="1">
              <a:solidFill>
                <a:srgbClr val="FFFFC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9706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691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en-US" altLang="ko-KR" sz="320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DatePicker, TimePicker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716" name="TextBox 31"/>
          <p:cNvSpPr txBox="1">
            <a:spLocks noChangeArrowheads="1"/>
          </p:cNvSpPr>
          <p:nvPr/>
        </p:nvSpPr>
        <p:spPr bwMode="auto">
          <a:xfrm>
            <a:off x="0" y="0"/>
            <a:ext cx="49291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첫째 마당</a:t>
            </a: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CH4.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프로젝트와 개발도구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79122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3550" y="1052513"/>
            <a:ext cx="9217025" cy="1233487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662" name="내용 개체 틀 2"/>
          <p:cNvSpPr txBox="1">
            <a:spLocks/>
          </p:cNvSpPr>
          <p:nvPr/>
        </p:nvSpPr>
        <p:spPr bwMode="auto">
          <a:xfrm>
            <a:off x="500063" y="1143000"/>
            <a:ext cx="9072562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1" fontAlgn="b" latinLnBrk="1" hangingPunct="1">
              <a:buFont typeface="Arial" charset="0"/>
              <a:buChar char="•"/>
            </a:pPr>
            <a:r>
              <a:rPr lang="ko-KR" altLang="en-US" sz="1600" b="1">
                <a:latin typeface="나눔고딕" pitchFamily="50" charset="-127"/>
                <a:ea typeface="나눔고딕" pitchFamily="50" charset="-127"/>
              </a:rPr>
              <a:t>  토스트</a:t>
            </a:r>
            <a:endParaRPr lang="en-US" altLang="ko-KR" sz="1600" b="1">
              <a:latin typeface="나눔고딕" pitchFamily="50" charset="-127"/>
              <a:ea typeface="나눔고딕" pitchFamily="50" charset="-127"/>
            </a:endParaRPr>
          </a:p>
          <a:p>
            <a:pPr algn="just" eaLnBrk="1" fontAlgn="b" latinLnBrk="1" hangingPunct="1">
              <a:buFont typeface="Arial" charset="0"/>
              <a:buChar char="•"/>
            </a:pPr>
            <a:endParaRPr lang="en-US" altLang="ko-KR" sz="1600" b="1">
              <a:latin typeface="나눔고딕" pitchFamily="50" charset="-127"/>
              <a:ea typeface="나눔고딕" pitchFamily="50" charset="-127"/>
            </a:endParaRPr>
          </a:p>
          <a:p>
            <a:pPr algn="just" eaLnBrk="1" fontAlgn="b" latinLnBrk="1" hangingPunct="1"/>
            <a:r>
              <a:rPr lang="en-US" altLang="ko-KR" sz="1600" b="1">
                <a:latin typeface="나눔고딕" pitchFamily="50" charset="-127"/>
                <a:ea typeface="나눔고딕" pitchFamily="50" charset="-127"/>
              </a:rPr>
              <a:t> - </a:t>
            </a:r>
            <a:r>
              <a:rPr lang="ko-KR" altLang="en-US" sz="1600" b="1">
                <a:latin typeface="나눔고딕" pitchFamily="50" charset="-127"/>
                <a:ea typeface="나눔고딕" pitchFamily="50" charset="-127"/>
              </a:rPr>
              <a:t>간단한 메시지를 잠깐 보여주었다가 없어지는 뷰로 애플리케이션 위에 떠 있는 뷰라 할 수 있음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3550" y="2428875"/>
            <a:ext cx="9217025" cy="784101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[Code]</a:t>
            </a:r>
          </a:p>
          <a:p>
            <a:pPr algn="just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Toast.makeText(Context </a:t>
            </a:r>
            <a:r>
              <a:rPr lang="en-US" altLang="ko-KR" sz="18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context, String message, int duration)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2980" y="3284984"/>
            <a:ext cx="9217025" cy="1229270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[Code]</a:t>
            </a:r>
          </a:p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 </a:t>
            </a:r>
            <a:r>
              <a:rPr lang="en-US" altLang="ko-KR" sz="18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void setGravity(int gravity, int xOffset, int yOffset)</a:t>
            </a:r>
          </a:p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 void setMargin(float horizontalMargin, float verticalMargin)</a:t>
            </a:r>
          </a:p>
        </p:txBody>
      </p:sp>
      <p:sp>
        <p:nvSpPr>
          <p:cNvPr id="70665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2395538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토스트와 대화상자</a:t>
            </a:r>
          </a:p>
        </p:txBody>
      </p:sp>
      <p:sp>
        <p:nvSpPr>
          <p:cNvPr id="70666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토스트와 대화상자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11252" y="3429000"/>
            <a:ext cx="4196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B0F0"/>
                </a:solidFill>
              </a:rPr>
              <a:t>gravity</a:t>
            </a:r>
            <a:r>
              <a:rPr lang="ko-KR" altLang="en-US" smtClean="0">
                <a:solidFill>
                  <a:srgbClr val="00B0F0"/>
                </a:solidFill>
              </a:rPr>
              <a:t>값은 </a:t>
            </a:r>
            <a:r>
              <a:rPr lang="en-US" altLang="ko-KR" smtClean="0">
                <a:solidFill>
                  <a:srgbClr val="00B0F0"/>
                </a:solidFill>
              </a:rPr>
              <a:t>Gravity.CENTER</a:t>
            </a:r>
            <a:r>
              <a:rPr lang="ko-KR" altLang="en-US" smtClean="0">
                <a:solidFill>
                  <a:srgbClr val="00B0F0"/>
                </a:solidFill>
              </a:rPr>
              <a:t>와 같이 정렬위치 지정</a:t>
            </a:r>
            <a:endParaRPr lang="ko-KR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5820504" cy="369332"/>
          </a:xfrm>
        </p:spPr>
        <p:txBody>
          <a:bodyPr/>
          <a:lstStyle/>
          <a:p>
            <a:r>
              <a:rPr lang="en-US" altLang="ko-KR" smtClean="0"/>
              <a:t>5-1-5 </a:t>
            </a:r>
            <a:r>
              <a:rPr lang="ko-KR" altLang="en-US" smtClean="0"/>
              <a:t>날짜 선택</a:t>
            </a:r>
            <a:r>
              <a:rPr lang="en-US" altLang="ko-KR" smtClean="0"/>
              <a:t>(DatePickerDialog)</a:t>
            </a:r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576389"/>
            <a:ext cx="10287000" cy="35507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15369" cy="369332"/>
          </a:xfrm>
        </p:spPr>
        <p:txBody>
          <a:bodyPr/>
          <a:lstStyle/>
          <a:p>
            <a:r>
              <a:rPr lang="en-US" altLang="ko-KR" dirty="0" err="1" smtClean="0"/>
              <a:t>DatePickerDialog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56" y="1628800"/>
            <a:ext cx="9649072" cy="2679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25929086"/>
      </p:ext>
    </p:extLst>
  </p:cSld>
  <p:clrMapOvr>
    <a:masterClrMapping/>
  </p:clrMapOvr>
  <p:transition>
    <p:dissolv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5645776" cy="369332"/>
          </a:xfrm>
        </p:spPr>
        <p:txBody>
          <a:bodyPr/>
          <a:lstStyle/>
          <a:p>
            <a:r>
              <a:rPr lang="en-US" altLang="ko-KR" dirty="0" smtClean="0"/>
              <a:t>5-1-6 </a:t>
            </a:r>
            <a:r>
              <a:rPr lang="ko-KR" altLang="en-US" dirty="0" err="1" smtClean="0"/>
              <a:t>시간선택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TimePickerDialog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211" y="901402"/>
            <a:ext cx="9648825" cy="5695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5645776" cy="369332"/>
          </a:xfrm>
        </p:spPr>
        <p:txBody>
          <a:bodyPr/>
          <a:lstStyle/>
          <a:p>
            <a:r>
              <a:rPr lang="en-US" altLang="ko-KR" dirty="0"/>
              <a:t>5-1-6 </a:t>
            </a:r>
            <a:r>
              <a:rPr lang="ko-KR" altLang="en-US" dirty="0" err="1"/>
              <a:t>시간선택</a:t>
            </a:r>
            <a:r>
              <a:rPr lang="en-US" altLang="ko-KR" dirty="0"/>
              <a:t>(</a:t>
            </a:r>
            <a:r>
              <a:rPr lang="en-US" altLang="ko-KR" dirty="0" err="1" smtClean="0"/>
              <a:t>TimePickerDialog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808"/>
            <a:ext cx="10139114" cy="28263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36356304"/>
      </p:ext>
    </p:extLst>
  </p:cSld>
  <p:clrMapOvr>
    <a:masterClrMapping/>
  </p:clrMapOvr>
  <p:transition>
    <p:dissolv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632405" cy="369332"/>
          </a:xfrm>
        </p:spPr>
        <p:txBody>
          <a:bodyPr/>
          <a:lstStyle/>
          <a:p>
            <a:r>
              <a:rPr lang="en-US" altLang="ko-KR" dirty="0" smtClean="0"/>
              <a:t>5-1-7. </a:t>
            </a:r>
            <a:r>
              <a:rPr lang="ko-KR" altLang="en-US" dirty="0" err="1" smtClean="0"/>
              <a:t>커스텀다이얼로그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1704975"/>
            <a:ext cx="10184060" cy="33606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284554" cy="369332"/>
          </a:xfrm>
        </p:spPr>
        <p:txBody>
          <a:bodyPr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ustom_dialog.xml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60" y="1124744"/>
            <a:ext cx="8058150" cy="5238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94680895"/>
      </p:ext>
    </p:extLst>
  </p:cSld>
  <p:clrMapOvr>
    <a:masterClrMapping/>
  </p:clrMapOvr>
  <p:transition>
    <p:dissolv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632405" cy="369332"/>
          </a:xfrm>
        </p:spPr>
        <p:txBody>
          <a:bodyPr/>
          <a:lstStyle/>
          <a:p>
            <a:r>
              <a:rPr lang="en-US" altLang="ko-KR" dirty="0"/>
              <a:t>5-1-7. </a:t>
            </a:r>
            <a:r>
              <a:rPr lang="ko-KR" altLang="en-US" dirty="0" err="1"/>
              <a:t>커스텀다이얼로그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79" y="692696"/>
            <a:ext cx="8114109" cy="60814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10844483"/>
      </p:ext>
    </p:extLst>
  </p:cSld>
  <p:clrMapOvr>
    <a:masterClrMapping/>
  </p:clrMapOvr>
  <p:transition>
    <p:dissolv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704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Rectangle 3"/>
          <p:cNvSpPr>
            <a:spLocks noChangeArrowheads="1"/>
          </p:cNvSpPr>
          <p:nvPr/>
        </p:nvSpPr>
        <p:spPr bwMode="auto">
          <a:xfrm>
            <a:off x="1111052" y="2741613"/>
            <a:ext cx="936104" cy="75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000" i="1" dirty="0" smtClean="0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5-2.</a:t>
            </a:r>
            <a:endParaRPr lang="en-US" altLang="ko-KR" sz="4000" i="1" dirty="0">
              <a:solidFill>
                <a:srgbClr val="FFFFC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9706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691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en-US" altLang="ko-KR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진동과 소리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716" name="TextBox 31"/>
          <p:cNvSpPr txBox="1">
            <a:spLocks noChangeArrowheads="1"/>
          </p:cNvSpPr>
          <p:nvPr/>
        </p:nvSpPr>
        <p:spPr bwMode="auto">
          <a:xfrm>
            <a:off x="0" y="0"/>
            <a:ext cx="49291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첫째 마당</a:t>
            </a: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CH4.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프로젝트와 개발도구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04068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571625"/>
            <a:ext cx="7219950" cy="3714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742984" y="202148"/>
            <a:ext cx="2168268" cy="369332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dirty="0" smtClean="0"/>
              <a:t>진동 울리기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1532" y="5517232"/>
            <a:ext cx="3828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으로 주면 코드에서 </a:t>
            </a:r>
            <a:r>
              <a:rPr lang="ko-KR" altLang="en-US" dirty="0" err="1" smtClean="0"/>
              <a:t>취소할때까지</a:t>
            </a:r>
            <a:r>
              <a:rPr lang="ko-KR" altLang="en-US" dirty="0" smtClean="0"/>
              <a:t> 무한 반복</a:t>
            </a:r>
            <a:endParaRPr lang="en-US" altLang="ko-KR" dirty="0" smtClean="0"/>
          </a:p>
          <a:p>
            <a:r>
              <a:rPr lang="en-US" altLang="ko-KR" dirty="0" smtClean="0"/>
              <a:t>-1</a:t>
            </a:r>
            <a:r>
              <a:rPr lang="ko-KR" altLang="en-US" dirty="0" smtClean="0"/>
              <a:t>로 주면 한번만 패턴대로 진</a:t>
            </a:r>
            <a:r>
              <a:rPr lang="ko-KR" altLang="en-US" dirty="0" smtClean="0"/>
              <a:t>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164014"/>
      </p:ext>
    </p:extLst>
  </p:cSld>
  <p:clrMapOvr>
    <a:masterClrMapping/>
  </p:clrMapOvr>
  <p:transition>
    <p:dissolv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571625"/>
            <a:ext cx="8743950" cy="3714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742984" y="202148"/>
            <a:ext cx="2168268" cy="369332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dirty="0" smtClean="0"/>
              <a:t>소리 울리기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1525" y="3275111"/>
            <a:ext cx="8347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스마트폰에 등록된 효과음의 </a:t>
            </a:r>
            <a:r>
              <a:rPr lang="ko-KR" altLang="en-US" dirty="0" err="1" smtClean="0"/>
              <a:t>식별자를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타입으로 획득</a:t>
            </a:r>
            <a:r>
              <a:rPr lang="en-US" altLang="ko-KR" dirty="0" smtClean="0"/>
              <a:t>, ALARM, NOTIFICATION, RINGTON</a:t>
            </a:r>
            <a:r>
              <a:rPr lang="ko-KR" altLang="en-US" dirty="0" smtClean="0"/>
              <a:t>등이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739643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2"/>
          <p:cNvGrpSpPr>
            <a:grpSpLocks/>
          </p:cNvGrpSpPr>
          <p:nvPr/>
        </p:nvGrpSpPr>
        <p:grpSpPr bwMode="auto">
          <a:xfrm>
            <a:off x="785813" y="4905375"/>
            <a:ext cx="2786062" cy="1000125"/>
            <a:chOff x="785782" y="3000372"/>
            <a:chExt cx="2857520" cy="822325"/>
          </a:xfrm>
        </p:grpSpPr>
        <p:sp>
          <p:nvSpPr>
            <p:cNvPr id="72731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1428760 w 21600"/>
                <a:gd name="T1" fmla="*/ 408552 h 21600"/>
                <a:gd name="T2" fmla="*/ 0 60000 65536"/>
                <a:gd name="T3" fmla="*/ 0 w 21600"/>
                <a:gd name="T4" fmla="*/ 0 h 21600"/>
                <a:gd name="T5" fmla="*/ 21600 w 21600"/>
                <a:gd name="T6" fmla="*/ 21600 h 21600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토스트를 위한</a:t>
              </a:r>
              <a:endParaRPr lang="en-US" altLang="ko-KR" sz="1600" b="1">
                <a:latin typeface="나눔고딕" pitchFamily="50" charset="-127"/>
                <a:ea typeface="나눔고딕" pitchFamily="50" charset="-127"/>
              </a:endParaRPr>
            </a:p>
            <a:p>
              <a:pPr marL="215900" eaLnBrk="1" fontAlgn="b" latinLnBrk="1" hangingPunct="1"/>
              <a:r>
                <a:rPr lang="en-US" altLang="ko-KR" sz="1600" b="1">
                  <a:latin typeface="나눔고딕" pitchFamily="50" charset="-127"/>
                  <a:ea typeface="나눔고딕" pitchFamily="50" charset="-127"/>
                </a:rPr>
                <a:t>XML </a:t>
              </a:r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레이아웃 정의</a:t>
              </a:r>
              <a:endParaRPr lang="en-US" altLang="ko-KR" sz="1600" b="1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2732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85750" y="1071563"/>
            <a:ext cx="3786188" cy="1143000"/>
            <a:chOff x="0" y="0"/>
            <a:chExt cx="1232" cy="975"/>
          </a:xfrm>
        </p:grpSpPr>
        <p:sp>
          <p:nvSpPr>
            <p:cNvPr id="72727" name="Rectangle 26"/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fontAlgn="b" latinLnBrk="1" hangingPunct="1"/>
              <a:endParaRPr lang="en-US" altLang="ko-KR" sz="1800" b="1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72729" name="Rectangle 28"/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fontAlgn="b" latinLnBrk="1" hangingPunct="1"/>
                <a:r>
                  <a:rPr lang="ko-KR" altLang="en-US" sz="1800" b="1">
                    <a:latin typeface="나눔고딕" pitchFamily="50" charset="-127"/>
                    <a:ea typeface="나눔고딕" pitchFamily="50" charset="-127"/>
                  </a:rPr>
                  <a:t>토스트 만들기 예제</a:t>
                </a:r>
              </a:p>
            </p:txBody>
          </p:sp>
          <p:sp>
            <p:nvSpPr>
              <p:cNvPr id="72730" name="Line 29"/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</p:grpSp>
      <p:grpSp>
        <p:nvGrpSpPr>
          <p:cNvPr id="6" name="그룹 25"/>
          <p:cNvGrpSpPr>
            <a:grpSpLocks/>
          </p:cNvGrpSpPr>
          <p:nvPr/>
        </p:nvGrpSpPr>
        <p:grpSpPr bwMode="auto">
          <a:xfrm>
            <a:off x="3643313" y="4905375"/>
            <a:ext cx="2786062" cy="1000125"/>
            <a:chOff x="785782" y="3000372"/>
            <a:chExt cx="2857520" cy="822325"/>
          </a:xfrm>
        </p:grpSpPr>
        <p:sp>
          <p:nvSpPr>
            <p:cNvPr id="72725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1428760 w 21600"/>
                <a:gd name="T1" fmla="*/ 408552 h 21600"/>
                <a:gd name="T2" fmla="*/ 0 60000 65536"/>
                <a:gd name="T3" fmla="*/ 0 w 21600"/>
                <a:gd name="T4" fmla="*/ 0 h 21600"/>
                <a:gd name="T5" fmla="*/ 21600 w 21600"/>
                <a:gd name="T6" fmla="*/ 21600 h 21600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메인 액티비티 코드 작성</a:t>
              </a:r>
            </a:p>
          </p:txBody>
        </p:sp>
        <p:sp>
          <p:nvSpPr>
            <p:cNvPr id="72726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72709" name="직사각형 27"/>
          <p:cNvSpPr>
            <a:spLocks noChangeArrowheads="1"/>
          </p:cNvSpPr>
          <p:nvPr/>
        </p:nvSpPr>
        <p:spPr bwMode="auto">
          <a:xfrm>
            <a:off x="785813" y="2214563"/>
            <a:ext cx="51435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토스트의 색상이나 모양을 직접 구성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새로운 레이아웃 정의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2710" name="직사각형 27"/>
          <p:cNvSpPr>
            <a:spLocks noChangeArrowheads="1"/>
          </p:cNvSpPr>
          <p:nvPr/>
        </p:nvSpPr>
        <p:spPr bwMode="auto">
          <a:xfrm>
            <a:off x="714375" y="5905500"/>
            <a:ext cx="3071813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토스트의 모양을 </a:t>
            </a:r>
            <a:r>
              <a:rPr lang="en-US" altLang="ko-KR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레이아웃으로 정의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2711" name="직사각형 27"/>
          <p:cNvSpPr>
            <a:spLocks noChangeArrowheads="1"/>
          </p:cNvSpPr>
          <p:nvPr/>
        </p:nvSpPr>
        <p:spPr bwMode="auto">
          <a:xfrm>
            <a:off x="3571875" y="5905500"/>
            <a:ext cx="45720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메인 액티비티에서 모양 설정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" name="그룹 22"/>
          <p:cNvGrpSpPr>
            <a:grpSpLocks/>
          </p:cNvGrpSpPr>
          <p:nvPr/>
        </p:nvGrpSpPr>
        <p:grpSpPr bwMode="auto">
          <a:xfrm>
            <a:off x="785813" y="3119438"/>
            <a:ext cx="2786062" cy="1000125"/>
            <a:chOff x="785782" y="3000372"/>
            <a:chExt cx="2857520" cy="822325"/>
          </a:xfrm>
        </p:grpSpPr>
        <p:sp>
          <p:nvSpPr>
            <p:cNvPr id="72723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1428760 w 21600"/>
                <a:gd name="T1" fmla="*/ 408552 h 21600"/>
                <a:gd name="T2" fmla="*/ 0 60000 65536"/>
                <a:gd name="T3" fmla="*/ 0 w 21600"/>
                <a:gd name="T4" fmla="*/ 0 h 21600"/>
                <a:gd name="T5" fmla="*/ 21600 w 21600"/>
                <a:gd name="T6" fmla="*/ 21600 h 21600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메인 액티비티</a:t>
              </a:r>
              <a:endParaRPr lang="en-US" altLang="ko-KR" sz="1600" b="1">
                <a:latin typeface="나눔고딕" pitchFamily="50" charset="-127"/>
                <a:ea typeface="나눔고딕" pitchFamily="50" charset="-127"/>
              </a:endParaRPr>
            </a:p>
            <a:p>
              <a:pPr marL="215900" eaLnBrk="1" fontAlgn="b" latinLnBrk="1" hangingPunct="1"/>
              <a:r>
                <a:rPr lang="en-US" altLang="ko-KR" sz="1600" b="1">
                  <a:latin typeface="나눔고딕" pitchFamily="50" charset="-127"/>
                  <a:ea typeface="나눔고딕" pitchFamily="50" charset="-127"/>
                </a:rPr>
                <a:t>XML </a:t>
              </a:r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레이아웃 정의</a:t>
              </a:r>
              <a:endParaRPr lang="en-US" altLang="ko-KR" sz="1600" b="1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2724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grpSp>
        <p:nvGrpSpPr>
          <p:cNvPr id="8" name="그룹 25"/>
          <p:cNvGrpSpPr>
            <a:grpSpLocks/>
          </p:cNvGrpSpPr>
          <p:nvPr/>
        </p:nvGrpSpPr>
        <p:grpSpPr bwMode="auto">
          <a:xfrm>
            <a:off x="3643313" y="3119438"/>
            <a:ext cx="2786062" cy="1000125"/>
            <a:chOff x="785782" y="3000372"/>
            <a:chExt cx="2857520" cy="822325"/>
          </a:xfrm>
        </p:grpSpPr>
        <p:sp>
          <p:nvSpPr>
            <p:cNvPr id="72721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1428760 w 21600"/>
                <a:gd name="T1" fmla="*/ 408552 h 21600"/>
                <a:gd name="T2" fmla="*/ 0 60000 65536"/>
                <a:gd name="T3" fmla="*/ 0 w 21600"/>
                <a:gd name="T4" fmla="*/ 0 h 21600"/>
                <a:gd name="T5" fmla="*/ 21600 w 21600"/>
                <a:gd name="T6" fmla="*/ 21600 h 21600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메인 액티비티 코드 작성</a:t>
              </a:r>
            </a:p>
          </p:txBody>
        </p:sp>
        <p:sp>
          <p:nvSpPr>
            <p:cNvPr id="72722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72714" name="직사각형 27"/>
          <p:cNvSpPr>
            <a:spLocks noChangeArrowheads="1"/>
          </p:cNvSpPr>
          <p:nvPr/>
        </p:nvSpPr>
        <p:spPr bwMode="auto">
          <a:xfrm>
            <a:off x="714375" y="4119563"/>
            <a:ext cx="30718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메인 액티비티의 레이아웃 정의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2715" name="직사각형 27"/>
          <p:cNvSpPr>
            <a:spLocks noChangeArrowheads="1"/>
          </p:cNvSpPr>
          <p:nvPr/>
        </p:nvSpPr>
        <p:spPr bwMode="auto">
          <a:xfrm>
            <a:off x="3571875" y="4333875"/>
            <a:ext cx="457200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메인 액티비티에서 위치 설정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2716" name="제목 28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26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토스트 만들기 예제</a:t>
            </a:r>
          </a:p>
        </p:txBody>
      </p:sp>
      <p:sp>
        <p:nvSpPr>
          <p:cNvPr id="103455" name="Rectangle 3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31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719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토스트와 대화상자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2720" name="_x177898480" descr="P02_S004_0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1750" y="868363"/>
            <a:ext cx="2266950" cy="403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116" y="1124744"/>
            <a:ext cx="6686550" cy="5514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742984" y="202148"/>
            <a:ext cx="3032364" cy="369332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dirty="0" smtClean="0"/>
              <a:t>진동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소리 </a:t>
            </a:r>
            <a:r>
              <a:rPr lang="ko-KR" altLang="en-US" dirty="0" err="1" smtClean="0"/>
              <a:t>실습예제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972454"/>
      </p:ext>
    </p:extLst>
  </p:cSld>
  <p:clrMapOvr>
    <a:masterClrMapping/>
  </p:clrMapOvr>
  <p:transition>
    <p:dissolv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1803379" cy="369332"/>
          </a:xfrm>
        </p:spPr>
        <p:txBody>
          <a:bodyPr/>
          <a:lstStyle/>
          <a:p>
            <a:r>
              <a:rPr lang="ko-KR" altLang="en-US" dirty="0" smtClean="0"/>
              <a:t>화면 </a:t>
            </a:r>
            <a:r>
              <a:rPr lang="en-US" altLang="ko-KR" dirty="0" smtClean="0"/>
              <a:t>layout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84" y="1052736"/>
            <a:ext cx="6581775" cy="5524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84" y="1605186"/>
            <a:ext cx="7858125" cy="5172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34181" y="791134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매니페스트에</a:t>
            </a:r>
            <a:r>
              <a:rPr lang="ko-KR" altLang="en-US" b="1" dirty="0" smtClean="0">
                <a:solidFill>
                  <a:srgbClr val="FF0000"/>
                </a:solidFill>
              </a:rPr>
              <a:t> 권한 추가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601871"/>
      </p:ext>
    </p:extLst>
  </p:cSld>
  <p:clrMapOvr>
    <a:masterClrMapping/>
  </p:clrMapOvr>
  <p:transition>
    <p:dissolv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1442703" cy="369332"/>
          </a:xfrm>
        </p:spPr>
        <p:txBody>
          <a:bodyPr/>
          <a:lstStyle/>
          <a:p>
            <a:r>
              <a:rPr lang="ko-KR" altLang="en-US" dirty="0" smtClean="0"/>
              <a:t>자바 소스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88" y="620688"/>
            <a:ext cx="7272808" cy="30213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39" y="3645024"/>
            <a:ext cx="9455026" cy="31131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94360063"/>
      </p:ext>
    </p:extLst>
  </p:cSld>
  <p:clrMapOvr>
    <a:masterClrMapping/>
  </p:clrMapOvr>
  <p:transition>
    <p:dissolv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1644681" cy="369332"/>
          </a:xfrm>
        </p:spPr>
        <p:txBody>
          <a:bodyPr/>
          <a:lstStyle/>
          <a:p>
            <a:r>
              <a:rPr lang="ko-KR" altLang="en-US" dirty="0" smtClean="0"/>
              <a:t>리소스 폴</a:t>
            </a:r>
            <a:r>
              <a:rPr lang="ko-KR" altLang="en-US" dirty="0" smtClean="0"/>
              <a:t>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" y="692696"/>
            <a:ext cx="10250281" cy="54726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141672"/>
            <a:ext cx="10287000" cy="73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37582"/>
      </p:ext>
    </p:extLst>
  </p:cSld>
  <p:clrMapOvr>
    <a:masterClrMapping/>
  </p:clrMapOvr>
  <p:transition>
    <p:dissolv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1644681" cy="369332"/>
          </a:xfrm>
        </p:spPr>
        <p:txBody>
          <a:bodyPr/>
          <a:lstStyle/>
          <a:p>
            <a:r>
              <a:rPr lang="ko-KR" altLang="en-US" dirty="0" smtClean="0"/>
              <a:t>리소스 폴더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6" y="620688"/>
            <a:ext cx="8941643" cy="59535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3898491"/>
      </p:ext>
    </p:extLst>
  </p:cSld>
  <p:clrMapOvr>
    <a:masterClrMapping/>
  </p:clrMapOvr>
  <p:transition>
    <p:dissolv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36540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23127" cy="369332"/>
          </a:xfrm>
        </p:spPr>
        <p:txBody>
          <a:bodyPr/>
          <a:lstStyle/>
          <a:p>
            <a:r>
              <a:rPr lang="en-US" altLang="ko-KR" smtClean="0"/>
              <a:t>activity_main.xml</a:t>
            </a:r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6079604" y="908720"/>
            <a:ext cx="1080120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439644" y="1844824"/>
            <a:ext cx="1080120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655668" y="3284984"/>
            <a:ext cx="1224136" cy="3600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583660" y="4797152"/>
            <a:ext cx="1224136" cy="3600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60" y="855712"/>
            <a:ext cx="6963494" cy="56428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255973" cy="369332"/>
          </a:xfrm>
        </p:spPr>
        <p:txBody>
          <a:bodyPr/>
          <a:lstStyle/>
          <a:p>
            <a:r>
              <a:rPr lang="ko-KR" altLang="en-US" dirty="0" smtClean="0"/>
              <a:t>토스트 위치 바꾸기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자바소스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60" y="764704"/>
            <a:ext cx="9308976" cy="58274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14816046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70706" y="1014412"/>
            <a:ext cx="9145587" cy="528637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45085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Toast toast = Toast.</a:t>
            </a:r>
            <a:r>
              <a:rPr lang="en-US" altLang="ko-KR" sz="1800" i="1" dirty="0">
                <a:solidFill>
                  <a:srgbClr val="000000"/>
                </a:solidFill>
              </a:rPr>
              <a:t>makeText</a:t>
            </a:r>
            <a:r>
              <a:rPr lang="en-US" altLang="ko-KR" sz="1800" dirty="0">
                <a:solidFill>
                  <a:srgbClr val="000000"/>
                </a:solidFill>
              </a:rPr>
              <a:t> (getApplicationContext(), </a:t>
            </a:r>
          </a:p>
          <a:p>
            <a:pPr indent="45085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2A00FF"/>
                </a:solidFill>
              </a:rPr>
              <a:t>		"Hello Android!"</a:t>
            </a:r>
            <a:r>
              <a:rPr lang="en-US" altLang="ko-KR" sz="1800" dirty="0">
                <a:solidFill>
                  <a:srgbClr val="000000"/>
                </a:solidFill>
              </a:rPr>
              <a:t>,</a:t>
            </a:r>
          </a:p>
          <a:p>
            <a:pPr indent="45085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		Toast.</a:t>
            </a:r>
            <a:r>
              <a:rPr lang="en-US" altLang="ko-KR" sz="1800" i="1" dirty="0">
                <a:solidFill>
                  <a:srgbClr val="0000C0"/>
                </a:solidFill>
              </a:rPr>
              <a:t>LENGTH_LONG</a:t>
            </a:r>
            <a:r>
              <a:rPr lang="en-US" altLang="ko-KR" sz="1800" dirty="0">
                <a:solidFill>
                  <a:srgbClr val="000000"/>
                </a:solidFill>
              </a:rPr>
              <a:t>);</a:t>
            </a:r>
          </a:p>
          <a:p>
            <a:pPr indent="45085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dirty="0">
                <a:solidFill>
                  <a:srgbClr val="7F0055"/>
                </a:solidFill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</a:rPr>
              <a:t> xOffset = Integer.</a:t>
            </a:r>
            <a:r>
              <a:rPr lang="en-US" altLang="ko-KR" sz="1800" i="1" dirty="0">
                <a:solidFill>
                  <a:srgbClr val="000000"/>
                </a:solidFill>
              </a:rPr>
              <a:t>valueOf</a:t>
            </a:r>
            <a:r>
              <a:rPr lang="en-US" altLang="ko-KR" sz="1800" dirty="0">
                <a:solidFill>
                  <a:srgbClr val="000000"/>
                </a:solidFill>
              </a:rPr>
              <a:t>(</a:t>
            </a:r>
            <a:r>
              <a:rPr lang="en-US" altLang="ko-KR" sz="1800" dirty="0">
                <a:solidFill>
                  <a:srgbClr val="0000C0"/>
                </a:solidFill>
              </a:rPr>
              <a:t>editText</a:t>
            </a:r>
            <a:r>
              <a:rPr lang="en-US" altLang="ko-KR" sz="1800" dirty="0">
                <a:solidFill>
                  <a:srgbClr val="000000"/>
                </a:solidFill>
              </a:rPr>
              <a:t> .getText().toString()); </a:t>
            </a:r>
          </a:p>
          <a:p>
            <a:pPr indent="45085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dirty="0">
                <a:solidFill>
                  <a:srgbClr val="7F0055"/>
                </a:solidFill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</a:rPr>
              <a:t> yOffset = Integer.</a:t>
            </a:r>
            <a:r>
              <a:rPr lang="en-US" altLang="ko-KR" sz="1800" i="1" dirty="0">
                <a:solidFill>
                  <a:srgbClr val="000000"/>
                </a:solidFill>
              </a:rPr>
              <a:t>valueOf</a:t>
            </a:r>
            <a:r>
              <a:rPr lang="en-US" altLang="ko-KR" sz="1800" dirty="0">
                <a:solidFill>
                  <a:srgbClr val="000000"/>
                </a:solidFill>
              </a:rPr>
              <a:t>(</a:t>
            </a:r>
            <a:r>
              <a:rPr lang="en-US" altLang="ko-KR" sz="1800" dirty="0">
                <a:solidFill>
                  <a:srgbClr val="0000C0"/>
                </a:solidFill>
              </a:rPr>
              <a:t>editText2</a:t>
            </a:r>
            <a:r>
              <a:rPr lang="en-US" altLang="ko-KR" sz="1800" dirty="0">
                <a:solidFill>
                  <a:srgbClr val="000000"/>
                </a:solidFill>
              </a:rPr>
              <a:t> .getText().toString()); </a:t>
            </a:r>
          </a:p>
          <a:p>
            <a:pPr indent="45085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toast.setGravity(Gravity.</a:t>
            </a:r>
            <a:r>
              <a:rPr lang="en-US" altLang="ko-KR" sz="1800" i="1" dirty="0">
                <a:solidFill>
                  <a:srgbClr val="0000C0"/>
                </a:solidFill>
              </a:rPr>
              <a:t>CENTER</a:t>
            </a:r>
            <a:r>
              <a:rPr lang="en-US" altLang="ko-KR" sz="1800" dirty="0">
                <a:solidFill>
                  <a:srgbClr val="000000"/>
                </a:solidFill>
              </a:rPr>
              <a:t> , xOffset, yOffset); </a:t>
            </a:r>
          </a:p>
          <a:p>
            <a:pPr indent="45085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toast.show(); </a:t>
            </a:r>
          </a:p>
        </p:txBody>
      </p:sp>
      <p:sp>
        <p:nvSpPr>
          <p:cNvPr id="74758" name="TextBox 16"/>
          <p:cNvSpPr txBox="1">
            <a:spLocks noChangeArrowheads="1"/>
          </p:cNvSpPr>
          <p:nvPr/>
        </p:nvSpPr>
        <p:spPr bwMode="auto">
          <a:xfrm>
            <a:off x="8110538" y="2420938"/>
            <a:ext cx="1500187" cy="27622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토스트 객체 생성</a:t>
            </a:r>
          </a:p>
        </p:txBody>
      </p:sp>
      <p:cxnSp>
        <p:nvCxnSpPr>
          <p:cNvPr id="18" name="직선 연결선 17"/>
          <p:cNvCxnSpPr>
            <a:stCxn id="19" idx="2"/>
          </p:cNvCxnSpPr>
          <p:nvPr/>
        </p:nvCxnSpPr>
        <p:spPr>
          <a:xfrm rot="10800000" flipV="1">
            <a:off x="7396163" y="2551113"/>
            <a:ext cx="569912" cy="12700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7966075" y="2408238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761" name="TextBox 19"/>
          <p:cNvSpPr txBox="1">
            <a:spLocks noChangeArrowheads="1"/>
          </p:cNvSpPr>
          <p:nvPr/>
        </p:nvSpPr>
        <p:spPr bwMode="auto">
          <a:xfrm>
            <a:off x="7896225" y="3527425"/>
            <a:ext cx="1643063" cy="27622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en-US" altLang="ko-KR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x offset </a:t>
            </a:r>
            <a:r>
              <a:rPr lang="ko-KR" altLang="en-US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값 확인</a:t>
            </a:r>
          </a:p>
        </p:txBody>
      </p:sp>
      <p:cxnSp>
        <p:nvCxnSpPr>
          <p:cNvPr id="21" name="직선 연결선 20"/>
          <p:cNvCxnSpPr>
            <a:stCxn id="22" idx="2"/>
          </p:cNvCxnSpPr>
          <p:nvPr/>
        </p:nvCxnSpPr>
        <p:spPr>
          <a:xfrm rot="10800000" flipV="1">
            <a:off x="7181850" y="3657600"/>
            <a:ext cx="569913" cy="12700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7751763" y="3514725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764" name="TextBox 22"/>
          <p:cNvSpPr txBox="1">
            <a:spLocks noChangeArrowheads="1"/>
          </p:cNvSpPr>
          <p:nvPr/>
        </p:nvSpPr>
        <p:spPr bwMode="auto">
          <a:xfrm>
            <a:off x="7896225" y="3884613"/>
            <a:ext cx="1643063" cy="27622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en-US" altLang="ko-KR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y offset </a:t>
            </a:r>
            <a:r>
              <a:rPr lang="ko-KR" altLang="en-US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값 확인</a:t>
            </a:r>
          </a:p>
        </p:txBody>
      </p:sp>
      <p:cxnSp>
        <p:nvCxnSpPr>
          <p:cNvPr id="24" name="직선 연결선 23"/>
          <p:cNvCxnSpPr>
            <a:stCxn id="25" idx="2"/>
          </p:cNvCxnSpPr>
          <p:nvPr/>
        </p:nvCxnSpPr>
        <p:spPr>
          <a:xfrm rot="10800000">
            <a:off x="7110413" y="3956050"/>
            <a:ext cx="641350" cy="58738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7751763" y="3871913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767" name="TextBox 25"/>
          <p:cNvSpPr txBox="1">
            <a:spLocks noChangeArrowheads="1"/>
          </p:cNvSpPr>
          <p:nvPr/>
        </p:nvSpPr>
        <p:spPr bwMode="auto">
          <a:xfrm>
            <a:off x="7896225" y="4241800"/>
            <a:ext cx="2143125" cy="27622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토스트가 보일 위치 지정</a:t>
            </a:r>
          </a:p>
        </p:txBody>
      </p:sp>
      <p:cxnSp>
        <p:nvCxnSpPr>
          <p:cNvPr id="27" name="직선 연결선 26"/>
          <p:cNvCxnSpPr>
            <a:stCxn id="28" idx="2"/>
          </p:cNvCxnSpPr>
          <p:nvPr/>
        </p:nvCxnSpPr>
        <p:spPr>
          <a:xfrm rot="10800000">
            <a:off x="7110413" y="4313238"/>
            <a:ext cx="641350" cy="58737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7751763" y="4229100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770" name="TextBox 30"/>
          <p:cNvSpPr txBox="1">
            <a:spLocks noChangeArrowheads="1"/>
          </p:cNvSpPr>
          <p:nvPr/>
        </p:nvSpPr>
        <p:spPr bwMode="auto">
          <a:xfrm>
            <a:off x="4856163" y="4695825"/>
            <a:ext cx="1285875" cy="27622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토스트 보이기</a:t>
            </a:r>
          </a:p>
        </p:txBody>
      </p:sp>
      <p:cxnSp>
        <p:nvCxnSpPr>
          <p:cNvPr id="32" name="직선 연결선 31"/>
          <p:cNvCxnSpPr>
            <a:stCxn id="33" idx="2"/>
          </p:cNvCxnSpPr>
          <p:nvPr/>
        </p:nvCxnSpPr>
        <p:spPr>
          <a:xfrm rot="10800000">
            <a:off x="3141663" y="4767263"/>
            <a:ext cx="1570037" cy="60325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4711700" y="4683125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774" name="제목 25"/>
          <p:cNvSpPr>
            <a:spLocks noGrp="1"/>
          </p:cNvSpPr>
          <p:nvPr>
            <p:ph type="title"/>
          </p:nvPr>
        </p:nvSpPr>
        <p:spPr>
          <a:xfrm>
            <a:off x="828675" y="201613"/>
            <a:ext cx="343376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메인 액티비티 코드 만들기</a:t>
            </a:r>
          </a:p>
        </p:txBody>
      </p:sp>
      <p:sp>
        <p:nvSpPr>
          <p:cNvPr id="74775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토스트와 대화상자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4988" y="1000125"/>
            <a:ext cx="9145587" cy="5500688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LayoutInflater inflater = getLayoutInflater(); </a:t>
            </a: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View layout = inflater.inflate( </a:t>
            </a: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	R.layout.</a:t>
            </a:r>
            <a:r>
              <a:rPr lang="en-US" altLang="ko-KR" sz="1600" i="1" dirty="0">
                <a:solidFill>
                  <a:srgbClr val="0000C0"/>
                </a:solidFill>
              </a:rPr>
              <a:t>toastborder</a:t>
            </a:r>
            <a:r>
              <a:rPr lang="en-US" altLang="ko-KR" sz="1600" dirty="0">
                <a:solidFill>
                  <a:srgbClr val="000000"/>
                </a:solidFill>
              </a:rPr>
              <a:t>,</a:t>
            </a: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	(ViewGroup) findViewById(R.id.</a:t>
            </a:r>
            <a:r>
              <a:rPr lang="en-US" altLang="ko-KR" sz="1600" i="1" dirty="0">
                <a:solidFill>
                  <a:srgbClr val="0000C0"/>
                </a:solidFill>
              </a:rPr>
              <a:t>toast_layout_root</a:t>
            </a:r>
            <a:r>
              <a:rPr lang="en-US" altLang="ko-KR" sz="1600" dirty="0">
                <a:solidFill>
                  <a:srgbClr val="000000"/>
                </a:solidFill>
              </a:rPr>
              <a:t>));</a:t>
            </a:r>
          </a:p>
          <a:p>
            <a:pPr indent="2667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TextView text = (TextView) layout.findViewById(R.id.</a:t>
            </a:r>
            <a:r>
              <a:rPr lang="en-US" altLang="ko-KR" sz="1600" i="1" dirty="0">
                <a:solidFill>
                  <a:srgbClr val="0000C0"/>
                </a:solidFill>
              </a:rPr>
              <a:t>text</a:t>
            </a:r>
            <a:r>
              <a:rPr lang="en-US" altLang="ko-KR" sz="1600" dirty="0">
                <a:solidFill>
                  <a:srgbClr val="000000"/>
                </a:solidFill>
              </a:rPr>
              <a:t>);</a:t>
            </a:r>
          </a:p>
          <a:p>
            <a:pPr indent="2667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Toast toast = </a:t>
            </a:r>
            <a:r>
              <a:rPr lang="en-US" altLang="ko-KR" sz="1600" b="1" dirty="0">
                <a:solidFill>
                  <a:srgbClr val="7F0055"/>
                </a:solidFill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</a:rPr>
              <a:t> Toast(getApplicationContext()); </a:t>
            </a:r>
          </a:p>
          <a:p>
            <a:pPr indent="2667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text.setText(</a:t>
            </a:r>
            <a:r>
              <a:rPr lang="en-US" altLang="ko-KR" sz="1600" dirty="0">
                <a:solidFill>
                  <a:srgbClr val="2A00FF"/>
                </a:solidFill>
              </a:rPr>
              <a:t>"Hello My Android!"</a:t>
            </a:r>
            <a:r>
              <a:rPr lang="en-US" altLang="ko-KR" sz="1600" dirty="0">
                <a:solidFill>
                  <a:srgbClr val="000000"/>
                </a:solidFill>
              </a:rPr>
              <a:t>);</a:t>
            </a:r>
          </a:p>
          <a:p>
            <a:pPr indent="2667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toast.setGravity(Gravity.</a:t>
            </a:r>
            <a:r>
              <a:rPr lang="en-US" altLang="ko-KR" sz="1600" i="1" dirty="0">
                <a:solidFill>
                  <a:srgbClr val="0000C0"/>
                </a:solidFill>
              </a:rPr>
              <a:t>CENTER</a:t>
            </a:r>
            <a:r>
              <a:rPr lang="en-US" altLang="ko-KR" sz="1600" dirty="0">
                <a:solidFill>
                  <a:srgbClr val="000000"/>
                </a:solidFill>
              </a:rPr>
              <a:t>, 0, 0);</a:t>
            </a:r>
          </a:p>
          <a:p>
            <a:pPr indent="2667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toast.setDuration(Toast.</a:t>
            </a:r>
            <a:r>
              <a:rPr lang="en-US" altLang="ko-KR" sz="1600" i="1" dirty="0">
                <a:solidFill>
                  <a:srgbClr val="0000C0"/>
                </a:solidFill>
              </a:rPr>
              <a:t>LENGTH_SHORT</a:t>
            </a:r>
            <a:r>
              <a:rPr lang="en-US" altLang="ko-KR" sz="1600" dirty="0">
                <a:solidFill>
                  <a:srgbClr val="000000"/>
                </a:solidFill>
              </a:rPr>
              <a:t>);</a:t>
            </a:r>
          </a:p>
          <a:p>
            <a:pPr indent="2667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toast.setView(layout); </a:t>
            </a:r>
          </a:p>
          <a:p>
            <a:pPr indent="2667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toast.show();</a:t>
            </a:r>
          </a:p>
        </p:txBody>
      </p:sp>
      <p:sp>
        <p:nvSpPr>
          <p:cNvPr id="76806" name="TextBox 16"/>
          <p:cNvSpPr txBox="1">
            <a:spLocks noChangeArrowheads="1"/>
          </p:cNvSpPr>
          <p:nvPr/>
        </p:nvSpPr>
        <p:spPr bwMode="auto">
          <a:xfrm>
            <a:off x="6500813" y="2001838"/>
            <a:ext cx="2643187" cy="27622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레이아웃 인플레이터 객체 참조</a:t>
            </a:r>
          </a:p>
        </p:txBody>
      </p:sp>
      <p:cxnSp>
        <p:nvCxnSpPr>
          <p:cNvPr id="18" name="직선 연결선 17"/>
          <p:cNvCxnSpPr>
            <a:stCxn id="19" idx="2"/>
          </p:cNvCxnSpPr>
          <p:nvPr/>
        </p:nvCxnSpPr>
        <p:spPr>
          <a:xfrm rot="10800000">
            <a:off x="5214938" y="2132013"/>
            <a:ext cx="1141412" cy="0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6356350" y="1989138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09" name="TextBox 19"/>
          <p:cNvSpPr txBox="1">
            <a:spLocks noChangeArrowheads="1"/>
          </p:cNvSpPr>
          <p:nvPr/>
        </p:nvSpPr>
        <p:spPr bwMode="auto">
          <a:xfrm>
            <a:off x="6500813" y="2430463"/>
            <a:ext cx="2857500" cy="285750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토스트를 위한 레이아웃 인플레이션</a:t>
            </a:r>
          </a:p>
        </p:txBody>
      </p:sp>
      <p:cxnSp>
        <p:nvCxnSpPr>
          <p:cNvPr id="21" name="직선 연결선 20"/>
          <p:cNvCxnSpPr>
            <a:stCxn id="22" idx="2"/>
          </p:cNvCxnSpPr>
          <p:nvPr/>
        </p:nvCxnSpPr>
        <p:spPr>
          <a:xfrm rot="10800000">
            <a:off x="4286250" y="2489200"/>
            <a:ext cx="2070100" cy="71438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6356350" y="2417763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13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621506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토스트 모양 바꾸기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메인 액티비티 코드 만들기</a:t>
            </a:r>
          </a:p>
        </p:txBody>
      </p:sp>
      <p:sp>
        <p:nvSpPr>
          <p:cNvPr id="76814" name="TextBox 16"/>
          <p:cNvSpPr txBox="1">
            <a:spLocks noChangeArrowheads="1"/>
          </p:cNvSpPr>
          <p:nvPr/>
        </p:nvSpPr>
        <p:spPr bwMode="auto">
          <a:xfrm>
            <a:off x="6500813" y="3586163"/>
            <a:ext cx="1500187" cy="27622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토스트 객체 생성</a:t>
            </a:r>
          </a:p>
        </p:txBody>
      </p:sp>
      <p:cxnSp>
        <p:nvCxnSpPr>
          <p:cNvPr id="23" name="직선 연결선 22"/>
          <p:cNvCxnSpPr>
            <a:stCxn id="24" idx="2"/>
          </p:cNvCxnSpPr>
          <p:nvPr/>
        </p:nvCxnSpPr>
        <p:spPr>
          <a:xfrm rot="10800000" flipV="1">
            <a:off x="5786438" y="3716338"/>
            <a:ext cx="569912" cy="12700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6356350" y="3573463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17" name="TextBox 19"/>
          <p:cNvSpPr txBox="1">
            <a:spLocks noChangeArrowheads="1"/>
          </p:cNvSpPr>
          <p:nvPr/>
        </p:nvSpPr>
        <p:spPr bwMode="auto">
          <a:xfrm>
            <a:off x="4143375" y="4881563"/>
            <a:ext cx="2071688" cy="27622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토스트가 보이는 뷰 설정</a:t>
            </a:r>
          </a:p>
        </p:txBody>
      </p:sp>
      <p:cxnSp>
        <p:nvCxnSpPr>
          <p:cNvPr id="26" name="직선 연결선 25"/>
          <p:cNvCxnSpPr>
            <a:stCxn id="27" idx="2"/>
          </p:cNvCxnSpPr>
          <p:nvPr/>
        </p:nvCxnSpPr>
        <p:spPr>
          <a:xfrm rot="10800000" flipV="1">
            <a:off x="3429000" y="5011738"/>
            <a:ext cx="569913" cy="12700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3998913" y="4868863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20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토스트와 대화상자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41329</TotalTime>
  <Words>1085</Words>
  <Application>Microsoft Office PowerPoint</Application>
  <PresentationFormat>35mm 슬라이드</PresentationFormat>
  <Paragraphs>311</Paragraphs>
  <Slides>55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55</vt:i4>
      </vt:variant>
    </vt:vector>
  </HeadingPairs>
  <TitlesOfParts>
    <vt:vector size="67" baseType="lpstr">
      <vt:lpstr>굴림</vt:lpstr>
      <vt:lpstr>나눔고딕</vt:lpstr>
      <vt:lpstr>나눔고딕 ExtraBold</vt:lpstr>
      <vt:lpstr>맑은 고딕</vt:lpstr>
      <vt:lpstr>새굴림</vt:lpstr>
      <vt:lpstr>Arial</vt:lpstr>
      <vt:lpstr>Calibri</vt:lpstr>
      <vt:lpstr>Tahoma</vt:lpstr>
      <vt:lpstr>Times New Roman</vt:lpstr>
      <vt:lpstr>Verdana</vt:lpstr>
      <vt:lpstr>SMC_mCare_Flow_Screen_Rev.1.2</vt:lpstr>
      <vt:lpstr>1_SMC_mCare_Flow_Screen_Rev.1.2</vt:lpstr>
      <vt:lpstr>PowerPoint 프레젠테이션</vt:lpstr>
      <vt:lpstr>PowerPoint 프레젠테이션</vt:lpstr>
      <vt:lpstr>PowerPoint 프레젠테이션</vt:lpstr>
      <vt:lpstr>토스트와 대화상자</vt:lpstr>
      <vt:lpstr>토스트 만들기 예제</vt:lpstr>
      <vt:lpstr>activity_main.xml</vt:lpstr>
      <vt:lpstr>토스트 위치 바꾸기 - 자바소스</vt:lpstr>
      <vt:lpstr>메인 액티비티 코드 만들기</vt:lpstr>
      <vt:lpstr>토스트 모양 바꾸기 – 메인 액티비티 코드 만들기</vt:lpstr>
      <vt:lpstr>토스트 모양 바꾸기 – 토스트의 XML 레이아웃</vt:lpstr>
      <vt:lpstr>Shape 객체를 위한 XML 정의</vt:lpstr>
      <vt:lpstr>토스트 모양 바꾸기</vt:lpstr>
      <vt:lpstr>토스트 모양 바꾸기 – 메인 액티비티 코드 만들기</vt:lpstr>
      <vt:lpstr>PowerPoint 프레젠테이션</vt:lpstr>
      <vt:lpstr>5-2 알림대화상자(AlertDialog)</vt:lpstr>
      <vt:lpstr>5-2 알림대화상자</vt:lpstr>
      <vt:lpstr>알림 대화상자 보여주기 예제</vt:lpstr>
      <vt:lpstr>AlertDialog</vt:lpstr>
      <vt:lpstr>activity_mian.xml</vt:lpstr>
      <vt:lpstr>메인 액티비티 코드 만들기</vt:lpstr>
      <vt:lpstr>메인 액티비티 코드 만들기 (계속)</vt:lpstr>
      <vt:lpstr>MainActivity.java</vt:lpstr>
      <vt:lpstr>MainActivity.java</vt:lpstr>
      <vt:lpstr>PowerPoint 프레젠테이션</vt:lpstr>
      <vt:lpstr>5-3 목록(AlertDialog)</vt:lpstr>
      <vt:lpstr>5-3 목록(AlertDialog)</vt:lpstr>
      <vt:lpstr>목록 (AlertDialog) - setItem </vt:lpstr>
      <vt:lpstr>PowerPoint 프레젠테이션</vt:lpstr>
      <vt:lpstr>5-1-4 프로그래스 다이얼로그</vt:lpstr>
      <vt:lpstr>프로그레스바 사용하기</vt:lpstr>
      <vt:lpstr>프로그레스바 사용 메소드</vt:lpstr>
      <vt:lpstr>프로그레스바 사용하기 예제</vt:lpstr>
      <vt:lpstr>레이아웃 만들기</vt:lpstr>
      <vt:lpstr>메인 액티비티 만들기</vt:lpstr>
      <vt:lpstr>메인 액티비티 만들기 (계속)</vt:lpstr>
      <vt:lpstr>activity_main.xml</vt:lpstr>
      <vt:lpstr>MainActivity.java</vt:lpstr>
      <vt:lpstr>실행 화면</vt:lpstr>
      <vt:lpstr>PowerPoint 프레젠테이션</vt:lpstr>
      <vt:lpstr>5-1-5 날짜 선택(DatePickerDialog)</vt:lpstr>
      <vt:lpstr>DatePickerDialog</vt:lpstr>
      <vt:lpstr>5-1-6 시간선택(TimePickerDialog)</vt:lpstr>
      <vt:lpstr>5-1-6 시간선택(TimePickerDialog)</vt:lpstr>
      <vt:lpstr>5-1-7. 커스텀다이얼로그</vt:lpstr>
      <vt:lpstr>custom_dialog.xml</vt:lpstr>
      <vt:lpstr>5-1-7. 커스텀다이얼로그</vt:lpstr>
      <vt:lpstr>PowerPoint 프레젠테이션</vt:lpstr>
      <vt:lpstr>PowerPoint 프레젠테이션</vt:lpstr>
      <vt:lpstr>PowerPoint 프레젠테이션</vt:lpstr>
      <vt:lpstr>PowerPoint 프레젠테이션</vt:lpstr>
      <vt:lpstr>화면 layout</vt:lpstr>
      <vt:lpstr>자바 소스 </vt:lpstr>
      <vt:lpstr>리소스 폴더</vt:lpstr>
      <vt:lpstr>리소스 폴더</vt:lpstr>
      <vt:lpstr>PowerPoint 프레젠테이션</vt:lpstr>
    </vt:vector>
  </TitlesOfParts>
  <Manager>Mike</Manager>
  <Company>UbiWare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DoItAndroidAppProgramming</dc:title>
  <dc:subject>Lecture Notes</dc:subject>
  <dc:creator>Mike</dc:creator>
  <cp:lastModifiedBy>소프트웨어과</cp:lastModifiedBy>
  <cp:revision>3404</cp:revision>
  <dcterms:modified xsi:type="dcterms:W3CDTF">2018-03-26T01:30:37Z</dcterms:modified>
</cp:coreProperties>
</file>