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  <p:sldMasterId id="2147483704" r:id="rId2"/>
    <p:sldMasterId id="2147483705" r:id="rId3"/>
    <p:sldMasterId id="2147483706" r:id="rId4"/>
    <p:sldMasterId id="2147483707" r:id="rId5"/>
  </p:sldMasterIdLst>
  <p:notesMasterIdLst>
    <p:notesMasterId r:id="rId17"/>
  </p:notesMasterIdLst>
  <p:sldIdLst>
    <p:sldId id="256" r:id="rId6"/>
    <p:sldId id="257" r:id="rId7"/>
    <p:sldId id="260" r:id="rId8"/>
    <p:sldId id="258" r:id="rId9"/>
    <p:sldId id="263" r:id="rId10"/>
    <p:sldId id="271" r:id="rId11"/>
    <p:sldId id="279" r:id="rId12"/>
    <p:sldId id="280" r:id="rId13"/>
    <p:sldId id="281" r:id="rId14"/>
    <p:sldId id="277" r:id="rId15"/>
    <p:sldId id="278" r:id="rId16"/>
  </p:sldIdLst>
  <p:sldSz cx="16256000" cy="9144000"/>
  <p:notesSz cx="6858000" cy="9144000"/>
  <p:embeddedFontLst>
    <p:embeddedFont>
      <p:font typeface="Cabin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6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font" Target="fonts/font1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4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886623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2434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5582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047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2616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5195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861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8975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5632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1134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3752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512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 rot="5400000">
            <a:off x="10597356" y="3321843"/>
            <a:ext cx="6034087" cy="36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 rot="5400000">
            <a:off x="3205956" y="-259556"/>
            <a:ext cx="6034087" cy="1082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 rot="5400000">
            <a:off x="5110956" y="-2164556"/>
            <a:ext cx="6034087" cy="1463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2390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2"/>
          </p:nvPr>
        </p:nvSpPr>
        <p:spPr>
          <a:xfrm>
            <a:off x="8204200" y="2133600"/>
            <a:ext cx="72390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marR="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marR="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marR="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marR="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marR="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marR="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marR="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marR="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4.xml"/><Relationship Id="rId6" Type="http://schemas.openxmlformats.org/officeDocument/2006/relationships/image" Target="../media/image1.png"/><Relationship Id="rId5" Type="http://schemas.openxmlformats.org/officeDocument/2006/relationships/image" Target="../media/image2.jpg"/><Relationship Id="rId4" Type="http://schemas.openxmlformats.org/officeDocument/2006/relationships/hyperlink" Target="http://open.umich.edu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4inf.com/code/mbox-short.tx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ko-KR" altLang="en-US" sz="7600" b="0" i="0" u="none" strike="noStrike" cap="none" dirty="0" smtClean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파일</a:t>
            </a:r>
            <a:endParaRPr lang="en-US" sz="7600" b="0" i="0" u="none" strike="noStrike" cap="none" dirty="0">
              <a:solidFill>
                <a:srgbClr val="FF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Chapter 7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824950" y="7759700"/>
            <a:ext cx="79670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for Informatics: Exploring Information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b="0" i="0" u="sng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16012" y="8118475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7733400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ko-KR" altLang="en-US" sz="7600" b="0" i="0" u="none" strike="noStrike" cap="none" dirty="0" smtClean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요약</a:t>
            </a:r>
            <a:endParaRPr lang="en-US" sz="7600" b="0" i="0" u="none" strike="noStrike" cap="none" dirty="0">
              <a:solidFill>
                <a:srgbClr val="FF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1002875" y="3149975"/>
            <a:ext cx="7450500" cy="4703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ko-KR" altLang="en-US" sz="36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보조기억장치</a:t>
            </a:r>
            <a:r>
              <a:rPr lang="en-US" sz="36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Secondary storage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ko-KR" altLang="en-US" sz="36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파일열기 </a:t>
            </a:r>
            <a:r>
              <a:rPr lang="en-US" altLang="ko-KR" sz="360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– </a:t>
            </a:r>
            <a:r>
              <a:rPr lang="ko-KR" altLang="en-US" sz="360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파일핸들</a:t>
            </a:r>
            <a:r>
              <a:rPr lang="en-US" sz="36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Opening a file – file handle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ko-KR" altLang="en-US" sz="36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파일구조 </a:t>
            </a:r>
            <a:r>
              <a:rPr lang="en-US" altLang="ko-KR" sz="36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- </a:t>
            </a:r>
            <a:r>
              <a:rPr lang="ko-KR" altLang="en-US" sz="36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새줄문자</a:t>
            </a:r>
            <a:endParaRPr lang="en-US" sz="3600" b="0" i="0" u="none" strike="noStrike" cap="none" dirty="0" smtClean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ko-KR" altLang="en-US" sz="36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루프를 통한 파일읽기</a:t>
            </a:r>
            <a:endParaRPr lang="en-US" sz="36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8709425" y="3168685"/>
            <a:ext cx="5268599" cy="4133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ko-KR" altLang="en-US" sz="360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줄 검색</a:t>
            </a:r>
            <a:endParaRPr lang="en-US" altLang="ko-KR" sz="3600" dirty="0" smtClean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ko-KR" altLang="en-US" sz="36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파일이름 읽기</a:t>
            </a:r>
            <a:endParaRPr lang="en-US" sz="3600" b="0" i="0" u="none" strike="noStrike" cap="none" dirty="0" smtClean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ko-KR" altLang="en-US" sz="36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잘못된 파일이름 처리하기</a:t>
            </a:r>
            <a:endParaRPr lang="en-US" sz="36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81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slidee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Translators here</a:t>
            </a:r>
          </a:p>
        </p:txBody>
      </p:sp>
      <p:pic>
        <p:nvPicPr>
          <p:cNvPr id="380" name="Shape 38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Shape 38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Shape 382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>
            <a:off x="4724400" y="1041400"/>
            <a:ext cx="3454499" cy="6489599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 Software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1460500" y="1790700"/>
            <a:ext cx="2184300" cy="2184300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ko-KR" altLang="en-US" sz="32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입출력장치</a:t>
            </a:r>
            <a:endParaRPr lang="en-US" sz="32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5359400" y="1892300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ko-KR" altLang="en-US" sz="32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중앙처리</a:t>
            </a:r>
            <a:endParaRPr lang="en-US" altLang="ko-KR" sz="3200" b="0" i="0" u="none" strike="noStrike" cap="none" dirty="0" smtClean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ko-KR" altLang="en-US" sz="32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장치</a:t>
            </a:r>
            <a:endParaRPr lang="en-US" sz="32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5359400" y="4927600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ko-KR" altLang="en-US" sz="32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주기억장치</a:t>
            </a:r>
            <a:endParaRPr lang="en-US" sz="32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9893300" y="3098800"/>
            <a:ext cx="2184300" cy="2184300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ko-KR" altLang="en-US" sz="32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보조기억</a:t>
            </a:r>
            <a:endParaRPr lang="en-US" altLang="ko-KR" sz="3200" b="0" i="0" u="none" strike="noStrike" cap="none" dirty="0" smtClean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ko-KR" altLang="en-US" sz="32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장치</a:t>
            </a:r>
            <a:endParaRPr lang="en-US" sz="32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217" name="Shape 217"/>
          <p:cNvCxnSpPr/>
          <p:nvPr/>
        </p:nvCxnSpPr>
        <p:spPr>
          <a:xfrm flipH="1">
            <a:off x="3659048" y="2917825"/>
            <a:ext cx="1058999" cy="1739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6019800" y="3901924"/>
            <a:ext cx="0" cy="9717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>
            <a:off x="6973886" y="3919537"/>
            <a:ext cx="0" cy="9192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8283575" y="3541712"/>
            <a:ext cx="1562099" cy="1739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8248650" y="4546600"/>
            <a:ext cx="1579499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2" name="Shape 222"/>
          <p:cNvSpPr txBox="1"/>
          <p:nvPr/>
        </p:nvSpPr>
        <p:spPr>
          <a:xfrm>
            <a:off x="10385425" y="482600"/>
            <a:ext cx="5052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 is time to go find some Data to mess with!</a:t>
            </a:r>
          </a:p>
        </p:txBody>
      </p:sp>
      <p:sp>
        <p:nvSpPr>
          <p:cNvPr id="223" name="Shape 223"/>
          <p:cNvSpPr/>
          <p:nvPr/>
        </p:nvSpPr>
        <p:spPr>
          <a:xfrm>
            <a:off x="7810500" y="838200"/>
            <a:ext cx="1803300" cy="1269899"/>
          </a:xfrm>
          <a:prstGeom prst="wedgeEllipseCallout">
            <a:avLst>
              <a:gd name="adj1" fmla="val -66356"/>
              <a:gd name="adj2" fmla="val 96966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What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Next?</a:t>
            </a:r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10211" y="5168900"/>
            <a:ext cx="457200" cy="649199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 txBox="1"/>
          <p:nvPr/>
        </p:nvSpPr>
        <p:spPr>
          <a:xfrm>
            <a:off x="9334500" y="5899150"/>
            <a:ext cx="4927500" cy="16509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From stephen.marquard@uct.ac.za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Return-Path: &lt;postmaster@collab.sakaiproject.org&gt;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Date: Sat, 5 Jan 2008 09:12:18 -0500To: source@collab.sakaiproject.orgFrom: stephen.marquard@uct.ac.zaSubject: [sakai] svn commit: r39772 - content/branches/Details: http://source.sakaiproject.org/viewsvn/?view=rev&amp;rev=39772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  <p:sp>
        <p:nvSpPr>
          <p:cNvPr id="227" name="Shape 227"/>
          <p:cNvSpPr/>
          <p:nvPr/>
        </p:nvSpPr>
        <p:spPr>
          <a:xfrm>
            <a:off x="12192000" y="2552700"/>
            <a:ext cx="1955699" cy="1003199"/>
          </a:xfrm>
          <a:prstGeom prst="wedgeEllipseCallout">
            <a:avLst>
              <a:gd name="adj1" fmla="val -56870"/>
              <a:gd name="adj2" fmla="val 111090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Files R 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10795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Using open()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4281524" cy="52959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handle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lang="en-US" sz="3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open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filename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mode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</a:pPr>
            <a:r>
              <a:rPr lang="ko-KR" altLang="en-US" sz="3600" b="0" i="0" u="none" strike="noStrike" cap="none" dirty="0" smtClean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파일을 조작하기 위한 </a:t>
            </a:r>
            <a:r>
              <a:rPr lang="en-US" altLang="ko-KR" sz="3600" b="0" i="0" u="none" strike="noStrike" cap="none" dirty="0" smtClean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handle</a:t>
            </a:r>
            <a:r>
              <a:rPr lang="ko-KR" altLang="en-US" sz="3600" b="0" i="0" u="none" strike="noStrike" cap="none" dirty="0" smtClean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을 반환한다</a:t>
            </a:r>
            <a:r>
              <a:rPr lang="en-US" altLang="ko-KR" sz="3600" b="0" i="0" u="none" strike="noStrike" cap="none" dirty="0" smtClean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endParaRPr lang="en-US" sz="3600" b="0" i="0" u="none" strike="noStrike" cap="none" dirty="0" smtClean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</a:pPr>
            <a:r>
              <a:rPr lang="ko-KR" altLang="en-US" sz="3600" b="0" i="0" u="none" strike="noStrike" cap="none" dirty="0" smtClean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파일이름은 문자열</a:t>
            </a:r>
            <a:r>
              <a:rPr lang="en-US" altLang="ko-KR" sz="3600" b="0" i="0" u="none" strike="noStrike" cap="none" dirty="0" smtClean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600" b="0" i="0" u="none" strike="noStrike" cap="none" dirty="0" smtClean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string)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</a:pPr>
            <a:r>
              <a:rPr lang="ko-KR" altLang="en-US" sz="3600" b="0" i="0" u="none" strike="noStrike" cap="none" dirty="0" smtClean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모드는 선택가능</a:t>
            </a:r>
            <a:r>
              <a:rPr lang="en-US" altLang="ko-KR" sz="3600" b="0" i="0" u="none" strike="noStrike" cap="none" dirty="0" smtClean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(optional)</a:t>
            </a:r>
            <a:r>
              <a:rPr lang="ko-KR" altLang="en-US" sz="3600" b="0" i="0" u="none" strike="noStrike" cap="none" dirty="0" smtClean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하며 파일을 읽을때는 </a:t>
            </a:r>
            <a:r>
              <a:rPr lang="en-US" altLang="ko-KR" sz="3600" b="0" i="0" u="none" strike="noStrike" cap="none" dirty="0" smtClean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‘r’(</a:t>
            </a:r>
            <a:r>
              <a:rPr lang="ko-KR" altLang="en-US" sz="3600" dirty="0" smtClean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기본설정</a:t>
            </a:r>
            <a:r>
              <a:rPr lang="en-US" altLang="ko-KR" sz="3600" dirty="0" smtClean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), </a:t>
            </a:r>
            <a:br>
              <a:rPr lang="en-US" altLang="ko-KR" sz="3600" dirty="0" smtClean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ko-KR" altLang="en-US" sz="3600" dirty="0" smtClean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파일을 쓰려할 때에는</a:t>
            </a:r>
            <a:r>
              <a:rPr lang="en-US" altLang="ko-KR" sz="3600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altLang="ko-KR" sz="3600" dirty="0" smtClean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‘w’</a:t>
            </a:r>
            <a:r>
              <a:rPr lang="ko-KR" altLang="en-US" sz="3600" dirty="0" smtClean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를 사용한다</a:t>
            </a:r>
            <a:r>
              <a:rPr lang="en-US" altLang="ko-KR" sz="3600" dirty="0" smtClean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endParaRPr lang="en-US" sz="3600" b="0" i="0" u="none" strike="noStrike" cap="none" dirty="0">
              <a:solidFill>
                <a:srgbClr val="FF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9283700" y="3232150"/>
            <a:ext cx="58292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fhand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lang="en-US" sz="3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open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('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mbox.txt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', '</a:t>
            </a:r>
            <a:r>
              <a:rPr lang="en-US" sz="36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')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91" y="2054318"/>
            <a:ext cx="15818742" cy="5619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1162000" y="22615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File Processing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1155700" y="2222500"/>
            <a:ext cx="13932000" cy="1333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ko-KR" altLang="en-US" sz="36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텍스트파일은 라인 순서</a:t>
            </a:r>
            <a:r>
              <a:rPr lang="en-US" altLang="ko-KR" sz="36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(sequence)</a:t>
            </a:r>
            <a:r>
              <a:rPr lang="ko-KR" altLang="en-US" sz="36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로 생각될 수 있다</a:t>
            </a:r>
            <a:r>
              <a:rPr lang="en-US" altLang="ko-KR" sz="36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endParaRPr lang="en-US" sz="36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4" name="Shape 234"/>
          <p:cNvSpPr txBox="1"/>
          <p:nvPr/>
        </p:nvSpPr>
        <p:spPr>
          <a:xfrm>
            <a:off x="1616050" y="3497450"/>
            <a:ext cx="128594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stephen.marquard@uct.ac.za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Return-Path: &lt;postmaster@collab.sakaiproject.org&gt;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Sat, 5 Jan 2008 09:12:18 -0500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To: source@collab.sakaiproject.org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stephen.marquard@uct.ac.za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Subject: [sakai] svn commit: r39772 - content/branches/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4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Details:</a:t>
            </a:r>
            <a:r>
              <a:rPr lang="en-US" sz="24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http://source.sakaiproject.org/viewsvn/?view=rev&amp;rev=39772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3073400" y="8051800"/>
            <a:ext cx="9602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sng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http://www.py4inf.com/code/mbox-short.txt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337" y="1667436"/>
            <a:ext cx="15776648" cy="68251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1505550" y="241300"/>
            <a:ext cx="12695700" cy="21431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ko-KR" altLang="en-US" sz="7600" dirty="0" smtClean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새줄문자</a:t>
            </a:r>
            <a:r>
              <a:rPr lang="en-US" altLang="ko-KR" sz="7600" dirty="0" smtClean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(newline</a:t>
            </a:r>
            <a:r>
              <a:rPr lang="en-US" sz="7600" dirty="0" smtClean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b="0" i="0" u="none" strike="noStrike" cap="none" dirty="0" smtClean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character)</a:t>
            </a:r>
            <a:endParaRPr lang="en-US" sz="7600" b="0" i="0" u="none" strike="noStrike" cap="none" dirty="0">
              <a:solidFill>
                <a:srgbClr val="FF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1155700" y="2166650"/>
            <a:ext cx="65786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71094">
              <a:spcBef>
                <a:spcPts val="0"/>
              </a:spcBef>
              <a:buSzPct val="100000"/>
            </a:pPr>
            <a:r>
              <a:rPr lang="ko-KR" altLang="en-US" sz="360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줄의 끝을 암시하는 </a:t>
            </a:r>
            <a:r>
              <a:rPr lang="ko-KR" altLang="en-US" sz="3600" dirty="0" smtClean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새줄문자</a:t>
            </a:r>
            <a:r>
              <a:rPr lang="ko-KR" altLang="en-US" sz="360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라고 불리우는 특수한 문자를 사용함</a:t>
            </a:r>
            <a:r>
              <a:rPr lang="en-US" altLang="ko-KR" sz="360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r>
              <a:rPr lang="en-US" sz="36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 lang="en-US" sz="36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ko-KR" altLang="en-US" sz="36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문자열에서 새줄문자는</a:t>
            </a:r>
            <a:r>
              <a:rPr lang="en-US" sz="36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\n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ko-KR" altLang="en-US" sz="360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로 표시됨</a:t>
            </a:r>
            <a:endParaRPr lang="en-US" sz="36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ko-KR" altLang="en-US" sz="3600" b="0" i="0" u="none" strike="noStrike" cap="none" dirty="0" smtClean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새줄문자</a:t>
            </a:r>
            <a:r>
              <a:rPr lang="ko-KR" altLang="en-US" sz="3600" b="0" i="0" u="none" strike="noStrike" cap="none" dirty="0" smtClean="0">
                <a:solidFill>
                  <a:schemeClr val="bg1"/>
                </a:solidFill>
                <a:latin typeface="Cabin"/>
                <a:ea typeface="Cabin"/>
                <a:cs typeface="Cabin"/>
                <a:sym typeface="Cabin"/>
              </a:rPr>
              <a:t>는</a:t>
            </a:r>
            <a:r>
              <a:rPr lang="ko-KR" altLang="en-US" sz="3600" b="0" i="0" u="none" strike="noStrike" cap="none" dirty="0" smtClean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ko-KR" altLang="en-US" sz="36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하나의 문자임</a:t>
            </a:r>
            <a:r>
              <a:rPr lang="en-US" altLang="ko-KR" sz="36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r>
              <a:rPr lang="en-US" sz="36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- not two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9294500" y="2748725"/>
            <a:ext cx="6691499" cy="5245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World!</a:t>
            </a:r>
            <a:r>
              <a:rPr lang="en-US" sz="3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World!</a:t>
            </a:r>
            <a:r>
              <a:rPr lang="en-US" sz="3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World!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'X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19" y="2290323"/>
            <a:ext cx="8111602" cy="61623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ko-KR" altLang="en-US" sz="7600" b="0" i="0" u="none" strike="noStrike" cap="none" dirty="0" smtClean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웁스</a:t>
            </a:r>
            <a:r>
              <a:rPr lang="en-US" sz="7600" b="0" i="0" u="none" strike="noStrike" cap="none" dirty="0" smtClean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!</a:t>
            </a:r>
            <a:endParaRPr lang="en-US" sz="7600" b="0" i="0" u="none" strike="noStrike" cap="none" dirty="0">
              <a:solidFill>
                <a:srgbClr val="FF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1292225" y="2813050"/>
            <a:ext cx="5270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왜 공백이 발생할까</a:t>
            </a:r>
            <a:r>
              <a:rPr lang="en-US" sz="36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?</a:t>
            </a:r>
            <a:endParaRPr lang="en-US" sz="36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7579425" y="2900800"/>
            <a:ext cx="8127900" cy="507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stephen.marquard@uct.ac.za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louis@media.berkeley.edu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zqian@umich.edu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rjlowe@iupui.edu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</p:txBody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957400" y="4032000"/>
            <a:ext cx="5965199" cy="37185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lvl="0" indent="-4445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ko-KR" altLang="en-US" sz="340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파일의 각</a:t>
            </a:r>
            <a:r>
              <a:rPr lang="en-US" sz="340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ko-KR" altLang="en-US" sz="34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행</a:t>
            </a:r>
            <a:r>
              <a:rPr lang="ko-KR" altLang="en-US" sz="340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의 끝에는 </a:t>
            </a:r>
            <a:r>
              <a:rPr lang="ko-KR" altLang="en-US" sz="34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새줄문자</a:t>
            </a:r>
            <a:r>
              <a:rPr lang="ko-KR" altLang="en-US" sz="340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포함</a:t>
            </a:r>
            <a:endParaRPr lang="en-US" altLang="ko-KR" sz="3400" dirty="0" smtClean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ko-KR" altLang="en-US" sz="3400" dirty="0" smtClean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프린트</a:t>
            </a:r>
            <a:r>
              <a:rPr lang="ko-KR" altLang="en-US" sz="340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문이</a:t>
            </a:r>
            <a:r>
              <a:rPr lang="en-US" sz="340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ko-KR" altLang="en-US" sz="3400" dirty="0" smtClean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새줄문자</a:t>
            </a:r>
            <a:r>
              <a:rPr lang="ko-KR" altLang="en-US" sz="340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추가함</a:t>
            </a:r>
            <a:endParaRPr lang="en-US" sz="3400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1505550" y="241300"/>
            <a:ext cx="12695700" cy="21431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ko-KR" altLang="en-US" sz="7600" dirty="0" smtClean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파일 검색</a:t>
            </a:r>
            <a:endParaRPr lang="en-US" sz="7600" b="0" i="0" u="none" strike="noStrike" cap="none" dirty="0">
              <a:solidFill>
                <a:srgbClr val="FF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1155700" y="2166650"/>
            <a:ext cx="65786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71094">
              <a:spcBef>
                <a:spcPts val="0"/>
              </a:spcBef>
              <a:buSzPct val="100000"/>
            </a:pPr>
            <a:r>
              <a:rPr lang="ko-KR" altLang="en-US" sz="360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줄의 끝을 암시하는 </a:t>
            </a:r>
            <a:r>
              <a:rPr lang="ko-KR" altLang="en-US" sz="3600" dirty="0" smtClean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새줄문자</a:t>
            </a:r>
            <a:r>
              <a:rPr lang="ko-KR" altLang="en-US" sz="360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라고 불리우는 특수한 문자를 사용함</a:t>
            </a:r>
            <a:r>
              <a:rPr lang="en-US" altLang="ko-KR" sz="360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r>
              <a:rPr lang="en-US" sz="36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 lang="en-US" sz="36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ko-KR" altLang="en-US" sz="36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문자열에서 새줄문자는</a:t>
            </a:r>
            <a:r>
              <a:rPr lang="en-US" sz="36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\n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ko-KR" altLang="en-US" sz="360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로 표시됨</a:t>
            </a:r>
            <a:endParaRPr lang="en-US" sz="36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ko-KR" altLang="en-US" sz="3600" b="0" i="0" u="none" strike="noStrike" cap="none" dirty="0" smtClean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새줄문자</a:t>
            </a:r>
            <a:r>
              <a:rPr lang="ko-KR" altLang="en-US" sz="3600" b="0" i="0" u="none" strike="noStrike" cap="none" dirty="0" smtClean="0">
                <a:solidFill>
                  <a:schemeClr val="bg1"/>
                </a:solidFill>
                <a:latin typeface="Cabin"/>
                <a:ea typeface="Cabin"/>
                <a:cs typeface="Cabin"/>
                <a:sym typeface="Cabin"/>
              </a:rPr>
              <a:t>는</a:t>
            </a:r>
            <a:r>
              <a:rPr lang="ko-KR" altLang="en-US" sz="3600" b="0" i="0" u="none" strike="noStrike" cap="none" dirty="0" smtClean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ko-KR" altLang="en-US" sz="36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하나의 문자임</a:t>
            </a:r>
            <a:r>
              <a:rPr lang="en-US" altLang="ko-KR" sz="36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r>
              <a:rPr lang="en-US" sz="36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- not two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9294500" y="2748725"/>
            <a:ext cx="6691499" cy="5245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World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World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World!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'X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89" y="1954109"/>
            <a:ext cx="14899480" cy="634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32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1505550" y="241300"/>
            <a:ext cx="12695700" cy="21431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ko-KR" altLang="en-US" sz="7600" dirty="0" smtClean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파일에 쓰기</a:t>
            </a:r>
            <a:endParaRPr lang="en-US" sz="7600" b="0" i="0" u="none" strike="noStrike" cap="none" dirty="0">
              <a:solidFill>
                <a:srgbClr val="FF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1155700" y="2166650"/>
            <a:ext cx="65786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71094">
              <a:spcBef>
                <a:spcPts val="0"/>
              </a:spcBef>
              <a:buSzPct val="100000"/>
            </a:pPr>
            <a:r>
              <a:rPr lang="ko-KR" altLang="en-US" sz="360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줄의 끝을 암시하는 </a:t>
            </a:r>
            <a:r>
              <a:rPr lang="ko-KR" altLang="en-US" sz="3600" dirty="0" smtClean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새줄문자</a:t>
            </a:r>
            <a:r>
              <a:rPr lang="ko-KR" altLang="en-US" sz="360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라고 불리우는 특수한 문자를 사용함</a:t>
            </a:r>
            <a:r>
              <a:rPr lang="en-US" altLang="ko-KR" sz="360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r>
              <a:rPr lang="en-US" sz="36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 lang="en-US" sz="36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ko-KR" altLang="en-US" sz="36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문자열에서 새줄문자는</a:t>
            </a:r>
            <a:r>
              <a:rPr lang="en-US" sz="36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\n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ko-KR" altLang="en-US" sz="360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로 표시됨</a:t>
            </a:r>
            <a:endParaRPr lang="en-US" sz="36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ko-KR" altLang="en-US" sz="3600" b="0" i="0" u="none" strike="noStrike" cap="none" dirty="0" smtClean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새줄문자</a:t>
            </a:r>
            <a:r>
              <a:rPr lang="ko-KR" altLang="en-US" sz="3600" b="0" i="0" u="none" strike="noStrike" cap="none" dirty="0" smtClean="0">
                <a:solidFill>
                  <a:schemeClr val="bg1"/>
                </a:solidFill>
                <a:latin typeface="Cabin"/>
                <a:ea typeface="Cabin"/>
                <a:cs typeface="Cabin"/>
                <a:sym typeface="Cabin"/>
              </a:rPr>
              <a:t>는</a:t>
            </a:r>
            <a:r>
              <a:rPr lang="ko-KR" altLang="en-US" sz="3600" b="0" i="0" u="none" strike="noStrike" cap="none" dirty="0" smtClean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ko-KR" altLang="en-US" sz="36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하나의 문자임</a:t>
            </a:r>
            <a:r>
              <a:rPr lang="en-US" altLang="ko-KR" sz="36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r>
              <a:rPr lang="en-US" sz="36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- not two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9294500" y="2748725"/>
            <a:ext cx="6691499" cy="5245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World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World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World!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'X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44" y="2001342"/>
            <a:ext cx="15600783" cy="648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41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1505550" y="241300"/>
            <a:ext cx="12695700" cy="21431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ko-KR" altLang="en-US" sz="7600" dirty="0" smtClean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심화문제</a:t>
            </a:r>
            <a:endParaRPr lang="en-US" sz="7600" b="0" i="0" u="none" strike="noStrike" cap="none" dirty="0">
              <a:solidFill>
                <a:srgbClr val="FF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1155700" y="2166650"/>
            <a:ext cx="65786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71094">
              <a:spcBef>
                <a:spcPts val="0"/>
              </a:spcBef>
              <a:buSzPct val="100000"/>
            </a:pPr>
            <a:r>
              <a:rPr lang="en-US" altLang="ko-KR" sz="360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mbox.txt </a:t>
            </a:r>
            <a:r>
              <a:rPr lang="ko-KR" altLang="en-US" sz="360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파일에서 수신한 메일 주소를 출력하여 </a:t>
            </a:r>
            <a:r>
              <a:rPr lang="ko-KR" altLang="en-US" sz="3600" dirty="0" smtClean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별도의</a:t>
            </a:r>
            <a:r>
              <a:rPr lang="ko-KR" altLang="en-US" sz="360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텍스트파일로 저장하고</a:t>
            </a:r>
            <a:r>
              <a:rPr lang="en-US" altLang="ko-KR" sz="360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ko-KR" altLang="en-US" sz="360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특정 계정으로 부터 수신한 메일 숫자를 </a:t>
            </a:r>
            <a:r>
              <a:rPr lang="ko-KR" altLang="en-US" sz="3600" dirty="0" smtClean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카운트</a:t>
            </a:r>
            <a:r>
              <a:rPr lang="ko-KR" altLang="en-US" sz="360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하여 출력하라</a:t>
            </a:r>
            <a:r>
              <a:rPr lang="en-US" altLang="ko-KR" sz="360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!</a:t>
            </a:r>
            <a:endParaRPr lang="en-US" sz="36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7800" y="2384499"/>
            <a:ext cx="6651494" cy="620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2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- Center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576</Words>
  <Application>Microsoft Office PowerPoint</Application>
  <PresentationFormat>Custom</PresentationFormat>
  <Paragraphs>115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Cabin</vt:lpstr>
      <vt:lpstr>Courier New</vt:lpstr>
      <vt:lpstr>Arial</vt:lpstr>
      <vt:lpstr>Title &amp; Subtitle</vt:lpstr>
      <vt:lpstr>Title - Center</vt:lpstr>
      <vt:lpstr>1_Title &amp; Bullets</vt:lpstr>
      <vt:lpstr>Title &amp; Bullets - 2 Column</vt:lpstr>
      <vt:lpstr>Title &amp; Bullets</vt:lpstr>
      <vt:lpstr>파일</vt:lpstr>
      <vt:lpstr>PowerPoint Presentation</vt:lpstr>
      <vt:lpstr>Using open()</vt:lpstr>
      <vt:lpstr>File Processing</vt:lpstr>
      <vt:lpstr>새줄문자(newline character)</vt:lpstr>
      <vt:lpstr>웁스!</vt:lpstr>
      <vt:lpstr>파일 검색</vt:lpstr>
      <vt:lpstr>파일에 쓰기</vt:lpstr>
      <vt:lpstr>심화문제</vt:lpstr>
      <vt:lpstr>요약</vt:lpstr>
      <vt:lpstr>Acknowledgements / Contributions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Files</dc:title>
  <cp:lastModifiedBy>Windows User</cp:lastModifiedBy>
  <cp:revision>10</cp:revision>
  <dcterms:modified xsi:type="dcterms:W3CDTF">2017-05-09T09:34:54Z</dcterms:modified>
</cp:coreProperties>
</file>