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929" r:id="rId3"/>
    <p:sldId id="930" r:id="rId4"/>
    <p:sldId id="964" r:id="rId5"/>
    <p:sldId id="1053" r:id="rId6"/>
    <p:sldId id="1128" r:id="rId7"/>
    <p:sldId id="1129" r:id="rId8"/>
    <p:sldId id="1127" r:id="rId9"/>
    <p:sldId id="1111" r:id="rId10"/>
    <p:sldId id="1133" r:id="rId11"/>
    <p:sldId id="1054" r:id="rId12"/>
    <p:sldId id="1100" r:id="rId13"/>
    <p:sldId id="1130" r:id="rId14"/>
    <p:sldId id="1131" r:id="rId15"/>
    <p:sldId id="1132" r:id="rId16"/>
    <p:sldId id="1105" r:id="rId17"/>
    <p:sldId id="1057" r:id="rId18"/>
    <p:sldId id="1058" r:id="rId19"/>
    <p:sldId id="1112" r:id="rId20"/>
    <p:sldId id="1115" r:id="rId21"/>
    <p:sldId id="1113" r:id="rId22"/>
    <p:sldId id="1061" r:id="rId23"/>
    <p:sldId id="1062" r:id="rId24"/>
    <p:sldId id="1106" r:id="rId25"/>
    <p:sldId id="1063" r:id="rId26"/>
    <p:sldId id="1095" r:id="rId27"/>
    <p:sldId id="1064" r:id="rId28"/>
    <p:sldId id="1099" r:id="rId29"/>
    <p:sldId id="1123" r:id="rId30"/>
    <p:sldId id="1124" r:id="rId31"/>
    <p:sldId id="1125" r:id="rId32"/>
    <p:sldId id="1065" r:id="rId33"/>
    <p:sldId id="1066" r:id="rId34"/>
    <p:sldId id="1117" r:id="rId35"/>
    <p:sldId id="1121" r:id="rId36"/>
    <p:sldId id="1122" r:id="rId37"/>
    <p:sldId id="1118" r:id="rId38"/>
    <p:sldId id="1119" r:id="rId39"/>
    <p:sldId id="1120" r:id="rId40"/>
    <p:sldId id="1072" r:id="rId41"/>
    <p:sldId id="1126" r:id="rId4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0339" autoAdjust="0"/>
  </p:normalViewPr>
  <p:slideViewPr>
    <p:cSldViewPr>
      <p:cViewPr varScale="1">
        <p:scale>
          <a:sx n="79" d="100"/>
          <a:sy n="79" d="100"/>
        </p:scale>
        <p:origin x="1728" y="19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6E5CAF56-AFB7-482C-9D03-4168661E83C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813" y="5118100"/>
            <a:ext cx="6016625" cy="773113"/>
          </a:xfrm>
          <a:noFill/>
        </p:spPr>
        <p:txBody>
          <a:bodyPr wrap="square" lIns="95967" tIns="47983" rIns="95967" bIns="47983" numCol="1" anchor="t" anchorCtr="0" compatLnSpc="1">
            <a:prstTxWarp prst="textNoShape">
              <a:avLst/>
            </a:prstTxWarp>
            <a:spAutoFit/>
          </a:bodyPr>
          <a:lstStyle/>
          <a:p>
            <a:pPr marL="109538" indent="-109538" algn="just" eaLnBrk="1" latinLnBrk="0" hangingPunct="1">
              <a:spcBef>
                <a:spcPct val="0"/>
              </a:spcBef>
              <a:spcAft>
                <a:spcPct val="100000"/>
              </a:spcAft>
            </a:pPr>
            <a:endParaRPr lang="ko-KR" altLang="en-US" smtClean="0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6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0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5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4827588" y="6573838"/>
            <a:ext cx="557212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2F4A97CA-B6D1-4334-9312-0763BD4E1669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ivista-2-icons-by-gakuseisean/Misc-Database-3-ic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://www.iconarchive.com/show/oxygen-icons-by-oxygen-icons.org/Actions-insert-table-icon.html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42950" y="201613"/>
            <a:ext cx="41783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이번 장에서는 무엇을 다룰까요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316" name="_x176994776" descr="P02_S009_000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788" y="2205038"/>
            <a:ext cx="823277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915303"/>
            <a:ext cx="9001125" cy="228370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데이터베이스를 열거나 삭제할 수 있는 메소드</a:t>
            </a: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SQLiteDatabase openOrCreateDatabase (String name,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mode,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SQLiteDatabase.CursorFactory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deleteDatabase (String name)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6425" y="3500438"/>
            <a:ext cx="9001125" cy="296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을 실행할 수 있는 메소드</a:t>
            </a: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create, insert, delete 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결과데이터가 없는 </a:t>
            </a: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8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execSQL(String sql) throws SQLException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select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와 같이 조회에 따른 결과 데이터가 있는 </a:t>
            </a: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Cursor rawQuery(String sql) throws SQLException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151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243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</a:p>
        </p:txBody>
      </p:sp>
      <p:sp>
        <p:nvSpPr>
          <p:cNvPr id="2151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만들기 구조 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77838" y="802734"/>
            <a:ext cx="9358312" cy="86177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1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생성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2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테이블 생성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3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레코드 추가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 생성과 레코드 추가는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문을 만들어 실행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(create table … &amp; insert into 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…)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3930923"/>
            <a:ext cx="7313612" cy="2594421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5280" y="3578338"/>
            <a:ext cx="2461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: </a:t>
            </a:r>
            <a:r>
              <a:rPr lang="en-US" altLang="ko-KR" sz="1800" b="1" dirty="0" err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shop.db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4238551"/>
            <a:ext cx="6456362" cy="2142777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8837" y="3930923"/>
            <a:ext cx="2871788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customer …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4460801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2388" y="4292526"/>
            <a:ext cx="2408237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2" name="Picture 2" descr="Misc Database 3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2331" y="3605136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4" descr="Actions insert table i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3086" y="4135362"/>
            <a:ext cx="7953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2665413" y="4721151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9913" y="4721151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94412" y="4721151"/>
            <a:ext cx="1862137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010-7788-1234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27275" y="5460926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3975" y="5311701"/>
            <a:ext cx="2406650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67000" y="5721276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Mike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81500" y="5721276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96000" y="5721276"/>
            <a:ext cx="1860549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010-7777-2233</a:t>
            </a:r>
          </a:p>
        </p:txBody>
      </p:sp>
      <p:sp>
        <p:nvSpPr>
          <p:cNvPr id="235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188" y="1484784"/>
            <a:ext cx="7501734" cy="21287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endParaRPr kumimoji="0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</a:t>
            </a: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reate </a:t>
            </a:r>
            <a:r>
              <a:rPr kumimoji="0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dababase</a:t>
            </a: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shop;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endParaRPr kumimoji="0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create table customer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(_id integer primary key </a:t>
            </a:r>
            <a:r>
              <a:rPr kumimoji="0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autoincrement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name text,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age integer,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phone text);</a:t>
            </a: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27150" y="1428750"/>
          <a:ext cx="7704138" cy="4368799"/>
        </p:xfrm>
        <a:graphic>
          <a:graphicData uri="http://schemas.openxmlformats.org/drawingml/2006/table">
            <a:tbl>
              <a:tblPr/>
              <a:tblGrid>
                <a:gridCol w="270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칼럼 타입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3653" marR="93653" marT="25899" marB="25899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 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3653" marR="93653" marT="25899" marB="25899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text, varchar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smallint, integer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 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real, float, double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부동소수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 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boolean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또는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date, time, timestamp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날짜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날짜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blob, binary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바이너리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9162" marR="99162" marT="66125" marB="6612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532688" y="2484438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74" name="직사각형 2"/>
          <p:cNvSpPr>
            <a:spLocks noChangeArrowheads="1"/>
          </p:cNvSpPr>
          <p:nvPr/>
        </p:nvSpPr>
        <p:spPr bwMode="auto">
          <a:xfrm>
            <a:off x="3163888" y="5980113"/>
            <a:ext cx="39592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] SQLite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에서 지원하는 칼럼 타입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75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칼럼 참조용 데이터 타입</a:t>
            </a:r>
          </a:p>
        </p:txBody>
      </p:sp>
      <p:sp>
        <p:nvSpPr>
          <p:cNvPr id="3177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8329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433349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테이블을 만들기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[IF NOT EXISTS] </a:t>
            </a:r>
            <a:endParaRPr lang="en-US" altLang="ko-KR" sz="18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column_definition, ...)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[table_option] ...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레코드를 추가하기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table_name&lt;(column list)&gt;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(value, ...)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9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959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테이블 생성과 레코드 추가를 위한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문법</a:t>
            </a:r>
          </a:p>
        </p:txBody>
      </p:sp>
      <p:sp>
        <p:nvSpPr>
          <p:cNvPr id="337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6261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3336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[* | DISTINCT] column_name [,columnname2] 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tablename1 [,tablename2]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[condition and|or condition...]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column-list]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HAVING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conditions]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"column-list" [ASC | DESC] ]</a:t>
            </a:r>
          </a:p>
          <a:p>
            <a:pPr eaLnBrk="1" latinLnBrk="1" hangingPunct="1">
              <a:defRPr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226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 조회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SELECT SQL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51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440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4800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만들기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764704"/>
            <a:ext cx="93583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SampleDatabase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프로젝트 만들고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activity_main.xml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파일 열어 화면 구성하기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4077072"/>
            <a:ext cx="963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btn1, ed1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tn2, ed2</a:t>
            </a:r>
          </a:p>
          <a:p>
            <a:r>
              <a:rPr lang="en-US" altLang="ko-KR" dirty="0" smtClean="0"/>
              <a:t>text1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3" y="1144997"/>
            <a:ext cx="8992793" cy="57254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8475" y="1030288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27652" name="직사각형 2"/>
          <p:cNvSpPr>
            <a:spLocks noChangeArrowheads="1"/>
          </p:cNvSpPr>
          <p:nvPr/>
        </p:nvSpPr>
        <p:spPr bwMode="auto">
          <a:xfrm>
            <a:off x="606425" y="981075"/>
            <a:ext cx="900112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endParaRPr lang="ko-KR" altLang="en-US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private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createDatabase(String name)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println(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"creating database ["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name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"]."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openOrCreateDatabase(name, MODE_WORLD_WRITEABLE,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null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databaseCreated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private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createTable(String name)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println(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"creating table ["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name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"]."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.execSQL(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"create table 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name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"("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_id integer PRIMARY KEY autoincrement, 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name text,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age integer,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       + </a:t>
            </a:r>
            <a:r>
              <a:rPr lang="en-US" altLang="ko-KR">
                <a:solidFill>
                  <a:srgbClr val="2A00FF"/>
                </a:solidFill>
                <a:latin typeface="나눔고딕" pitchFamily="50" charset="-127"/>
                <a:ea typeface="나눔고딕" pitchFamily="50" charset="-127"/>
              </a:rPr>
              <a:t>" phone text);"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>
                <a:solidFill>
                  <a:srgbClr val="0000C0"/>
                </a:solidFill>
                <a:latin typeface="나눔고딕" pitchFamily="50" charset="-127"/>
                <a:ea typeface="나눔고딕" pitchFamily="50" charset="-127"/>
              </a:rPr>
              <a:t>tableCreated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b="1">
                <a:solidFill>
                  <a:srgbClr val="7F0055"/>
                </a:solidFill>
                <a:latin typeface="나눔고딕" pitchFamily="50" charset="-127"/>
                <a:ea typeface="나눔고딕" pitchFamily="50" charset="-127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0350" y="6264275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5011738" y="1463675"/>
            <a:ext cx="278923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 데이터베이스 생성 또는 열기</a:t>
            </a:r>
          </a:p>
        </p:txBody>
      </p:sp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4930775" y="3124200"/>
            <a:ext cx="294957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  테이블 생성을 위한 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문 실행</a:t>
            </a:r>
          </a:p>
        </p:txBody>
      </p:sp>
      <p:sp>
        <p:nvSpPr>
          <p:cNvPr id="27656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8475" y="981075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29700" name="직사각형 2"/>
          <p:cNvSpPr>
            <a:spLocks noChangeArrowheads="1"/>
          </p:cNvSpPr>
          <p:nvPr/>
        </p:nvSpPr>
        <p:spPr bwMode="auto">
          <a:xfrm>
            <a:off x="606425" y="931863"/>
            <a:ext cx="90011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int</a:t>
            </a:r>
            <a:r>
              <a:rPr lang="en-US" altLang="ko-KR" b="1">
                <a:solidFill>
                  <a:srgbClr val="000000"/>
                </a:solidFill>
              </a:rPr>
              <a:t> insertRecord()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"inserting records."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int</a:t>
            </a:r>
            <a:r>
              <a:rPr lang="en-US" altLang="ko-KR" b="1">
                <a:solidFill>
                  <a:srgbClr val="000000"/>
                </a:solidFill>
              </a:rPr>
              <a:t> count = 3;</a:t>
            </a:r>
          </a:p>
          <a:p>
            <a:pPr eaLnBrk="1" fontAlgn="b" latinLnBrk="1" hangingPunct="1"/>
            <a:endParaRPr lang="ko-KR" altLang="en-US"/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db.execSQL( </a:t>
            </a:r>
            <a:r>
              <a:rPr lang="en-US" altLang="ko-KR">
                <a:solidFill>
                  <a:srgbClr val="2A00FF"/>
                </a:solidFill>
              </a:rPr>
              <a:t>"insert into employee(name, age, phone) values (</a:t>
            </a:r>
          </a:p>
          <a:p>
            <a:pPr eaLnBrk="1" fontAlgn="b" latinLnBrk="1" hangingPunct="1"/>
            <a:r>
              <a:rPr lang="en-US" altLang="ko-KR">
                <a:solidFill>
                  <a:srgbClr val="2A00FF"/>
                </a:solidFill>
              </a:rPr>
              <a:t>'John'</a:t>
            </a:r>
            <a:r>
              <a:rPr lang="en-US" altLang="ko-KR">
                <a:solidFill>
                  <a:srgbClr val="000000"/>
                </a:solidFill>
              </a:rPr>
              <a:t>, 20, </a:t>
            </a:r>
            <a:r>
              <a:rPr lang="en-US" altLang="ko-KR">
                <a:solidFill>
                  <a:srgbClr val="2A00FF"/>
                </a:solidFill>
              </a:rPr>
              <a:t>'010-7788-1234'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r>
              <a:rPr lang="en-US" altLang="ko-KR">
                <a:solidFill>
                  <a:srgbClr val="2A00FF"/>
                </a:solidFill>
              </a:rPr>
              <a:t>" 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db.execSQL( </a:t>
            </a:r>
            <a:r>
              <a:rPr lang="en-US" altLang="ko-KR">
                <a:solidFill>
                  <a:srgbClr val="2A00FF"/>
                </a:solidFill>
              </a:rPr>
              <a:t>"insert into employee(name, age, phone) values (</a:t>
            </a:r>
          </a:p>
          <a:p>
            <a:pPr eaLnBrk="1" fontAlgn="b" latinLnBrk="1" hangingPunct="1"/>
            <a:r>
              <a:rPr lang="en-US" altLang="ko-KR">
                <a:solidFill>
                  <a:srgbClr val="2A00FF"/>
                </a:solidFill>
              </a:rPr>
              <a:t>'Mike'</a:t>
            </a:r>
            <a:r>
              <a:rPr lang="en-US" altLang="ko-KR">
                <a:solidFill>
                  <a:srgbClr val="000000"/>
                </a:solidFill>
              </a:rPr>
              <a:t>, 35, </a:t>
            </a:r>
            <a:r>
              <a:rPr lang="en-US" altLang="ko-KR">
                <a:solidFill>
                  <a:srgbClr val="2A00FF"/>
                </a:solidFill>
              </a:rPr>
              <a:t>'010-8888-1111'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r>
              <a:rPr lang="en-US" altLang="ko-KR">
                <a:solidFill>
                  <a:srgbClr val="2A00FF"/>
                </a:solidFill>
              </a:rPr>
              <a:t>" 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db.execSQL( </a:t>
            </a:r>
            <a:r>
              <a:rPr lang="en-US" altLang="ko-KR">
                <a:solidFill>
                  <a:srgbClr val="2A00FF"/>
                </a:solidFill>
              </a:rPr>
              <a:t>"insert into employee(name, age, phone) values (</a:t>
            </a:r>
          </a:p>
          <a:p>
            <a:pPr eaLnBrk="1" fontAlgn="b" latinLnBrk="1" hangingPunct="1"/>
            <a:r>
              <a:rPr lang="en-US" altLang="ko-KR">
                <a:solidFill>
                  <a:srgbClr val="2A00FF"/>
                </a:solidFill>
              </a:rPr>
              <a:t>'Sean'</a:t>
            </a:r>
            <a:r>
              <a:rPr lang="en-US" altLang="ko-KR">
                <a:solidFill>
                  <a:srgbClr val="000000"/>
                </a:solidFill>
              </a:rPr>
              <a:t>, 26, </a:t>
            </a:r>
            <a:r>
              <a:rPr lang="en-US" altLang="ko-KR">
                <a:solidFill>
                  <a:srgbClr val="2A00FF"/>
                </a:solidFill>
              </a:rPr>
              <a:t>'010-6677-4321'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r>
              <a:rPr lang="en-US" altLang="ko-KR">
                <a:solidFill>
                  <a:srgbClr val="2A00FF"/>
                </a:solidFill>
              </a:rPr>
              <a:t>" 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return</a:t>
            </a:r>
            <a:r>
              <a:rPr lang="en-US" altLang="ko-KR" b="1">
                <a:solidFill>
                  <a:srgbClr val="000000"/>
                </a:solidFill>
              </a:rPr>
              <a:t> count;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void</a:t>
            </a:r>
            <a:r>
              <a:rPr lang="en-US" altLang="ko-KR" b="1">
                <a:solidFill>
                  <a:srgbClr val="000000"/>
                </a:solidFill>
              </a:rPr>
              <a:t> println(String msg)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Log.d(</a:t>
            </a:r>
            <a:r>
              <a:rPr lang="en-US" altLang="ko-KR">
                <a:solidFill>
                  <a:srgbClr val="2A00FF"/>
                </a:solidFill>
              </a:rPr>
              <a:t>"SampleDatabase"</a:t>
            </a:r>
            <a:r>
              <a:rPr lang="en-US" altLang="ko-KR">
                <a:solidFill>
                  <a:srgbClr val="000000"/>
                </a:solidFill>
              </a:rPr>
              <a:t>, msg);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C0"/>
                </a:solidFill>
              </a:rPr>
              <a:t>status</a:t>
            </a:r>
            <a:r>
              <a:rPr lang="en-US" altLang="ko-KR">
                <a:solidFill>
                  <a:srgbClr val="000000"/>
                </a:solidFill>
              </a:rPr>
              <a:t>.append(</a:t>
            </a:r>
            <a:r>
              <a:rPr lang="en-US" altLang="ko-KR">
                <a:solidFill>
                  <a:srgbClr val="2A00FF"/>
                </a:solidFill>
              </a:rPr>
              <a:t>"\n"</a:t>
            </a:r>
            <a:r>
              <a:rPr lang="en-US" altLang="ko-KR">
                <a:solidFill>
                  <a:srgbClr val="000000"/>
                </a:solidFill>
              </a:rPr>
              <a:t> + msg);   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}</a:t>
            </a:r>
            <a:endParaRPr lang="en-US" altLang="ko-KR" sz="1200">
              <a:solidFill>
                <a:srgbClr val="000000"/>
              </a:solidFill>
            </a:endParaRPr>
          </a:p>
        </p:txBody>
      </p:sp>
      <p:grpSp>
        <p:nvGrpSpPr>
          <p:cNvPr id="29701" name="그룹 1"/>
          <p:cNvGrpSpPr>
            <a:grpSpLocks/>
          </p:cNvGrpSpPr>
          <p:nvPr/>
        </p:nvGrpSpPr>
        <p:grpSpPr bwMode="auto">
          <a:xfrm>
            <a:off x="6169025" y="2312988"/>
            <a:ext cx="3492500" cy="1368425"/>
            <a:chOff x="3738848" y="3792357"/>
            <a:chExt cx="2928978" cy="1367270"/>
          </a:xfrm>
        </p:grpSpPr>
        <p:sp>
          <p:nvSpPr>
            <p:cNvPr id="29704" name="TextBox 6"/>
            <p:cNvSpPr txBox="1">
              <a:spLocks noChangeArrowheads="1"/>
            </p:cNvSpPr>
            <p:nvPr/>
          </p:nvSpPr>
          <p:spPr bwMode="auto">
            <a:xfrm>
              <a:off x="4297763" y="4224126"/>
              <a:ext cx="2370063" cy="307579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레코드 입력을 위한 </a:t>
              </a:r>
              <a:r>
                <a:rPr lang="en-US" altLang="ko-KR" b="1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SQL</a:t>
              </a:r>
              <a:r>
                <a:rPr lang="ko-KR" altLang="en-US" b="1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문 실행</a:t>
              </a:r>
              <a:endParaRPr lang="en-US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162218" y="4238067"/>
              <a:ext cx="238313" cy="2870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오른쪽 대괄호 24"/>
            <p:cNvSpPr/>
            <p:nvPr/>
          </p:nvSpPr>
          <p:spPr>
            <a:xfrm>
              <a:off x="3738848" y="3792357"/>
              <a:ext cx="145118" cy="1367270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702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70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0247" cy="369332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" y="570944"/>
            <a:ext cx="5237937" cy="6287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4" y="764704"/>
            <a:ext cx="4883544" cy="29818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3534794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19974" cy="369332"/>
          </a:xfrm>
        </p:spPr>
        <p:txBody>
          <a:bodyPr/>
          <a:lstStyle/>
          <a:p>
            <a:r>
              <a:rPr lang="en-US" altLang="ko-KR" dirty="0" smtClean="0"/>
              <a:t>Crate database, create table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268760"/>
            <a:ext cx="8059241" cy="4814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045003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588" y="3360738"/>
            <a:ext cx="1698625" cy="1509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5363" name="Rectangle 36"/>
          <p:cNvSpPr>
            <a:spLocks noChangeArrowheads="1"/>
          </p:cNvSpPr>
          <p:nvPr/>
        </p:nvSpPr>
        <p:spPr bwMode="auto">
          <a:xfrm>
            <a:off x="1866900" y="3860800"/>
            <a:ext cx="742950" cy="371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fontAlgn="b" latinLnBrk="1" hangingPunct="1"/>
            <a:r>
              <a:rPr lang="ko-KR" altLang="en-US" sz="18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  차</a:t>
            </a:r>
            <a:endParaRPr lang="en-US" altLang="ko-KR" sz="1800" b="1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211733" y="3337562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3757832" y="3298676"/>
            <a:ext cx="4996754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테이블 만들기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211733" y="4569462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3211733" y="3951925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3756244" y="3908276"/>
            <a:ext cx="4996754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헬퍼클래스를 이용해 업그레이드 지원하기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756244" y="4522639"/>
            <a:ext cx="4996754" cy="490537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조회하기</a:t>
            </a:r>
          </a:p>
        </p:txBody>
      </p:sp>
      <p:sp>
        <p:nvSpPr>
          <p:cNvPr id="15382" name="AutoShape 8"/>
          <p:cNvSpPr>
            <a:spLocks/>
          </p:cNvSpPr>
          <p:nvPr/>
        </p:nvSpPr>
        <p:spPr bwMode="auto">
          <a:xfrm>
            <a:off x="1000125" y="1643063"/>
            <a:ext cx="8143875" cy="1143000"/>
          </a:xfrm>
          <a:prstGeom prst="roundRect">
            <a:avLst>
              <a:gd name="adj" fmla="val 16667"/>
            </a:avLst>
          </a:prstGeom>
          <a:solidFill>
            <a:srgbClr val="333399">
              <a:alpha val="89018"/>
            </a:srgbClr>
          </a:solidFill>
          <a:ln w="57150" algn="ctr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b" latinLnBrk="1" hangingPunct="1"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데이터베이스에 대한 이해와 데이터 저장 및 조회 실습</a:t>
            </a:r>
            <a:endParaRPr lang="en-US" altLang="ko-KR" sz="20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3500426" y="1357298"/>
            <a:ext cx="2926851" cy="5100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강의 주제</a:t>
            </a:r>
            <a:endParaRPr lang="en-US" altLang="ko-K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279650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강의 주제 및 목차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72179" cy="369332"/>
          </a:xfrm>
        </p:spPr>
        <p:txBody>
          <a:bodyPr/>
          <a:lstStyle/>
          <a:p>
            <a:r>
              <a:rPr lang="en-US" altLang="ko-KR" dirty="0" smtClean="0"/>
              <a:t>Insert, select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08720"/>
            <a:ext cx="9384357" cy="571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7028666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직사각형 2"/>
          <p:cNvSpPr>
            <a:spLocks noChangeArrowheads="1"/>
          </p:cNvSpPr>
          <p:nvPr/>
        </p:nvSpPr>
        <p:spPr bwMode="auto">
          <a:xfrm>
            <a:off x="44997" y="833436"/>
            <a:ext cx="509428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  <a:r>
              <a:rPr lang="en-US" altLang="ko-KR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테이블 생성 그리고 레코드 추가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sz="1600" b="1" dirty="0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843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실행 화면</a:t>
            </a:r>
          </a:p>
        </p:txBody>
      </p:sp>
      <p:sp>
        <p:nvSpPr>
          <p:cNvPr id="3584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60" y="407194"/>
            <a:ext cx="3495675" cy="6153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08" y="1268760"/>
            <a:ext cx="2853971" cy="49407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4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관리도구</a:t>
            </a: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25" y="1047750"/>
            <a:ext cx="3432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http://sqlitebrowser.org/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898" name="_x176361080" descr="P02_S009_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63" y="1982788"/>
            <a:ext cx="4646612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0" name="_x176360840" descr="P02_S009_0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2113" y="1989138"/>
            <a:ext cx="4103687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44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관리도구</a:t>
            </a:r>
          </a:p>
        </p:txBody>
      </p:sp>
      <p:sp>
        <p:nvSpPr>
          <p:cNvPr id="3994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25" y="1047750"/>
            <a:ext cx="3432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http://sqlitebrowser.org/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947" name="그림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1584325"/>
            <a:ext cx="758825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463" y="2543175"/>
            <a:ext cx="9288462" cy="36004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991" name="직사각형 2"/>
          <p:cNvSpPr>
            <a:spLocks noChangeArrowheads="1"/>
          </p:cNvSpPr>
          <p:nvPr/>
        </p:nvSpPr>
        <p:spPr bwMode="auto">
          <a:xfrm>
            <a:off x="3468688" y="5365750"/>
            <a:ext cx="3959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파일의 저장 위치</a:t>
            </a:r>
          </a:p>
          <a:p>
            <a:pPr algn="ctr" eaLnBrk="1" latinLnBrk="1" hangingPunct="1"/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205413" y="2254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996" name="_x198823400" descr="P08_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2903538"/>
            <a:ext cx="64706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_x197198840" descr="P08_005"/>
          <p:cNvPicPr>
            <a:picLocks noChangeAspect="1" noChangeArrowheads="1"/>
          </p:cNvPicPr>
          <p:nvPr/>
        </p:nvPicPr>
        <p:blipFill>
          <a:blip r:embed="rId4" cstate="print"/>
          <a:srcRect l="2" r="21313"/>
          <a:stretch>
            <a:fillRect/>
          </a:stretch>
        </p:blipFill>
        <p:spPr bwMode="auto">
          <a:xfrm>
            <a:off x="4819650" y="3349625"/>
            <a:ext cx="45720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저장 위치</a:t>
            </a:r>
          </a:p>
        </p:txBody>
      </p:sp>
      <p:sp>
        <p:nvSpPr>
          <p:cNvPr id="419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데이터베이스는 하나의 파일로 저장됨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내장 메모리에 저장되는 데이터베이스 파일은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/data/data/&lt;package_name&gt;/databases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폴더에 저장되며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SD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카드와 같은 외장 메모리에 저장할 수도 있음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8324998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04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2.</a:t>
            </a:r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7164387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헬퍼클래스 이용해 업그레이드 지원하기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5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직사각형 2"/>
          <p:cNvSpPr>
            <a:spLocks noChangeArrowheads="1"/>
          </p:cNvSpPr>
          <p:nvPr/>
        </p:nvSpPr>
        <p:spPr bwMode="auto">
          <a:xfrm>
            <a:off x="606425" y="1276350"/>
            <a:ext cx="9001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SQLiteOpenHelper </a:t>
            </a:r>
            <a:r>
              <a:rPr kumimoji="0" lang="ko-KR" altLang="en-US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</a:t>
            </a: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만들거나 열기 위해 필요한 일들을 도와주는 역할을 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425" y="2571750"/>
            <a:ext cx="9001125" cy="14525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SQLiteOpenHelper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SQLiteOpenHelper (Context context, String name, </a:t>
            </a: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 SQLiteDatabase.CursorFactory factory,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version)</a:t>
            </a:r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606425" y="4286250"/>
            <a:ext cx="9001125" cy="156350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void onCreate (SQLiteDatabase </a:t>
            </a:r>
            <a:r>
              <a:rPr lang="en-US" altLang="ko-KR" sz="18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 smtClean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 void onUpgrade (SQLiteDatabase db, int oldVersion, int newVersion)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46085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530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헬퍼클래스를 이용해 업그레이드 지원하기</a:t>
            </a:r>
          </a:p>
        </p:txBody>
      </p:sp>
      <p:sp>
        <p:nvSpPr>
          <p:cNvPr id="460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헬퍼클래스의 구조</a:t>
            </a:r>
          </a:p>
        </p:txBody>
      </p:sp>
      <p:sp>
        <p:nvSpPr>
          <p:cNvPr id="4813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새로 만드는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CustomerDatabase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DatabaseHelper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객체와 버전 정보 관리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클래스를 상속한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DatabaseHelper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 안에서는 처음 데이터베이스가 만들어질 때는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onCreate(),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버전이 바뀌어 업그레이드될 때는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onUpgrade()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메소드가 호출됨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2555875"/>
            <a:ext cx="7313612" cy="3671888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9138" y="2357438"/>
            <a:ext cx="2252662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CustomerDatabase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3014663"/>
            <a:ext cx="6456362" cy="2886075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425" y="2816225"/>
            <a:ext cx="4976813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DatabaseHelper extends SQLiteOpenHelper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3471863"/>
            <a:ext cx="5629275" cy="5715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25" y="3303588"/>
            <a:ext cx="1281113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onCreate( 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27275" y="5141913"/>
            <a:ext cx="5629275" cy="5715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1925" y="4973638"/>
            <a:ext cx="1497013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onUpgrade( 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090863" cy="369332"/>
          </a:xfrm>
        </p:spPr>
        <p:txBody>
          <a:bodyPr/>
          <a:lstStyle/>
          <a:p>
            <a:r>
              <a:rPr lang="en-US" altLang="ko-KR" dirty="0" err="1" smtClean="0"/>
              <a:t>SQLiteOpenHelper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1022"/>
          <a:stretch/>
        </p:blipFill>
        <p:spPr bwMode="auto">
          <a:xfrm>
            <a:off x="246382" y="1000107"/>
            <a:ext cx="6625310" cy="540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612408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7760138" cy="369332"/>
          </a:xfrm>
        </p:spPr>
        <p:txBody>
          <a:bodyPr/>
          <a:lstStyle/>
          <a:p>
            <a:r>
              <a:rPr lang="en-US" altLang="ko-KR" dirty="0" smtClean="0"/>
              <a:t>Insert(), query(), update(), delete()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82" y="890523"/>
            <a:ext cx="9957370" cy="57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819649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1.</a:t>
            </a: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데이터베이스와 테이블 만들기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764704"/>
            <a:ext cx="9101460" cy="565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260245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1125538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50180" name="직사각형 2"/>
          <p:cNvSpPr>
            <a:spLocks noChangeArrowheads="1"/>
          </p:cNvSpPr>
          <p:nvPr/>
        </p:nvSpPr>
        <p:spPr bwMode="auto">
          <a:xfrm>
            <a:off x="606425" y="714375"/>
            <a:ext cx="9001125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latinLnBrk="1" hangingPunct="1"/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algn="just" eaLnBrk="1" latinLnBrk="1" hangingPunct="1"/>
            <a:endParaRPr lang="en-US" altLang="ko-KR">
              <a:solidFill>
                <a:srgbClr val="3F7F5F"/>
              </a:solidFill>
            </a:endParaRPr>
          </a:p>
          <a:p>
            <a:pPr algn="just" eaLnBrk="1" latinLnBrk="1" hangingPunct="1"/>
            <a:endParaRPr lang="en-US" altLang="ko-KR">
              <a:solidFill>
                <a:srgbClr val="3F7F5F"/>
              </a:solidFill>
            </a:endParaRPr>
          </a:p>
          <a:p>
            <a:pPr eaLnBrk="1" fontAlgn="b" latinLnBrk="1" hangingPunct="1"/>
            <a:r>
              <a:rPr lang="en-US" altLang="ko-KR" b="1">
                <a:solidFill>
                  <a:srgbClr val="7F0055"/>
                </a:solidFill>
              </a:rPr>
              <a:t>private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class</a:t>
            </a:r>
            <a:r>
              <a:rPr lang="en-US" altLang="ko-KR" b="1">
                <a:solidFill>
                  <a:srgbClr val="000000"/>
                </a:solidFill>
              </a:rPr>
              <a:t> DatabaseHelper </a:t>
            </a:r>
            <a:r>
              <a:rPr lang="en-US" altLang="ko-KR" b="1">
                <a:solidFill>
                  <a:srgbClr val="7F0055"/>
                </a:solidFill>
              </a:rPr>
              <a:t>extends</a:t>
            </a:r>
            <a:r>
              <a:rPr lang="en-US" altLang="ko-KR" b="1">
                <a:solidFill>
                  <a:srgbClr val="000000"/>
                </a:solidFill>
              </a:rPr>
              <a:t> SQLiteOpenHelper {</a:t>
            </a:r>
          </a:p>
          <a:p>
            <a:pPr eaLnBrk="1" fontAlgn="b" latinLnBrk="1" hangingPunct="1"/>
            <a:endParaRPr lang="ko-KR" altLang="en-US"/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public</a:t>
            </a:r>
            <a:r>
              <a:rPr lang="en-US" altLang="ko-KR" b="1">
                <a:solidFill>
                  <a:srgbClr val="000000"/>
                </a:solidFill>
              </a:rPr>
              <a:t> DatabaseHelper(Context context) {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super</a:t>
            </a:r>
            <a:r>
              <a:rPr lang="en-US" altLang="ko-KR" b="1">
                <a:solidFill>
                  <a:srgbClr val="000000"/>
                </a:solidFill>
              </a:rPr>
              <a:t>(context, DATABASE_NAME, </a:t>
            </a:r>
            <a:r>
              <a:rPr lang="en-US" altLang="ko-KR" b="1">
                <a:solidFill>
                  <a:srgbClr val="7F0055"/>
                </a:solidFill>
              </a:rPr>
              <a:t>null</a:t>
            </a:r>
            <a:r>
              <a:rPr lang="en-US" altLang="ko-KR" b="1">
                <a:solidFill>
                  <a:srgbClr val="000000"/>
                </a:solidFill>
              </a:rPr>
              <a:t>, DATABASE_VERSION);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3F7F5F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en-US" altLang="ko-KR" b="1">
                <a:solidFill>
                  <a:srgbClr val="7F0055"/>
                </a:solidFill>
              </a:rPr>
              <a:t>public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7F0055"/>
                </a:solidFill>
              </a:rPr>
              <a:t>void</a:t>
            </a:r>
            <a:r>
              <a:rPr lang="en-US" altLang="ko-KR" b="1">
                <a:solidFill>
                  <a:srgbClr val="000000"/>
                </a:solidFill>
              </a:rPr>
              <a:t> onCreate(SQLiteDatabase db)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println(</a:t>
            </a:r>
            <a:r>
              <a:rPr lang="en-US" altLang="ko-KR">
                <a:solidFill>
                  <a:srgbClr val="2A00FF"/>
                </a:solidFill>
              </a:rPr>
              <a:t>"creating table ["</a:t>
            </a:r>
            <a:r>
              <a:rPr lang="en-US" altLang="ko-KR">
                <a:solidFill>
                  <a:srgbClr val="000000"/>
                </a:solidFill>
              </a:rPr>
              <a:t> + TABLE_NAME + </a:t>
            </a:r>
            <a:r>
              <a:rPr lang="en-US" altLang="ko-KR">
                <a:solidFill>
                  <a:srgbClr val="2A00FF"/>
                </a:solidFill>
              </a:rPr>
              <a:t>"]."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en-US" altLang="ko-KR" b="1">
                <a:solidFill>
                  <a:srgbClr val="7F0055"/>
                </a:solidFill>
              </a:rPr>
              <a:t>try</a:t>
            </a:r>
            <a:r>
              <a:rPr lang="en-US" altLang="ko-KR" b="1">
                <a:solidFill>
                  <a:srgbClr val="000000"/>
                </a:solidFill>
              </a:rPr>
              <a:t> {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String DROP_SQL = </a:t>
            </a:r>
            <a:r>
              <a:rPr lang="en-US" altLang="ko-KR">
                <a:solidFill>
                  <a:srgbClr val="2A00FF"/>
                </a:solidFill>
              </a:rPr>
              <a:t>"drop table if exists "</a:t>
            </a:r>
            <a:r>
              <a:rPr lang="en-US" altLang="ko-KR">
                <a:solidFill>
                  <a:srgbClr val="000000"/>
                </a:solidFill>
              </a:rPr>
              <a:t> + TABLE_NAME;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db.execSQL(DROP_SQL);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} </a:t>
            </a:r>
            <a:r>
              <a:rPr lang="en-US" altLang="ko-KR" b="1">
                <a:solidFill>
                  <a:srgbClr val="7F0055"/>
                </a:solidFill>
              </a:rPr>
              <a:t>catch</a:t>
            </a:r>
            <a:r>
              <a:rPr lang="en-US" altLang="ko-KR" b="1">
                <a:solidFill>
                  <a:srgbClr val="000000"/>
                </a:solidFill>
              </a:rPr>
              <a:t>(Exception ex) {</a:t>
            </a:r>
          </a:p>
          <a:p>
            <a:pPr eaLnBrk="1" fontAlgn="b" latinLnBrk="1" hangingPunct="1"/>
            <a:r>
              <a:rPr lang="fr-FR" altLang="ko-KR">
                <a:solidFill>
                  <a:srgbClr val="000000"/>
                </a:solidFill>
              </a:rPr>
              <a:t>       Log.e(TAG, </a:t>
            </a:r>
            <a:r>
              <a:rPr lang="fr-FR" altLang="ko-KR">
                <a:solidFill>
                  <a:srgbClr val="2A00FF"/>
                </a:solidFill>
              </a:rPr>
              <a:t>"Exception in DROP_SQL"</a:t>
            </a:r>
            <a:r>
              <a:rPr lang="fr-FR" altLang="ko-KR">
                <a:solidFill>
                  <a:srgbClr val="000000"/>
                </a:solidFill>
              </a:rPr>
              <a:t>, ex);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00"/>
                </a:solidFill>
              </a:rPr>
              <a:t>}</a:t>
            </a:r>
          </a:p>
          <a:p>
            <a:pPr eaLnBrk="1" fontAlgn="b" latinLnBrk="1" hangingPunct="1"/>
            <a:r>
              <a:rPr lang="ko-KR" altLang="en-US">
                <a:solidFill>
                  <a:srgbClr val="000000"/>
                </a:solidFill>
              </a:rPr>
              <a:t>        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String CREATE_SQL = </a:t>
            </a:r>
            <a:r>
              <a:rPr lang="en-US" altLang="ko-KR">
                <a:solidFill>
                  <a:srgbClr val="2A00FF"/>
                </a:solidFill>
              </a:rPr>
              <a:t>"create table "</a:t>
            </a:r>
            <a:r>
              <a:rPr lang="en-US" altLang="ko-KR">
                <a:solidFill>
                  <a:srgbClr val="000000"/>
                </a:solidFill>
              </a:rPr>
              <a:t> + TABLE_NAME + </a:t>
            </a:r>
            <a:r>
              <a:rPr lang="en-US" altLang="ko-KR">
                <a:solidFill>
                  <a:srgbClr val="2A00FF"/>
                </a:solidFill>
              </a:rPr>
              <a:t>"("</a:t>
            </a:r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_id integer PRIMARY KEY autoincrement, "</a:t>
            </a:r>
            <a:r>
              <a:rPr lang="en-US" altLang="ko-KR">
                <a:solidFill>
                  <a:srgbClr val="000000"/>
                </a:solidFill>
              </a:rPr>
              <a:t> 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name text,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age integer, "</a:t>
            </a:r>
          </a:p>
          <a:p>
            <a:pPr eaLnBrk="1" fontAlgn="b" latinLnBrk="1" hangingPunct="1"/>
            <a:r>
              <a:rPr lang="en-US" altLang="ko-KR">
                <a:solidFill>
                  <a:srgbClr val="000000"/>
                </a:solidFill>
              </a:rPr>
              <a:t>                        + </a:t>
            </a:r>
            <a:r>
              <a:rPr lang="en-US" altLang="ko-KR">
                <a:solidFill>
                  <a:srgbClr val="2A00FF"/>
                </a:solidFill>
              </a:rPr>
              <a:t>" phone text)"</a:t>
            </a:r>
            <a:r>
              <a:rPr lang="en-US" altLang="ko-KR">
                <a:solidFill>
                  <a:srgbClr val="000000"/>
                </a:solidFill>
              </a:rPr>
              <a:t>;</a:t>
            </a:r>
          </a:p>
        </p:txBody>
      </p:sp>
      <p:grpSp>
        <p:nvGrpSpPr>
          <p:cNvPr id="50181" name="그룹 1"/>
          <p:cNvGrpSpPr>
            <a:grpSpLocks/>
          </p:cNvGrpSpPr>
          <p:nvPr/>
        </p:nvGrpSpPr>
        <p:grpSpPr bwMode="auto">
          <a:xfrm>
            <a:off x="4560888" y="1714500"/>
            <a:ext cx="5551487" cy="307975"/>
            <a:chOff x="1560703" y="3183130"/>
            <a:chExt cx="5552625" cy="307578"/>
          </a:xfrm>
        </p:grpSpPr>
        <p:sp>
          <p:nvSpPr>
            <p:cNvPr id="50192" name="TextBox 6"/>
            <p:cNvSpPr txBox="1">
              <a:spLocks noChangeArrowheads="1"/>
            </p:cNvSpPr>
            <p:nvPr/>
          </p:nvSpPr>
          <p:spPr bwMode="auto">
            <a:xfrm>
              <a:off x="1705114" y="3183130"/>
              <a:ext cx="5408214" cy="307578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SQLiteOpenHelper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클래스를 상속하여 새로운 헬퍼 클래스 정의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560703" y="3194229"/>
              <a:ext cx="288984" cy="2869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80350" y="633730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0183" name="그룹 1"/>
          <p:cNvGrpSpPr>
            <a:grpSpLocks/>
          </p:cNvGrpSpPr>
          <p:nvPr/>
        </p:nvGrpSpPr>
        <p:grpSpPr bwMode="auto">
          <a:xfrm>
            <a:off x="4438650" y="3286125"/>
            <a:ext cx="5705475" cy="2603500"/>
            <a:chOff x="2857026" y="3385740"/>
            <a:chExt cx="5707023" cy="2600454"/>
          </a:xfrm>
        </p:grpSpPr>
        <p:sp>
          <p:nvSpPr>
            <p:cNvPr id="20" name="오른쪽 대괄호 19"/>
            <p:cNvSpPr/>
            <p:nvPr/>
          </p:nvSpPr>
          <p:spPr>
            <a:xfrm>
              <a:off x="4592635" y="3385740"/>
              <a:ext cx="144501" cy="2600454"/>
            </a:xfrm>
            <a:prstGeom prst="rightBracket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190" name="TextBox 6"/>
            <p:cNvSpPr txBox="1">
              <a:spLocks noChangeArrowheads="1"/>
            </p:cNvSpPr>
            <p:nvPr/>
          </p:nvSpPr>
          <p:spPr bwMode="auto">
            <a:xfrm>
              <a:off x="3001438" y="4803413"/>
              <a:ext cx="5562611" cy="307578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데이터베이스 파일이 처음으로 만들어질 때 호출되는 메소드 정의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2857026" y="4814405"/>
              <a:ext cx="289003" cy="287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184" name="그룹 1"/>
          <p:cNvGrpSpPr>
            <a:grpSpLocks/>
          </p:cNvGrpSpPr>
          <p:nvPr/>
        </p:nvGrpSpPr>
        <p:grpSpPr bwMode="auto">
          <a:xfrm>
            <a:off x="3643313" y="2571750"/>
            <a:ext cx="6480175" cy="307975"/>
            <a:chOff x="2082434" y="3842738"/>
            <a:chExt cx="6481614" cy="307580"/>
          </a:xfrm>
        </p:grpSpPr>
        <p:sp>
          <p:nvSpPr>
            <p:cNvPr id="50187" name="TextBox 6"/>
            <p:cNvSpPr txBox="1">
              <a:spLocks noChangeArrowheads="1"/>
            </p:cNvSpPr>
            <p:nvPr/>
          </p:nvSpPr>
          <p:spPr bwMode="auto">
            <a:xfrm>
              <a:off x="2226846" y="3842738"/>
              <a:ext cx="6337202" cy="307580"/>
            </a:xfrm>
            <a:prstGeom prst="rect">
              <a:avLst/>
            </a:prstGeom>
            <a:solidFill>
              <a:srgbClr val="DDE3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ko-KR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   </a:t>
              </a:r>
              <a:r>
                <a:rPr lang="ko-KR" altLang="en-US" b="1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생성자에서 데이터베이스 이름과 버전을 이용해 상위 클래스의 생성자 호출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2082434" y="3845909"/>
              <a:ext cx="288989" cy="2869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" latinLnBrk="1" hangingPunct="1">
                <a:defRPr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185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 만들기</a:t>
            </a:r>
          </a:p>
        </p:txBody>
      </p:sp>
      <p:sp>
        <p:nvSpPr>
          <p:cNvPr id="501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1123950"/>
            <a:ext cx="9217025" cy="540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6425" y="1125538"/>
            <a:ext cx="9001125" cy="544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try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db.execSQL(CREATE_SQL);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}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(Exception ex)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Log.e(TAG,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"Exception in CREATE_SQL"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 ex);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println(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"inserting records."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 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try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db.execSQL(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"insert into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TABLE_NAME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"(name, age, phone) values ('John'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 20,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'010-7788-1234'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 );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…</a:t>
            </a:r>
          </a:p>
          <a:p>
            <a:pPr eaLnBrk="1" fontAlgn="b" latinLnBrk="1" hangingPunct="1">
              <a:defRPr/>
            </a:pPr>
            <a:endParaRPr lang="en-US" altLang="ko-KR" sz="1200" dirty="0">
              <a:solidFill>
                <a:srgbClr val="2A00FF"/>
              </a:solidFill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}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(Exception ex)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Log.e(TAG,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"Exception in insert SQL"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 ex);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   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3F7F5F"/>
                </a:solidFill>
                <a:latin typeface="맑은 고딕"/>
                <a:ea typeface="맑은 고딕"/>
              </a:rPr>
              <a:t>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onOpen(SQLiteDatabase db)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println(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"opened database ["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DATABASE_NAME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"]."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 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3F7F5F"/>
                </a:solidFill>
                <a:latin typeface="맑은 고딕"/>
                <a:ea typeface="맑은 고딕"/>
              </a:rPr>
              <a:t> 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onUpgrade(SQLiteDatabase db,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oldVersion,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newVersion)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Log.w(TAG,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"Upgrading database from version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oldVersion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 to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newVersion + 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"."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sz="1200" dirty="0"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맑은 고딕"/>
                <a:ea typeface="맑은 고딕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맑은 고딕"/>
                <a:ea typeface="맑은 고딕"/>
              </a:rPr>
              <a:t> (newVersion &gt; 1) {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     db.execSQL(</a:t>
            </a:r>
            <a:r>
              <a:rPr lang="en-US" altLang="ko-KR" sz="1200" dirty="0">
                <a:solidFill>
                  <a:srgbClr val="2A00FF"/>
                </a:solidFill>
                <a:latin typeface="맑은 고딕"/>
                <a:ea typeface="맑은 고딕"/>
              </a:rPr>
              <a:t>"DROP TABLE IF EXISTS "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+ TABLE_NAME);</a:t>
            </a: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200" dirty="0">
              <a:latin typeface="맑은 고딕"/>
              <a:ea typeface="맑은 고딕"/>
            </a:endParaRPr>
          </a:p>
          <a:p>
            <a:pPr eaLnBrk="1" fontAlgn="b" latinLnBrk="1" hangingPunct="1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pPr eaLnBrk="1" fontAlgn="b" latinLnBrk="1" hangingPunct="1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} </a:t>
            </a:r>
            <a:endParaRPr lang="en-US" altLang="ko-KR" sz="1200" kern="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0350" y="633730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230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829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23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035" r="7472"/>
          <a:stretch/>
        </p:blipFill>
        <p:spPr>
          <a:xfrm>
            <a:off x="6232185" y="201613"/>
            <a:ext cx="3159788" cy="65264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408" r="7404" b="2338"/>
          <a:stretch/>
        </p:blipFill>
        <p:spPr>
          <a:xfrm>
            <a:off x="1111052" y="839548"/>
            <a:ext cx="2880320" cy="58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36446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574027"/>
            <a:ext cx="6429375" cy="6048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3273684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4951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ctivity_read.xml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597135"/>
            <a:ext cx="5476503" cy="61323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16" y="3160152"/>
            <a:ext cx="4999484" cy="3330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9522906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34531" cy="369332"/>
          </a:xfrm>
        </p:spPr>
        <p:txBody>
          <a:bodyPr/>
          <a:lstStyle/>
          <a:p>
            <a:r>
              <a:rPr lang="en-US" altLang="ko-KR" dirty="0" smtClean="0"/>
              <a:t>DBHelper.java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4" y="630700"/>
            <a:ext cx="6663655" cy="5966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0006590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692696"/>
            <a:ext cx="9565902" cy="59167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88002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68368" cy="369332"/>
          </a:xfrm>
        </p:spPr>
        <p:txBody>
          <a:bodyPr/>
          <a:lstStyle/>
          <a:p>
            <a:r>
              <a:rPr lang="en-US" altLang="ko-KR" dirty="0" smtClean="0"/>
              <a:t>ReadActivity.java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571500"/>
            <a:ext cx="9474844" cy="6066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7279792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4929188" y="332656"/>
            <a:ext cx="5143500" cy="3724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getColumnCount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getColumnIndex (String columnName)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getColumnName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String[] getColumnNames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getCount ()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moveToNext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moveToPrevious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moveToFirst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moveToLast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 (int offset)</a:t>
            </a:r>
          </a:p>
          <a:p>
            <a:pPr algn="just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929188" y="4360863"/>
            <a:ext cx="5143500" cy="2354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getString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short getShort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getInt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long getLong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float getFloat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double getDouble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byte[] getBlob (int columnIndex) </a:t>
            </a:r>
          </a:p>
        </p:txBody>
      </p:sp>
      <p:sp>
        <p:nvSpPr>
          <p:cNvPr id="6247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커서의 메소드</a:t>
            </a:r>
          </a:p>
        </p:txBody>
      </p:sp>
      <p:sp>
        <p:nvSpPr>
          <p:cNvPr id="62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500063" y="1044575"/>
            <a:ext cx="4286250" cy="2247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조회를 위해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SELECT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실행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결과값으로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Cursor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 리턴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getCount()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레코드 개수 확인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moveToNext()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하나씩 진행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getXXX()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값 확인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62474" name="Picture 7" descr="D:\book\android\원고\images\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8800" y="4714875"/>
            <a:ext cx="11715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 화살표 12"/>
          <p:cNvSpPr/>
          <p:nvPr/>
        </p:nvSpPr>
        <p:spPr>
          <a:xfrm flipH="1">
            <a:off x="2170113" y="4872038"/>
            <a:ext cx="928687" cy="285750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1563" y="4700588"/>
            <a:ext cx="1071562" cy="642937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Cursor</a:t>
            </a:r>
            <a:endParaRPr lang="ko-KR" altLang="en-US" sz="18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1636713" y="5572125"/>
            <a:ext cx="2005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rawQuery(“select …”)</a:t>
            </a:r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직사각형 2"/>
          <p:cNvSpPr>
            <a:spLocks noChangeArrowheads="1"/>
          </p:cNvSpPr>
          <p:nvPr/>
        </p:nvSpPr>
        <p:spPr bwMode="auto">
          <a:xfrm>
            <a:off x="606996" y="836712"/>
            <a:ext cx="943304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개의 테이블을 담고 있는 하나의 그릇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역할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많은 양의 데이터를 체계적 관리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테이블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행과 열로 이루어져 있다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3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22752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데이터베이스란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2629" y="3136400"/>
            <a:ext cx="63450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학교데이터베이스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봉사활동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동아리 등등의 테이블이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err="1" smtClean="0"/>
              <a:t>학생테이블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1480"/>
              </p:ext>
            </p:extLst>
          </p:nvPr>
        </p:nvGraphicFramePr>
        <p:xfrm>
          <a:off x="1327076" y="3861048"/>
          <a:ext cx="66247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63">
                  <a:extLst>
                    <a:ext uri="{9D8B030D-6E8A-4147-A177-3AD203B41FA5}">
                      <a16:colId xmlns:a16="http://schemas.microsoft.com/office/drawing/2014/main" val="1025809318"/>
                    </a:ext>
                  </a:extLst>
                </a:gridCol>
                <a:gridCol w="1225605">
                  <a:extLst>
                    <a:ext uri="{9D8B030D-6E8A-4147-A177-3AD203B41FA5}">
                      <a16:colId xmlns:a16="http://schemas.microsoft.com/office/drawing/2014/main" val="88921921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07800377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1839174622"/>
                    </a:ext>
                  </a:extLst>
                </a:gridCol>
              </a:tblGrid>
              <a:tr h="139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9335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010-2345-7890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84373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구지현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010-1234-6890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7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010-9866-3232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989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홍성은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010-3828-7483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31011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3151427" y="2420888"/>
            <a:ext cx="2136089" cy="14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351412" y="2420888"/>
            <a:ext cx="93610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321963" y="2420888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87516" y="2420888"/>
            <a:ext cx="144016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7100" y="2076396"/>
            <a:ext cx="98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컬럼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49" y="40690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레코드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flipV="1">
            <a:off x="498087" y="4365104"/>
            <a:ext cx="794542" cy="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4" idx="1"/>
          </p:cNvCxnSpPr>
          <p:nvPr/>
        </p:nvCxnSpPr>
        <p:spPr>
          <a:xfrm>
            <a:off x="498087" y="4376816"/>
            <a:ext cx="828989" cy="39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</p:cNvCxnSpPr>
          <p:nvPr/>
        </p:nvCxnSpPr>
        <p:spPr>
          <a:xfrm>
            <a:off x="498087" y="4376816"/>
            <a:ext cx="828989" cy="7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2"/>
          </p:cNvCxnSpPr>
          <p:nvPr/>
        </p:nvCxnSpPr>
        <p:spPr>
          <a:xfrm>
            <a:off x="498087" y="4376816"/>
            <a:ext cx="828989" cy="11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012" y="251356"/>
            <a:ext cx="5796715" cy="369332"/>
          </a:xfrm>
        </p:spPr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를 활용하는 클래스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28073"/>
              </p:ext>
            </p:extLst>
          </p:nvPr>
        </p:nvGraphicFramePr>
        <p:xfrm>
          <a:off x="462980" y="764704"/>
          <a:ext cx="9289032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49">
                  <a:extLst>
                    <a:ext uri="{9D8B030D-6E8A-4147-A177-3AD203B41FA5}">
                      <a16:colId xmlns:a16="http://schemas.microsoft.com/office/drawing/2014/main" val="2114451327"/>
                    </a:ext>
                  </a:extLst>
                </a:gridCol>
                <a:gridCol w="2780181">
                  <a:extLst>
                    <a:ext uri="{9D8B030D-6E8A-4147-A177-3AD203B41FA5}">
                      <a16:colId xmlns:a16="http://schemas.microsoft.com/office/drawing/2014/main" val="2275431345"/>
                    </a:ext>
                  </a:extLst>
                </a:gridCol>
                <a:gridCol w="4221402">
                  <a:extLst>
                    <a:ext uri="{9D8B030D-6E8A-4147-A177-3AD203B41FA5}">
                      <a16:colId xmlns:a16="http://schemas.microsoft.com/office/drawing/2014/main" val="140618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또는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146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SQLiteOpenHelper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35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onCreate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658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onUpgrade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삭제 후 다시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3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getReadableDatabase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읽기전용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SQLiteDatabase</a:t>
                      </a:r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79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getWritableDatabase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읽기쓰기</a:t>
                      </a:r>
                      <a:r>
                        <a:rPr lang="ko-KR" altLang="en-US" dirty="0" smtClean="0"/>
                        <a:t> 전용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열기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8749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execSQL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문 실행</a:t>
                      </a:r>
                      <a:r>
                        <a:rPr lang="en-US" altLang="ko-KR" dirty="0" smtClean="0"/>
                        <a:t>(insert, update, delete)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70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닫기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11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query(), </a:t>
                      </a:r>
                      <a:r>
                        <a:rPr lang="en-US" altLang="ko-KR" dirty="0" err="1" smtClean="0"/>
                        <a:t>rawQuery</a:t>
                      </a:r>
                      <a:r>
                        <a:rPr lang="en-US" altLang="ko-KR" dirty="0" smtClean="0"/>
                        <a:t>()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를 실행 후 커서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1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insert(), update(),</a:t>
                      </a:r>
                      <a:r>
                        <a:rPr lang="en-US" altLang="ko-KR" baseline="0" dirty="0" smtClean="0"/>
                        <a:t> 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Insert, update, delete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34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Cursor </a:t>
                      </a:r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moveToFirst</a:t>
                      </a:r>
                      <a:r>
                        <a:rPr lang="en-US" altLang="ko-KR" dirty="0" smtClean="0"/>
                        <a:t>(), </a:t>
                      </a:r>
                      <a:r>
                        <a:rPr lang="en-US" altLang="ko-KR" dirty="0" err="1" smtClean="0"/>
                        <a:t>moveToLast</a:t>
                      </a:r>
                      <a:r>
                        <a:rPr lang="en-US" altLang="ko-KR" dirty="0" smtClean="0"/>
                        <a:t>(),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moveToNext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커서의 제일 첫 행으로 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커서의 제일 마지막 행으로 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현재 커서의 다음 행으로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1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8673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79673" cy="369332"/>
          </a:xfrm>
        </p:spPr>
        <p:txBody>
          <a:bodyPr/>
          <a:lstStyle/>
          <a:p>
            <a:r>
              <a:rPr lang="en-US" altLang="ko-KR" dirty="0" smtClean="0"/>
              <a:t> SQL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63287"/>
              </p:ext>
            </p:extLst>
          </p:nvPr>
        </p:nvGraphicFramePr>
        <p:xfrm>
          <a:off x="679005" y="1143000"/>
          <a:ext cx="9217023" cy="46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3878319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479045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245943319"/>
                    </a:ext>
                  </a:extLst>
                </a:gridCol>
              </a:tblGrid>
              <a:tr h="499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35411"/>
                  </a:ext>
                </a:extLst>
              </a:tr>
              <a:tr h="83155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정의 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제공하는 컬럼 이름을 가지고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테이블을 생성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사용자는 컬럼의 데이터 타입도 지정해야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9356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컬럼을 추가하거나 삭제한다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테이블수정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93144"/>
                  </a:ext>
                </a:extLst>
              </a:tr>
              <a:tr h="8315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테이블의 모든 레코드를 제거하고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테이블</a:t>
                      </a:r>
                      <a:r>
                        <a:rPr lang="ko-KR" altLang="en-US" dirty="0" smtClean="0"/>
                        <a:t> 자체를 데이터베이스로부터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87239"/>
                  </a:ext>
                </a:extLst>
              </a:tr>
              <a:tr h="4998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조작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를 테이블에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80338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테이블에서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의 값을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42605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를 테이블에서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10674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SELECT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테이블로부터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레코드를 조회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5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0650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26165" cy="369332"/>
          </a:xfrm>
        </p:spPr>
        <p:txBody>
          <a:bodyPr/>
          <a:lstStyle/>
          <a:p>
            <a:r>
              <a:rPr lang="ko-KR" altLang="en-US" dirty="0" err="1" smtClean="0"/>
              <a:t>결과집합</a:t>
            </a:r>
            <a:r>
              <a:rPr lang="en-US" altLang="ko-KR" dirty="0" smtClean="0"/>
              <a:t>(Result Sets)</a:t>
            </a:r>
            <a:r>
              <a:rPr lang="ko-KR" altLang="en-US" dirty="0" smtClean="0"/>
              <a:t>과 커서</a:t>
            </a:r>
            <a:r>
              <a:rPr lang="en-US" altLang="ko-KR" dirty="0" smtClean="0"/>
              <a:t>(Cursors)</a:t>
            </a:r>
            <a:endParaRPr lang="ko-KR" altLang="en-US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996" y="836712"/>
            <a:ext cx="9001125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쿼리의 조건을 만족하는 레코드들의 집합이다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커서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결과집합에서 사용자는 커서를 사용하여 한번에 한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레코드씩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데이터에 접근할 수 있다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결과집합에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대한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포인터라고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생각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4063380" y="3717032"/>
            <a:ext cx="3096344" cy="2448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27111"/>
              </p:ext>
            </p:extLst>
          </p:nvPr>
        </p:nvGraphicFramePr>
        <p:xfrm>
          <a:off x="4279404" y="4509120"/>
          <a:ext cx="26642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169813246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19555879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1724015773"/>
                    </a:ext>
                  </a:extLst>
                </a:gridCol>
              </a:tblGrid>
              <a:tr h="3060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집합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765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0081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2504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4541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47356" y="5157192"/>
            <a:ext cx="3456384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1212" y="52553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커서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>
            <a:off x="3094951" y="5409220"/>
            <a:ext cx="75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8570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2"/>
          <p:cNvSpPr>
            <a:spLocks noChangeArrowheads="1"/>
          </p:cNvSpPr>
          <p:nvPr/>
        </p:nvSpPr>
        <p:spPr bwMode="auto">
          <a:xfrm>
            <a:off x="606425" y="857250"/>
            <a:ext cx="9001125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안드로이드에서 데이터를 저장하는 대표적인 방법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설정 정보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파일 사용</a:t>
            </a:r>
            <a:endParaRPr kumimoji="0" lang="en-US" altLang="ko-KR" sz="1800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 </a:t>
            </a:r>
            <a:r>
              <a:rPr kumimoji="0" lang="en-US" altLang="ko-KR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  <a:sym typeface="Wingdings" pitchFamily="2" charset="2"/>
              </a:rPr>
              <a:t>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많은 데이터를 체계적으로 관리</a:t>
            </a:r>
            <a:endParaRPr kumimoji="0" lang="en-US" altLang="ko-KR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ko-KR" altLang="en-US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59" name="직사각형 2"/>
          <p:cNvSpPr>
            <a:spLocks noChangeArrowheads="1"/>
          </p:cNvSpPr>
          <p:nvPr/>
        </p:nvSpPr>
        <p:spPr bwMode="auto">
          <a:xfrm>
            <a:off x="7204496" y="3956308"/>
            <a:ext cx="26257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활용 순서</a:t>
            </a: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0" name="AutoShape 43"/>
          <p:cNvSpPr>
            <a:spLocks noChangeArrowheads="1"/>
          </p:cNvSpPr>
          <p:nvPr/>
        </p:nvSpPr>
        <p:spPr bwMode="auto">
          <a:xfrm>
            <a:off x="6799684" y="1292483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1" name="TextBox 28"/>
          <p:cNvSpPr txBox="1">
            <a:spLocks noChangeArrowheads="1"/>
          </p:cNvSpPr>
          <p:nvPr/>
        </p:nvSpPr>
        <p:spPr bwMode="auto">
          <a:xfrm>
            <a:off x="6798096" y="1316296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데이터베이스 만들기</a:t>
            </a:r>
            <a:endParaRPr kumimoji="0" lang="en-US" altLang="ko-KR" b="1" dirty="0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" name="직선 연결선 47"/>
          <p:cNvCxnSpPr>
            <a:cxnSpLocks noChangeShapeType="1"/>
          </p:cNvCxnSpPr>
          <p:nvPr/>
        </p:nvCxnSpPr>
        <p:spPr bwMode="auto">
          <a:xfrm>
            <a:off x="8452271" y="1721108"/>
            <a:ext cx="0" cy="252413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3" name="AutoShape 43"/>
          <p:cNvSpPr>
            <a:spLocks noChangeArrowheads="1"/>
          </p:cNvSpPr>
          <p:nvPr/>
        </p:nvSpPr>
        <p:spPr bwMode="auto">
          <a:xfrm>
            <a:off x="6799684" y="1992571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TextBox 31"/>
          <p:cNvSpPr txBox="1">
            <a:spLocks noChangeArrowheads="1"/>
          </p:cNvSpPr>
          <p:nvPr/>
        </p:nvSpPr>
        <p:spPr bwMode="auto">
          <a:xfrm>
            <a:off x="6798096" y="2016383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테이블 만들기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47"/>
          <p:cNvCxnSpPr>
            <a:cxnSpLocks noChangeShapeType="1"/>
          </p:cNvCxnSpPr>
          <p:nvPr/>
        </p:nvCxnSpPr>
        <p:spPr bwMode="auto">
          <a:xfrm>
            <a:off x="8452271" y="2421196"/>
            <a:ext cx="0" cy="252412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6" name="AutoShape 43"/>
          <p:cNvSpPr>
            <a:spLocks noChangeArrowheads="1"/>
          </p:cNvSpPr>
          <p:nvPr/>
        </p:nvSpPr>
        <p:spPr bwMode="auto">
          <a:xfrm>
            <a:off x="6799684" y="2697421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7" name="TextBox 34"/>
          <p:cNvSpPr txBox="1">
            <a:spLocks noChangeArrowheads="1"/>
          </p:cNvSpPr>
          <p:nvPr/>
        </p:nvSpPr>
        <p:spPr bwMode="auto">
          <a:xfrm>
            <a:off x="6798096" y="2721233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레코드 추가하기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6" name="직선 연결선 47"/>
          <p:cNvCxnSpPr>
            <a:cxnSpLocks noChangeShapeType="1"/>
          </p:cNvCxnSpPr>
          <p:nvPr/>
        </p:nvCxnSpPr>
        <p:spPr bwMode="auto">
          <a:xfrm>
            <a:off x="8452271" y="3126046"/>
            <a:ext cx="0" cy="252412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9" name="AutoShape 43"/>
          <p:cNvSpPr>
            <a:spLocks noChangeArrowheads="1"/>
          </p:cNvSpPr>
          <p:nvPr/>
        </p:nvSpPr>
        <p:spPr bwMode="auto">
          <a:xfrm>
            <a:off x="6804446" y="3407033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0" name="TextBox 37"/>
          <p:cNvSpPr txBox="1">
            <a:spLocks noChangeArrowheads="1"/>
          </p:cNvSpPr>
          <p:nvPr/>
        </p:nvSpPr>
        <p:spPr bwMode="auto">
          <a:xfrm>
            <a:off x="6802859" y="3430846"/>
            <a:ext cx="33448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 dirty="0" smtClean="0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레코드 </a:t>
            </a:r>
            <a:r>
              <a:rPr kumimoji="0" lang="ko-KR" altLang="en-US" b="1" dirty="0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조회하기</a:t>
            </a:r>
            <a:endParaRPr kumimoji="0" lang="en-US" altLang="ko-KR" b="1" dirty="0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1" name="직사각형 2"/>
          <p:cNvSpPr>
            <a:spLocks noChangeArrowheads="1"/>
          </p:cNvSpPr>
          <p:nvPr/>
        </p:nvSpPr>
        <p:spPr bwMode="auto">
          <a:xfrm>
            <a:off x="606424" y="2929195"/>
            <a:ext cx="9001125" cy="468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만드는 가장 간단한 방법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Context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클래스에 정의된 </a:t>
            </a:r>
            <a:r>
              <a:rPr kumimoji="0" lang="en-US" altLang="ko-KR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openOrCreateDatabase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()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메소드를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사용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애플리케이션에서 기본적으로 사용하는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Activity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클래스가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Context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상속한 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것이므로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액티비티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안에서 데이터베이스 생성 가능</a:t>
            </a:r>
          </a:p>
          <a:p>
            <a:pPr eaLnBrk="1" latinLnBrk="1" hangingPunct="1">
              <a:lnSpc>
                <a:spcPct val="150000"/>
              </a:lnSpc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endParaRPr kumimoji="0" lang="ko-KR" altLang="en-US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3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00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모바일 데이터베이스란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24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24500" cy="369332"/>
          </a:xfrm>
        </p:spPr>
        <p:txBody>
          <a:bodyPr/>
          <a:lstStyle/>
          <a:p>
            <a:r>
              <a:rPr lang="en-US" altLang="ko-KR" dirty="0" err="1" smtClean="0"/>
              <a:t>SQLiteDatabase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306891" cy="56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-1" b="82435"/>
          <a:stretch/>
        </p:blipFill>
        <p:spPr bwMode="auto">
          <a:xfrm>
            <a:off x="4608962" y="5823787"/>
            <a:ext cx="5688632" cy="103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1732" y="83671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오픈소스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표준 </a:t>
            </a:r>
            <a:r>
              <a:rPr lang="en-US" altLang="ko-KR" dirty="0" smtClean="0">
                <a:solidFill>
                  <a:srgbClr val="FF0000"/>
                </a:solidFill>
              </a:rPr>
              <a:t>RDBMS </a:t>
            </a:r>
            <a:r>
              <a:rPr lang="ko-KR" altLang="en-US" dirty="0" smtClean="0">
                <a:solidFill>
                  <a:srgbClr val="FF0000"/>
                </a:solidFill>
              </a:rPr>
              <a:t>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경량</a:t>
            </a:r>
            <a:r>
              <a:rPr lang="en-US" altLang="ko-KR" dirty="0" smtClean="0">
                <a:solidFill>
                  <a:srgbClr val="FF0000"/>
                </a:solidFill>
              </a:rPr>
              <a:t>DB(Embedded device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6331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06831" cy="369332"/>
          </a:xfrm>
        </p:spPr>
        <p:txBody>
          <a:bodyPr/>
          <a:lstStyle/>
          <a:p>
            <a:r>
              <a:rPr lang="en-US" altLang="ko-KR" dirty="0" err="1" smtClean="0"/>
              <a:t>SQLiteDabase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67695"/>
              </p:ext>
            </p:extLst>
          </p:nvPr>
        </p:nvGraphicFramePr>
        <p:xfrm>
          <a:off x="828676" y="1340768"/>
          <a:ext cx="8563296" cy="450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687">
                  <a:extLst>
                    <a:ext uri="{9D8B030D-6E8A-4147-A177-3AD203B41FA5}">
                      <a16:colId xmlns:a16="http://schemas.microsoft.com/office/drawing/2014/main" val="3664845682"/>
                    </a:ext>
                  </a:extLst>
                </a:gridCol>
                <a:gridCol w="5360609">
                  <a:extLst>
                    <a:ext uri="{9D8B030D-6E8A-4147-A177-3AD203B41FA5}">
                      <a16:colId xmlns:a16="http://schemas.microsoft.com/office/drawing/2014/main" val="145166090"/>
                    </a:ext>
                  </a:extLst>
                </a:gridCol>
              </a:tblGrid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SQLiteDatabase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15915"/>
                  </a:ext>
                </a:extLst>
              </a:tr>
              <a:tr h="94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데이터베이스 만들기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OpenOrCreateDatabse</a:t>
                      </a:r>
                      <a:r>
                        <a:rPr lang="en-US" altLang="ko-KR" sz="2400" dirty="0" smtClean="0"/>
                        <a:t>()</a:t>
                      </a:r>
                      <a:r>
                        <a:rPr lang="ko-KR" altLang="en-US" sz="2400" dirty="0" err="1" smtClean="0"/>
                        <a:t>메소드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SQLiteOpenHelper</a:t>
                      </a:r>
                      <a:r>
                        <a:rPr lang="ko-KR" altLang="en-US" sz="2400" dirty="0" smtClean="0"/>
                        <a:t>클래스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43566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테이블만들기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73365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입력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(), insert()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44916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수정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(), update()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00593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삭제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(), delete()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60929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조회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rawSQL</a:t>
                      </a:r>
                      <a:r>
                        <a:rPr lang="en-US" altLang="ko-KR" sz="2400" dirty="0" smtClean="0"/>
                        <a:t>(), query()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-&gt;return</a:t>
                      </a:r>
                      <a:r>
                        <a:rPr lang="en-US" altLang="ko-KR" sz="2400" baseline="0" dirty="0" smtClean="0"/>
                        <a:t> Cursor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9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5850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32909</TotalTime>
  <Words>1827</Words>
  <Application>Microsoft Office PowerPoint</Application>
  <PresentationFormat>35mm 슬라이드</PresentationFormat>
  <Paragraphs>427</Paragraphs>
  <Slides>40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이번 장에서는 무엇을 다룰까요?</vt:lpstr>
      <vt:lpstr>PowerPoint 프레젠테이션</vt:lpstr>
      <vt:lpstr>PowerPoint 프레젠테이션</vt:lpstr>
      <vt:lpstr>데이터베이스란?</vt:lpstr>
      <vt:lpstr> SQL</vt:lpstr>
      <vt:lpstr>결과집합(Result Sets)과 커서(Cursors)</vt:lpstr>
      <vt:lpstr>모바일 데이터베이스란?</vt:lpstr>
      <vt:lpstr>SQLiteDatabase 클래스</vt:lpstr>
      <vt:lpstr>SQLiteDabase</vt:lpstr>
      <vt:lpstr>데이터베이스와 테이블 만들기</vt:lpstr>
      <vt:lpstr>데이터베이스 만들기 구조 </vt:lpstr>
      <vt:lpstr>칼럼 참조용 데이터 타입</vt:lpstr>
      <vt:lpstr>테이블 생성과 레코드 추가를 위한 SQL 문법</vt:lpstr>
      <vt:lpstr>데이터 조회 – SELECT SQL</vt:lpstr>
      <vt:lpstr>XML 레이아웃 만들기</vt:lpstr>
      <vt:lpstr>메인 액티비티 코드 만들기 (계속)</vt:lpstr>
      <vt:lpstr>메인 액티비티 코드 만들기 (계속)</vt:lpstr>
      <vt:lpstr>MainActivity</vt:lpstr>
      <vt:lpstr>Crate database, create table</vt:lpstr>
      <vt:lpstr>Insert, select</vt:lpstr>
      <vt:lpstr>실행 화면</vt:lpstr>
      <vt:lpstr>데이터베이스 관리도구</vt:lpstr>
      <vt:lpstr>데이터베이스 관리도구</vt:lpstr>
      <vt:lpstr>데이터베이스 저장 위치</vt:lpstr>
      <vt:lpstr>PowerPoint 프레젠테이션</vt:lpstr>
      <vt:lpstr>헬퍼클래스를 이용해 업그레이드 지원하기</vt:lpstr>
      <vt:lpstr>헬퍼클래스의 구조</vt:lpstr>
      <vt:lpstr>SQLiteOpenHelper클래스</vt:lpstr>
      <vt:lpstr>Insert(), query(), update(), delete() 함수 이용</vt:lpstr>
      <vt:lpstr>PowerPoint 프레젠테이션</vt:lpstr>
      <vt:lpstr>헬퍼클래스 만들기</vt:lpstr>
      <vt:lpstr>헬퍼클래스 만들기 (계속)</vt:lpstr>
      <vt:lpstr>PowerPoint 프레젠테이션</vt:lpstr>
      <vt:lpstr>activity_main.xml</vt:lpstr>
      <vt:lpstr>activity_read.xml</vt:lpstr>
      <vt:lpstr>DBHelper.java</vt:lpstr>
      <vt:lpstr>MainActivity.java</vt:lpstr>
      <vt:lpstr>ReadActivity.java</vt:lpstr>
      <vt:lpstr>커서의 메소드</vt:lpstr>
      <vt:lpstr>SQLite를 활용하는 클래스 및 메소드 정리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3286</cp:revision>
  <dcterms:modified xsi:type="dcterms:W3CDTF">2018-04-09T01:31:27Z</dcterms:modified>
</cp:coreProperties>
</file>