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8"/>
  </p:notesMasterIdLst>
  <p:handoutMasterIdLst>
    <p:handoutMasterId r:id="rId39"/>
  </p:handoutMasterIdLst>
  <p:sldIdLst>
    <p:sldId id="929" r:id="rId3"/>
    <p:sldId id="930" r:id="rId4"/>
    <p:sldId id="964" r:id="rId5"/>
    <p:sldId id="1053" r:id="rId6"/>
    <p:sldId id="1111" r:id="rId7"/>
    <p:sldId id="1054" r:id="rId8"/>
    <p:sldId id="1100" r:id="rId9"/>
    <p:sldId id="1105" r:id="rId10"/>
    <p:sldId id="1057" r:id="rId11"/>
    <p:sldId id="1058" r:id="rId12"/>
    <p:sldId id="1112" r:id="rId13"/>
    <p:sldId id="1115" r:id="rId14"/>
    <p:sldId id="1113" r:id="rId15"/>
    <p:sldId id="1059" r:id="rId16"/>
    <p:sldId id="1060" r:id="rId17"/>
    <p:sldId id="1116" r:id="rId18"/>
    <p:sldId id="1061" r:id="rId19"/>
    <p:sldId id="1062" r:id="rId20"/>
    <p:sldId id="1106" r:id="rId21"/>
    <p:sldId id="1063" r:id="rId22"/>
    <p:sldId id="1095" r:id="rId23"/>
    <p:sldId id="1064" r:id="rId24"/>
    <p:sldId id="1099" r:id="rId25"/>
    <p:sldId id="1065" r:id="rId26"/>
    <p:sldId id="1066" r:id="rId27"/>
    <p:sldId id="1096" r:id="rId28"/>
    <p:sldId id="1067" r:id="rId29"/>
    <p:sldId id="1068" r:id="rId30"/>
    <p:sldId id="1069" r:id="rId31"/>
    <p:sldId id="1072" r:id="rId32"/>
    <p:sldId id="1074" r:id="rId33"/>
    <p:sldId id="1102" r:id="rId34"/>
    <p:sldId id="1108" r:id="rId35"/>
    <p:sldId id="1109" r:id="rId36"/>
    <p:sldId id="1110" r:id="rId37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DDE3FF"/>
    <a:srgbClr val="E5E9FF"/>
    <a:srgbClr val="002E8A"/>
    <a:srgbClr val="FFFFCC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90339" autoAdjust="0"/>
  </p:normalViewPr>
  <p:slideViewPr>
    <p:cSldViewPr>
      <p:cViewPr varScale="1">
        <p:scale>
          <a:sx n="104" d="100"/>
          <a:sy n="104" d="100"/>
        </p:scale>
        <p:origin x="2004" y="-66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6E5CAF56-AFB7-482C-9D03-4168661E83C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58813" y="5118100"/>
            <a:ext cx="6016625" cy="773113"/>
          </a:xfrm>
          <a:noFill/>
        </p:spPr>
        <p:txBody>
          <a:bodyPr wrap="square" lIns="95967" tIns="47983" rIns="95967" bIns="47983" numCol="1" anchor="t" anchorCtr="0" compatLnSpc="1">
            <a:prstTxWarp prst="textNoShape">
              <a:avLst/>
            </a:prstTxWarp>
            <a:spAutoFit/>
          </a:bodyPr>
          <a:lstStyle/>
          <a:p>
            <a:pPr marL="109538" indent="-109538" algn="just" eaLnBrk="1" latinLnBrk="0" hangingPunct="1">
              <a:spcBef>
                <a:spcPct val="0"/>
              </a:spcBef>
              <a:spcAft>
                <a:spcPct val="100000"/>
              </a:spcAft>
            </a:pPr>
            <a:endParaRPr lang="ko-KR" altLang="en-US" smtClean="0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3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709613" y="5116513"/>
            <a:ext cx="5680075" cy="4349750"/>
          </a:xfrm>
          <a:ln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1320"/>
              </a:spcAft>
              <a:defRPr/>
            </a:pPr>
            <a:endParaRPr lang="ko-KR" altLang="ko-KR" kern="100" dirty="0" smtClean="0">
              <a:solidFill>
                <a:srgbClr val="000000"/>
              </a:solidFill>
              <a:latin typeface="바탕"/>
              <a:cs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4827588" y="6573838"/>
            <a:ext cx="557212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2F4A97CA-B6D1-4334-9312-0763BD4E1669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ivista-2-icons-by-gakuseisean/Misc-Database-3-ic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://www.iconarchive.com/show/oxygen-icons-by-oxygen-icons.org/Actions-insert-table-icon.html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42950" y="201613"/>
            <a:ext cx="417830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이번 장에서는 무엇을 다룰까요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316" name="_x176994776" descr="P02_S009_000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788" y="2205038"/>
            <a:ext cx="823277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8475" y="981075"/>
            <a:ext cx="9217025" cy="540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29700" name="직사각형 2"/>
          <p:cNvSpPr>
            <a:spLocks noChangeArrowheads="1"/>
          </p:cNvSpPr>
          <p:nvPr/>
        </p:nvSpPr>
        <p:spPr bwMode="auto">
          <a:xfrm>
            <a:off x="606425" y="931863"/>
            <a:ext cx="90011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 b="1">
                <a:solidFill>
                  <a:srgbClr val="7F0055"/>
                </a:solidFill>
              </a:rPr>
              <a:t>private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int</a:t>
            </a:r>
            <a:r>
              <a:rPr lang="en-US" altLang="ko-KR" b="1">
                <a:solidFill>
                  <a:srgbClr val="000000"/>
                </a:solidFill>
              </a:rPr>
              <a:t> insertRecord()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println(</a:t>
            </a:r>
            <a:r>
              <a:rPr lang="en-US" altLang="ko-KR">
                <a:solidFill>
                  <a:srgbClr val="2A00FF"/>
                </a:solidFill>
              </a:rPr>
              <a:t>"inserting records."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 b="1">
                <a:solidFill>
                  <a:srgbClr val="7F0055"/>
                </a:solidFill>
              </a:rPr>
              <a:t>int</a:t>
            </a:r>
            <a:r>
              <a:rPr lang="en-US" altLang="ko-KR" b="1">
                <a:solidFill>
                  <a:srgbClr val="000000"/>
                </a:solidFill>
              </a:rPr>
              <a:t> count = 3;</a:t>
            </a:r>
          </a:p>
          <a:p>
            <a:pPr eaLnBrk="1" fontAlgn="b" latinLnBrk="1" hangingPunct="1"/>
            <a:endParaRPr lang="ko-KR" altLang="en-US"/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db.execSQL( </a:t>
            </a:r>
            <a:r>
              <a:rPr lang="en-US" altLang="ko-KR">
                <a:solidFill>
                  <a:srgbClr val="2A00FF"/>
                </a:solidFill>
              </a:rPr>
              <a:t>"insert into employee(name, age, phone) values (</a:t>
            </a:r>
          </a:p>
          <a:p>
            <a:pPr eaLnBrk="1" fontAlgn="b" latinLnBrk="1" hangingPunct="1"/>
            <a:r>
              <a:rPr lang="en-US" altLang="ko-KR">
                <a:solidFill>
                  <a:srgbClr val="2A00FF"/>
                </a:solidFill>
              </a:rPr>
              <a:t>'John'</a:t>
            </a:r>
            <a:r>
              <a:rPr lang="en-US" altLang="ko-KR">
                <a:solidFill>
                  <a:srgbClr val="000000"/>
                </a:solidFill>
              </a:rPr>
              <a:t>, 20, </a:t>
            </a:r>
            <a:r>
              <a:rPr lang="en-US" altLang="ko-KR">
                <a:solidFill>
                  <a:srgbClr val="2A00FF"/>
                </a:solidFill>
              </a:rPr>
              <a:t>'010-7788-1234'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  <a:r>
              <a:rPr lang="en-US" altLang="ko-KR">
                <a:solidFill>
                  <a:srgbClr val="2A00FF"/>
                </a:solidFill>
              </a:rPr>
              <a:t>" 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db.execSQL( </a:t>
            </a:r>
            <a:r>
              <a:rPr lang="en-US" altLang="ko-KR">
                <a:solidFill>
                  <a:srgbClr val="2A00FF"/>
                </a:solidFill>
              </a:rPr>
              <a:t>"insert into employee(name, age, phone) values (</a:t>
            </a:r>
          </a:p>
          <a:p>
            <a:pPr eaLnBrk="1" fontAlgn="b" latinLnBrk="1" hangingPunct="1"/>
            <a:r>
              <a:rPr lang="en-US" altLang="ko-KR">
                <a:solidFill>
                  <a:srgbClr val="2A00FF"/>
                </a:solidFill>
              </a:rPr>
              <a:t>'Mike'</a:t>
            </a:r>
            <a:r>
              <a:rPr lang="en-US" altLang="ko-KR">
                <a:solidFill>
                  <a:srgbClr val="000000"/>
                </a:solidFill>
              </a:rPr>
              <a:t>, 35, </a:t>
            </a:r>
            <a:r>
              <a:rPr lang="en-US" altLang="ko-KR">
                <a:solidFill>
                  <a:srgbClr val="2A00FF"/>
                </a:solidFill>
              </a:rPr>
              <a:t>'010-8888-1111'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  <a:r>
              <a:rPr lang="en-US" altLang="ko-KR">
                <a:solidFill>
                  <a:srgbClr val="2A00FF"/>
                </a:solidFill>
              </a:rPr>
              <a:t>" 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db.execSQL( </a:t>
            </a:r>
            <a:r>
              <a:rPr lang="en-US" altLang="ko-KR">
                <a:solidFill>
                  <a:srgbClr val="2A00FF"/>
                </a:solidFill>
              </a:rPr>
              <a:t>"insert into employee(name, age, phone) values (</a:t>
            </a:r>
          </a:p>
          <a:p>
            <a:pPr eaLnBrk="1" fontAlgn="b" latinLnBrk="1" hangingPunct="1"/>
            <a:r>
              <a:rPr lang="en-US" altLang="ko-KR">
                <a:solidFill>
                  <a:srgbClr val="2A00FF"/>
                </a:solidFill>
              </a:rPr>
              <a:t>'Sean'</a:t>
            </a:r>
            <a:r>
              <a:rPr lang="en-US" altLang="ko-KR">
                <a:solidFill>
                  <a:srgbClr val="000000"/>
                </a:solidFill>
              </a:rPr>
              <a:t>, 26, </a:t>
            </a:r>
            <a:r>
              <a:rPr lang="en-US" altLang="ko-KR">
                <a:solidFill>
                  <a:srgbClr val="2A00FF"/>
                </a:solidFill>
              </a:rPr>
              <a:t>'010-6677-4321'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  <a:r>
              <a:rPr lang="en-US" altLang="ko-KR">
                <a:solidFill>
                  <a:srgbClr val="2A00FF"/>
                </a:solidFill>
              </a:rPr>
              <a:t>" 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 b="1">
                <a:solidFill>
                  <a:srgbClr val="7F0055"/>
                </a:solidFill>
              </a:rPr>
              <a:t>return</a:t>
            </a:r>
            <a:r>
              <a:rPr lang="en-US" altLang="ko-KR" b="1">
                <a:solidFill>
                  <a:srgbClr val="000000"/>
                </a:solidFill>
              </a:rPr>
              <a:t> count;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</a:t>
            </a:r>
            <a:r>
              <a:rPr lang="en-US" altLang="ko-KR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</a:t>
            </a:r>
            <a:r>
              <a:rPr lang="en-US" altLang="ko-KR" b="1">
                <a:solidFill>
                  <a:srgbClr val="7F0055"/>
                </a:solidFill>
              </a:rPr>
              <a:t>private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void</a:t>
            </a:r>
            <a:r>
              <a:rPr lang="en-US" altLang="ko-KR" b="1">
                <a:solidFill>
                  <a:srgbClr val="000000"/>
                </a:solidFill>
              </a:rPr>
              <a:t> println(String msg)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Log.d(</a:t>
            </a:r>
            <a:r>
              <a:rPr lang="en-US" altLang="ko-KR">
                <a:solidFill>
                  <a:srgbClr val="2A00FF"/>
                </a:solidFill>
              </a:rPr>
              <a:t>"SampleDatabase"</a:t>
            </a:r>
            <a:r>
              <a:rPr lang="en-US" altLang="ko-KR">
                <a:solidFill>
                  <a:srgbClr val="000000"/>
                </a:solidFill>
              </a:rPr>
              <a:t>, msg);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>
                <a:solidFill>
                  <a:srgbClr val="0000C0"/>
                </a:solidFill>
              </a:rPr>
              <a:t>status</a:t>
            </a:r>
            <a:r>
              <a:rPr lang="en-US" altLang="ko-KR">
                <a:solidFill>
                  <a:srgbClr val="000000"/>
                </a:solidFill>
              </a:rPr>
              <a:t>.append(</a:t>
            </a:r>
            <a:r>
              <a:rPr lang="en-US" altLang="ko-KR">
                <a:solidFill>
                  <a:srgbClr val="2A00FF"/>
                </a:solidFill>
              </a:rPr>
              <a:t>"\n"</a:t>
            </a:r>
            <a:r>
              <a:rPr lang="en-US" altLang="ko-KR">
                <a:solidFill>
                  <a:srgbClr val="000000"/>
                </a:solidFill>
              </a:rPr>
              <a:t> + msg);   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</a:t>
            </a:r>
            <a:r>
              <a:rPr lang="en-US" altLang="ko-KR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}</a:t>
            </a:r>
            <a:endParaRPr lang="en-US" altLang="ko-KR" sz="1200">
              <a:solidFill>
                <a:srgbClr val="000000"/>
              </a:solidFill>
            </a:endParaRPr>
          </a:p>
        </p:txBody>
      </p:sp>
      <p:grpSp>
        <p:nvGrpSpPr>
          <p:cNvPr id="29701" name="그룹 1"/>
          <p:cNvGrpSpPr>
            <a:grpSpLocks/>
          </p:cNvGrpSpPr>
          <p:nvPr/>
        </p:nvGrpSpPr>
        <p:grpSpPr bwMode="auto">
          <a:xfrm>
            <a:off x="6169025" y="2312988"/>
            <a:ext cx="3492500" cy="1368425"/>
            <a:chOff x="3738848" y="3792357"/>
            <a:chExt cx="2928978" cy="1367270"/>
          </a:xfrm>
        </p:grpSpPr>
        <p:sp>
          <p:nvSpPr>
            <p:cNvPr id="29704" name="TextBox 6"/>
            <p:cNvSpPr txBox="1">
              <a:spLocks noChangeArrowheads="1"/>
            </p:cNvSpPr>
            <p:nvPr/>
          </p:nvSpPr>
          <p:spPr bwMode="auto">
            <a:xfrm>
              <a:off x="4297763" y="4224126"/>
              <a:ext cx="2370063" cy="307579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레코드 입력을 위한 </a:t>
              </a:r>
              <a:r>
                <a:rPr lang="en-US" altLang="ko-KR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SQL</a:t>
              </a:r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문 실행</a:t>
              </a:r>
              <a:endPara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162218" y="4238067"/>
              <a:ext cx="238313" cy="2870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오른쪽 대괄호 24"/>
            <p:cNvSpPr/>
            <p:nvPr/>
          </p:nvSpPr>
          <p:spPr>
            <a:xfrm>
              <a:off x="3738848" y="3792357"/>
              <a:ext cx="145118" cy="1367270"/>
            </a:xfrm>
            <a:prstGeom prst="rightBracket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eaLnBrk="1" fontAlgn="b" latinLnBrk="1" hangingPunct="1">
                <a:defRPr/>
              </a:pP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9702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70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0247" cy="369332"/>
          </a:xfrm>
        </p:spPr>
        <p:txBody>
          <a:bodyPr/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7" y="570944"/>
            <a:ext cx="5237937" cy="6287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84" y="764704"/>
            <a:ext cx="4883544" cy="29818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3534794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19974" cy="369332"/>
          </a:xfrm>
        </p:spPr>
        <p:txBody>
          <a:bodyPr/>
          <a:lstStyle/>
          <a:p>
            <a:r>
              <a:rPr lang="en-US" altLang="ko-KR" dirty="0" smtClean="0"/>
              <a:t>Crate database, create table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268760"/>
            <a:ext cx="8059241" cy="48140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04500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72179" cy="369332"/>
          </a:xfrm>
        </p:spPr>
        <p:txBody>
          <a:bodyPr/>
          <a:lstStyle/>
          <a:p>
            <a:r>
              <a:rPr lang="en-US" altLang="ko-KR" dirty="0" smtClean="0"/>
              <a:t>Insert, select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908720"/>
            <a:ext cx="9384357" cy="5716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70286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27150" y="1428750"/>
          <a:ext cx="7704138" cy="4368799"/>
        </p:xfrm>
        <a:graphic>
          <a:graphicData uri="http://schemas.openxmlformats.org/drawingml/2006/table">
            <a:tbl>
              <a:tblPr/>
              <a:tblGrid>
                <a:gridCol w="270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칼럼 타입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3653" marR="93653" marT="25899" marB="25899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 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3653" marR="93653" marT="25899" marB="25899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text, varchar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smallint, integer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 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real, float, double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부동소수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 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boolean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또는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date, time, timestamp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날짜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날짜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blob, binary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바이너리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532688" y="2484438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774" name="직사각형 2"/>
          <p:cNvSpPr>
            <a:spLocks noChangeArrowheads="1"/>
          </p:cNvSpPr>
          <p:nvPr/>
        </p:nvSpPr>
        <p:spPr bwMode="auto">
          <a:xfrm>
            <a:off x="3163888" y="5980113"/>
            <a:ext cx="39592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] SQLite</a:t>
            </a:r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에서 지원하는 칼럼 타입</a:t>
            </a:r>
          </a:p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endParaRPr lang="ko-KR" altLang="en-US" b="1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75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칼럼 참조용 데이터 타입</a:t>
            </a:r>
          </a:p>
        </p:txBody>
      </p:sp>
      <p:sp>
        <p:nvSpPr>
          <p:cNvPr id="3177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1358900"/>
            <a:ext cx="9001125" cy="433349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테이블을 만들기 위한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</a:p>
          <a:p>
            <a:pPr eaLnBrk="1" latinLnBrk="1" hangingPunct="1">
              <a:defRPr/>
            </a:pPr>
            <a:endParaRPr kumimoji="0"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[IF NOT EXISTS] </a:t>
            </a:r>
            <a:endParaRPr lang="en-US" altLang="ko-KR" sz="18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table_name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col_name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column_definition, ...)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[table_option] ...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레코드를 추가하기 위한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table_name&lt;(column list)&gt;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(value, ...)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798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56959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테이블 생성과 레코드 추가를 위한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문법</a:t>
            </a:r>
          </a:p>
        </p:txBody>
      </p:sp>
      <p:sp>
        <p:nvSpPr>
          <p:cNvPr id="337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1358900"/>
            <a:ext cx="9001125" cy="3336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[* | DISTINCT] column_name [,columnname2] 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tablename1 [,tablename2]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[condition and|or condition...]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 BY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column-list]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HAVING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conditions]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 BY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"column-list" [ASC | DESC] ]</a:t>
            </a:r>
          </a:p>
          <a:p>
            <a:pPr eaLnBrk="1" latinLnBrk="1" hangingPunct="1">
              <a:defRPr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518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226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 조회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SELECT SQL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51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9255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직사각형 2"/>
          <p:cNvSpPr>
            <a:spLocks noChangeArrowheads="1"/>
          </p:cNvSpPr>
          <p:nvPr/>
        </p:nvSpPr>
        <p:spPr bwMode="auto">
          <a:xfrm>
            <a:off x="44997" y="833436"/>
            <a:ext cx="509428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ko-KR" altLang="en-US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생성</a:t>
            </a:r>
            <a:r>
              <a:rPr lang="en-US" altLang="ko-KR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테이블 생성 그리고 레코드 추가</a:t>
            </a:r>
          </a:p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endParaRPr lang="ko-KR" altLang="en-US" sz="1600" b="1" dirty="0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843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142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실행 화면</a:t>
            </a:r>
          </a:p>
        </p:txBody>
      </p:sp>
      <p:sp>
        <p:nvSpPr>
          <p:cNvPr id="3584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60" y="407194"/>
            <a:ext cx="3495675" cy="6153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08" y="1268760"/>
            <a:ext cx="2853971" cy="494074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894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718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관리도구</a:t>
            </a:r>
          </a:p>
        </p:txBody>
      </p:sp>
      <p:sp>
        <p:nvSpPr>
          <p:cNvPr id="3789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25" y="1047750"/>
            <a:ext cx="34321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http://sqlitebrowser.org/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898" name="_x176361080" descr="P02_S009_0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463" y="1982788"/>
            <a:ext cx="4646612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900" name="_x176360840" descr="P02_S009_00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2113" y="1989138"/>
            <a:ext cx="4103687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44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718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관리도구</a:t>
            </a:r>
          </a:p>
        </p:txBody>
      </p:sp>
      <p:sp>
        <p:nvSpPr>
          <p:cNvPr id="3994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25" y="1047750"/>
            <a:ext cx="34321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http://sqlitebrowser.org/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947" name="그림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688" y="1584325"/>
            <a:ext cx="7588250" cy="4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588" y="3360738"/>
            <a:ext cx="1698625" cy="1509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5363" name="Rectangle 36"/>
          <p:cNvSpPr>
            <a:spLocks noChangeArrowheads="1"/>
          </p:cNvSpPr>
          <p:nvPr/>
        </p:nvSpPr>
        <p:spPr bwMode="auto">
          <a:xfrm>
            <a:off x="1866900" y="3860800"/>
            <a:ext cx="742950" cy="371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1" fontAlgn="b" latinLnBrk="1" hangingPunct="1"/>
            <a:r>
              <a:rPr lang="ko-KR" altLang="en-US" sz="18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목  차</a:t>
            </a:r>
            <a:endParaRPr lang="en-US" altLang="ko-KR" sz="1800" b="1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211733" y="3337562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3757832" y="3298676"/>
            <a:ext cx="4996754" cy="490538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데이터베이스와 테이블 만들기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211733" y="4569462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3211733" y="3951925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3756244" y="3908276"/>
            <a:ext cx="4996754" cy="490538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헬퍼클래스를 이용해 업그레이드 지원하기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756244" y="4522639"/>
            <a:ext cx="4996754" cy="490537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조회하기</a:t>
            </a:r>
          </a:p>
        </p:txBody>
      </p:sp>
      <p:sp>
        <p:nvSpPr>
          <p:cNvPr id="15382" name="AutoShape 8"/>
          <p:cNvSpPr>
            <a:spLocks/>
          </p:cNvSpPr>
          <p:nvPr/>
        </p:nvSpPr>
        <p:spPr bwMode="auto">
          <a:xfrm>
            <a:off x="1000125" y="1643063"/>
            <a:ext cx="8143875" cy="1143000"/>
          </a:xfrm>
          <a:prstGeom prst="roundRect">
            <a:avLst>
              <a:gd name="adj" fmla="val 16667"/>
            </a:avLst>
          </a:prstGeom>
          <a:solidFill>
            <a:srgbClr val="333399">
              <a:alpha val="89018"/>
            </a:srgbClr>
          </a:solidFill>
          <a:ln w="57150" algn="ctr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b" latinLnBrk="1" hangingPunct="1"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데이터베이스에 대한 이해와 데이터 저장 및 조회 실습</a:t>
            </a:r>
            <a:endParaRPr lang="en-US" altLang="ko-KR" sz="20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3500426" y="1357298"/>
            <a:ext cx="2926851" cy="5100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강의 주제</a:t>
            </a:r>
            <a:endParaRPr lang="en-US" altLang="ko-K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제목 38"/>
          <p:cNvSpPr txBox="1">
            <a:spLocks/>
          </p:cNvSpPr>
          <p:nvPr/>
        </p:nvSpPr>
        <p:spPr bwMode="auto">
          <a:xfrm>
            <a:off x="742950" y="201613"/>
            <a:ext cx="2279650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" latinLnBrk="1">
              <a:defRPr/>
            </a:pP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강의 주제 및 목차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5463" y="2543175"/>
            <a:ext cx="9288462" cy="360045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991" name="직사각형 2"/>
          <p:cNvSpPr>
            <a:spLocks noChangeArrowheads="1"/>
          </p:cNvSpPr>
          <p:nvPr/>
        </p:nvSpPr>
        <p:spPr bwMode="auto">
          <a:xfrm>
            <a:off x="3468688" y="5365750"/>
            <a:ext cx="39592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파일의 저장 위치</a:t>
            </a:r>
          </a:p>
          <a:p>
            <a:pPr algn="ctr" eaLnBrk="1" latinLnBrk="1" hangingPunct="1"/>
            <a:endParaRPr lang="ko-KR" altLang="en-US" b="1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205413" y="2254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996" name="_x198823400" descr="P08_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2903538"/>
            <a:ext cx="64706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7" name="_x197198840" descr="P08_005"/>
          <p:cNvPicPr>
            <a:picLocks noChangeAspect="1" noChangeArrowheads="1"/>
          </p:cNvPicPr>
          <p:nvPr/>
        </p:nvPicPr>
        <p:blipFill>
          <a:blip r:embed="rId4" cstate="print"/>
          <a:srcRect l="2" r="21313"/>
          <a:stretch>
            <a:fillRect/>
          </a:stretch>
        </p:blipFill>
        <p:spPr bwMode="auto">
          <a:xfrm>
            <a:off x="4819650" y="3349625"/>
            <a:ext cx="45720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8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저장 위치</a:t>
            </a:r>
          </a:p>
        </p:txBody>
      </p:sp>
      <p:sp>
        <p:nvSpPr>
          <p:cNvPr id="419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11699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데이터베이스는 하나의 파일로 저장됨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내장 메모리에 저장되는 데이터베이스 파일은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/data/data/&lt;package_name&gt;/databases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폴더에 저장되며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SD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카드와 같은 외장 메모리에 저장할 수도 있음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8324998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404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1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2.</a:t>
            </a:r>
          </a:p>
        </p:txBody>
      </p:sp>
      <p:sp>
        <p:nvSpPr>
          <p:cNvPr id="4404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7164387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헬퍼클래스 이용해 업그레이드 지원하기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52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CH9.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직사각형 2"/>
          <p:cNvSpPr>
            <a:spLocks noChangeArrowheads="1"/>
          </p:cNvSpPr>
          <p:nvPr/>
        </p:nvSpPr>
        <p:spPr bwMode="auto">
          <a:xfrm>
            <a:off x="606425" y="1276350"/>
            <a:ext cx="90011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SQLiteOpenHelper </a:t>
            </a:r>
            <a:r>
              <a:rPr kumimoji="0" lang="ko-KR" altLang="en-US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클래스</a:t>
            </a:r>
            <a:endParaRPr kumimoji="0" lang="en-US" altLang="ko-KR" sz="20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데이터베이스를 만들거나 열기 위해 필요한 일들을 도와주는 역할을 함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606425" y="2571750"/>
            <a:ext cx="9001125" cy="14525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SQLiteOpenHelper </a:t>
            </a: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</a:t>
            </a:r>
          </a:p>
          <a:p>
            <a:pPr eaLnBrk="1" latinLnBrk="1" hangingPunct="1">
              <a:defRPr/>
            </a:pPr>
            <a:endParaRPr kumimoji="0"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SQLiteOpenHelper (Context context, String name, </a:t>
            </a:r>
          </a:p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 SQLiteDatabase.CursorFactory factory,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version)</a:t>
            </a:r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606425" y="4286250"/>
            <a:ext cx="9001125" cy="156350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void onCreate (SQLiteDatabase </a:t>
            </a:r>
            <a:r>
              <a:rPr lang="en-US" altLang="ko-KR" sz="18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 smtClean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 void onUpgrade (SQLiteDatabase db, int oldVersion, int newVersion)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46085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54530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헬퍼클래스를 이용해 업그레이드 지원하기</a:t>
            </a:r>
          </a:p>
        </p:txBody>
      </p:sp>
      <p:sp>
        <p:nvSpPr>
          <p:cNvPr id="4608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헬퍼클래스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헬퍼클래스의 구조</a:t>
            </a:r>
          </a:p>
        </p:txBody>
      </p:sp>
      <p:sp>
        <p:nvSpPr>
          <p:cNvPr id="4813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헬퍼클래스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11699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새로 만드는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CustomerDatabase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DatabaseHelper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객체와 버전 정보 관리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Helper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클래스를 상속한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DatabaseHelper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 안에서는 처음 데이터베이스가 만들어질 때는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onCreate(),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버전이 바뀌어 업그레이드될 때는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onUpgrade()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메소드가 호출됨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0188" y="2555875"/>
            <a:ext cx="7313612" cy="3671888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9138" y="2357438"/>
            <a:ext cx="2252662" cy="369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CustomerDatabase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813" y="3014663"/>
            <a:ext cx="6456362" cy="2886075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4425" y="2816225"/>
            <a:ext cx="4976813" cy="3698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DatabaseHelper extends SQLiteOpenHelper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27275" y="3471863"/>
            <a:ext cx="5629275" cy="5715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25" y="3303588"/>
            <a:ext cx="1281113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onCreate( 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27275" y="5141913"/>
            <a:ext cx="5629275" cy="5715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1925" y="4973638"/>
            <a:ext cx="1497013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onUpgrade( 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988" y="1125538"/>
            <a:ext cx="9217025" cy="540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50180" name="직사각형 2"/>
          <p:cNvSpPr>
            <a:spLocks noChangeArrowheads="1"/>
          </p:cNvSpPr>
          <p:nvPr/>
        </p:nvSpPr>
        <p:spPr bwMode="auto">
          <a:xfrm>
            <a:off x="606425" y="714375"/>
            <a:ext cx="9001125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latinLnBrk="1" hangingPunct="1"/>
            <a:r>
              <a:rPr lang="en-US" altLang="ko-KR">
                <a:solidFill>
                  <a:srgbClr val="000000"/>
                </a:solidFill>
              </a:rPr>
              <a:t> </a:t>
            </a:r>
          </a:p>
          <a:p>
            <a:pPr algn="just" eaLnBrk="1" latinLnBrk="1" hangingPunct="1"/>
            <a:endParaRPr lang="en-US" altLang="ko-KR">
              <a:solidFill>
                <a:srgbClr val="3F7F5F"/>
              </a:solidFill>
            </a:endParaRPr>
          </a:p>
          <a:p>
            <a:pPr algn="just" eaLnBrk="1" latinLnBrk="1" hangingPunct="1"/>
            <a:endParaRPr lang="en-US" altLang="ko-KR">
              <a:solidFill>
                <a:srgbClr val="3F7F5F"/>
              </a:solidFill>
            </a:endParaRPr>
          </a:p>
          <a:p>
            <a:pPr eaLnBrk="1" fontAlgn="b" latinLnBrk="1" hangingPunct="1"/>
            <a:r>
              <a:rPr lang="en-US" altLang="ko-KR" b="1">
                <a:solidFill>
                  <a:srgbClr val="7F0055"/>
                </a:solidFill>
              </a:rPr>
              <a:t>private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class</a:t>
            </a:r>
            <a:r>
              <a:rPr lang="en-US" altLang="ko-KR" b="1">
                <a:solidFill>
                  <a:srgbClr val="000000"/>
                </a:solidFill>
              </a:rPr>
              <a:t> DatabaseHelper </a:t>
            </a:r>
            <a:r>
              <a:rPr lang="en-US" altLang="ko-KR" b="1">
                <a:solidFill>
                  <a:srgbClr val="7F0055"/>
                </a:solidFill>
              </a:rPr>
              <a:t>extends</a:t>
            </a:r>
            <a:r>
              <a:rPr lang="en-US" altLang="ko-KR" b="1">
                <a:solidFill>
                  <a:srgbClr val="000000"/>
                </a:solidFill>
              </a:rPr>
              <a:t> SQLiteOpenHelper {</a:t>
            </a:r>
          </a:p>
          <a:p>
            <a:pPr eaLnBrk="1" fontAlgn="b" latinLnBrk="1" hangingPunct="1"/>
            <a:endParaRPr lang="ko-KR" altLang="en-US"/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</a:t>
            </a:r>
            <a:r>
              <a:rPr lang="en-US" altLang="ko-KR" b="1">
                <a:solidFill>
                  <a:srgbClr val="7F0055"/>
                </a:solidFill>
              </a:rPr>
              <a:t>public</a:t>
            </a:r>
            <a:r>
              <a:rPr lang="en-US" altLang="ko-KR" b="1">
                <a:solidFill>
                  <a:srgbClr val="000000"/>
                </a:solidFill>
              </a:rPr>
              <a:t> DatabaseHelper(Context context) {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 b="1">
                <a:solidFill>
                  <a:srgbClr val="7F0055"/>
                </a:solidFill>
              </a:rPr>
              <a:t>super</a:t>
            </a:r>
            <a:r>
              <a:rPr lang="en-US" altLang="ko-KR" b="1">
                <a:solidFill>
                  <a:srgbClr val="000000"/>
                </a:solidFill>
              </a:rPr>
              <a:t>(context, DATABASE_NAME, </a:t>
            </a:r>
            <a:r>
              <a:rPr lang="en-US" altLang="ko-KR" b="1">
                <a:solidFill>
                  <a:srgbClr val="7F0055"/>
                </a:solidFill>
              </a:rPr>
              <a:t>null</a:t>
            </a:r>
            <a:r>
              <a:rPr lang="en-US" altLang="ko-KR" b="1">
                <a:solidFill>
                  <a:srgbClr val="000000"/>
                </a:solidFill>
              </a:rPr>
              <a:t>, DATABASE_VERSION);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</a:t>
            </a:r>
            <a:r>
              <a:rPr lang="en-US" altLang="ko-KR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</a:t>
            </a:r>
            <a:r>
              <a:rPr lang="en-US" altLang="ko-KR" b="1">
                <a:solidFill>
                  <a:srgbClr val="7F0055"/>
                </a:solidFill>
              </a:rPr>
              <a:t>public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void</a:t>
            </a:r>
            <a:r>
              <a:rPr lang="en-US" altLang="ko-KR" b="1">
                <a:solidFill>
                  <a:srgbClr val="000000"/>
                </a:solidFill>
              </a:rPr>
              <a:t> onCreate(SQLiteDatabase db)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println(</a:t>
            </a:r>
            <a:r>
              <a:rPr lang="en-US" altLang="ko-KR">
                <a:solidFill>
                  <a:srgbClr val="2A00FF"/>
                </a:solidFill>
              </a:rPr>
              <a:t>"creating table ["</a:t>
            </a:r>
            <a:r>
              <a:rPr lang="en-US" altLang="ko-KR">
                <a:solidFill>
                  <a:srgbClr val="000000"/>
                </a:solidFill>
              </a:rPr>
              <a:t> + TABLE_NAME + </a:t>
            </a:r>
            <a:r>
              <a:rPr lang="en-US" altLang="ko-KR">
                <a:solidFill>
                  <a:srgbClr val="2A00FF"/>
                </a:solidFill>
              </a:rPr>
              <a:t>"]."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 b="1">
                <a:solidFill>
                  <a:srgbClr val="7F0055"/>
                </a:solidFill>
              </a:rPr>
              <a:t>try</a:t>
            </a:r>
            <a:r>
              <a:rPr lang="en-US" altLang="ko-KR" b="1">
                <a:solidFill>
                  <a:srgbClr val="000000"/>
                </a:solidFill>
              </a:rPr>
              <a:t>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String DROP_SQL = </a:t>
            </a:r>
            <a:r>
              <a:rPr lang="en-US" altLang="ko-KR">
                <a:solidFill>
                  <a:srgbClr val="2A00FF"/>
                </a:solidFill>
              </a:rPr>
              <a:t>"drop table if exists "</a:t>
            </a:r>
            <a:r>
              <a:rPr lang="en-US" altLang="ko-KR">
                <a:solidFill>
                  <a:srgbClr val="000000"/>
                </a:solidFill>
              </a:rPr>
              <a:t> + TABLE_NAME;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db.execSQL(DROP_SQL);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} </a:t>
            </a:r>
            <a:r>
              <a:rPr lang="en-US" altLang="ko-KR" b="1">
                <a:solidFill>
                  <a:srgbClr val="7F0055"/>
                </a:solidFill>
              </a:rPr>
              <a:t>catch</a:t>
            </a:r>
            <a:r>
              <a:rPr lang="en-US" altLang="ko-KR" b="1">
                <a:solidFill>
                  <a:srgbClr val="000000"/>
                </a:solidFill>
              </a:rPr>
              <a:t>(Exception ex) {</a:t>
            </a:r>
          </a:p>
          <a:p>
            <a:pPr eaLnBrk="1" fontAlgn="b" latinLnBrk="1" hangingPunct="1"/>
            <a:r>
              <a:rPr lang="fr-FR" altLang="ko-KR">
                <a:solidFill>
                  <a:srgbClr val="000000"/>
                </a:solidFill>
              </a:rPr>
              <a:t>       Log.e(TAG, </a:t>
            </a:r>
            <a:r>
              <a:rPr lang="fr-FR" altLang="ko-KR">
                <a:solidFill>
                  <a:srgbClr val="2A00FF"/>
                </a:solidFill>
              </a:rPr>
              <a:t>"Exception in DROP_SQL"</a:t>
            </a:r>
            <a:r>
              <a:rPr lang="fr-FR" altLang="ko-KR">
                <a:solidFill>
                  <a:srgbClr val="000000"/>
                </a:solidFill>
              </a:rPr>
              <a:t>, ex);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</a:t>
            </a:r>
            <a:r>
              <a:rPr lang="en-US" altLang="ko-KR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 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String CREATE_SQL = </a:t>
            </a:r>
            <a:r>
              <a:rPr lang="en-US" altLang="ko-KR">
                <a:solidFill>
                  <a:srgbClr val="2A00FF"/>
                </a:solidFill>
              </a:rPr>
              <a:t>"create table "</a:t>
            </a:r>
            <a:r>
              <a:rPr lang="en-US" altLang="ko-KR">
                <a:solidFill>
                  <a:srgbClr val="000000"/>
                </a:solidFill>
              </a:rPr>
              <a:t> + TABLE_NAME + </a:t>
            </a:r>
            <a:r>
              <a:rPr lang="en-US" altLang="ko-KR">
                <a:solidFill>
                  <a:srgbClr val="2A00FF"/>
                </a:solidFill>
              </a:rPr>
              <a:t>"("</a:t>
            </a:r>
            <a:r>
              <a:rPr lang="en-US" altLang="ko-KR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                  + </a:t>
            </a:r>
            <a:r>
              <a:rPr lang="en-US" altLang="ko-KR">
                <a:solidFill>
                  <a:srgbClr val="2A00FF"/>
                </a:solidFill>
              </a:rPr>
              <a:t>" _id integer PRIMARY KEY autoincrement, "</a:t>
            </a:r>
            <a:r>
              <a:rPr lang="en-US" altLang="ko-KR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                  + </a:t>
            </a:r>
            <a:r>
              <a:rPr lang="en-US" altLang="ko-KR">
                <a:solidFill>
                  <a:srgbClr val="2A00FF"/>
                </a:solidFill>
              </a:rPr>
              <a:t>" name text, "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                  + </a:t>
            </a:r>
            <a:r>
              <a:rPr lang="en-US" altLang="ko-KR">
                <a:solidFill>
                  <a:srgbClr val="2A00FF"/>
                </a:solidFill>
              </a:rPr>
              <a:t>" age integer, "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                  + </a:t>
            </a:r>
            <a:r>
              <a:rPr lang="en-US" altLang="ko-KR">
                <a:solidFill>
                  <a:srgbClr val="2A00FF"/>
                </a:solidFill>
              </a:rPr>
              <a:t>" phone text)"</a:t>
            </a:r>
            <a:r>
              <a:rPr lang="en-US" altLang="ko-KR">
                <a:solidFill>
                  <a:srgbClr val="000000"/>
                </a:solidFill>
              </a:rPr>
              <a:t>;</a:t>
            </a:r>
          </a:p>
        </p:txBody>
      </p:sp>
      <p:grpSp>
        <p:nvGrpSpPr>
          <p:cNvPr id="50181" name="그룹 1"/>
          <p:cNvGrpSpPr>
            <a:grpSpLocks/>
          </p:cNvGrpSpPr>
          <p:nvPr/>
        </p:nvGrpSpPr>
        <p:grpSpPr bwMode="auto">
          <a:xfrm>
            <a:off x="4560888" y="1714500"/>
            <a:ext cx="5551487" cy="307975"/>
            <a:chOff x="1560703" y="3183130"/>
            <a:chExt cx="5552625" cy="307578"/>
          </a:xfrm>
        </p:grpSpPr>
        <p:sp>
          <p:nvSpPr>
            <p:cNvPr id="50192" name="TextBox 6"/>
            <p:cNvSpPr txBox="1">
              <a:spLocks noChangeArrowheads="1"/>
            </p:cNvSpPr>
            <p:nvPr/>
          </p:nvSpPr>
          <p:spPr bwMode="auto">
            <a:xfrm>
              <a:off x="1705114" y="3183130"/>
              <a:ext cx="5408214" cy="307578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lang="en-US" altLang="ko-KR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SQLiteOpenHelper </a:t>
              </a:r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클래스를 상속하여 새로운 헬퍼 클래스 정의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1560703" y="3194229"/>
              <a:ext cx="288984" cy="2869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880350" y="6337300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0183" name="그룹 1"/>
          <p:cNvGrpSpPr>
            <a:grpSpLocks/>
          </p:cNvGrpSpPr>
          <p:nvPr/>
        </p:nvGrpSpPr>
        <p:grpSpPr bwMode="auto">
          <a:xfrm>
            <a:off x="4438650" y="3286125"/>
            <a:ext cx="5705475" cy="2603500"/>
            <a:chOff x="2857026" y="3385740"/>
            <a:chExt cx="5707023" cy="2600454"/>
          </a:xfrm>
        </p:grpSpPr>
        <p:sp>
          <p:nvSpPr>
            <p:cNvPr id="20" name="오른쪽 대괄호 19"/>
            <p:cNvSpPr/>
            <p:nvPr/>
          </p:nvSpPr>
          <p:spPr>
            <a:xfrm>
              <a:off x="4592635" y="3385740"/>
              <a:ext cx="144501" cy="2600454"/>
            </a:xfrm>
            <a:prstGeom prst="rightBracket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190" name="TextBox 6"/>
            <p:cNvSpPr txBox="1">
              <a:spLocks noChangeArrowheads="1"/>
            </p:cNvSpPr>
            <p:nvPr/>
          </p:nvSpPr>
          <p:spPr bwMode="auto">
            <a:xfrm>
              <a:off x="3001438" y="4803413"/>
              <a:ext cx="5562611" cy="307578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데이터베이스 파일이 처음으로 만들어질 때 호출되는 메소드 정의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2857026" y="4814405"/>
              <a:ext cx="289003" cy="287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184" name="그룹 1"/>
          <p:cNvGrpSpPr>
            <a:grpSpLocks/>
          </p:cNvGrpSpPr>
          <p:nvPr/>
        </p:nvGrpSpPr>
        <p:grpSpPr bwMode="auto">
          <a:xfrm>
            <a:off x="3643313" y="2571750"/>
            <a:ext cx="6480175" cy="307975"/>
            <a:chOff x="2082434" y="3842738"/>
            <a:chExt cx="6481614" cy="307580"/>
          </a:xfrm>
        </p:grpSpPr>
        <p:sp>
          <p:nvSpPr>
            <p:cNvPr id="50187" name="TextBox 6"/>
            <p:cNvSpPr txBox="1">
              <a:spLocks noChangeArrowheads="1"/>
            </p:cNvSpPr>
            <p:nvPr/>
          </p:nvSpPr>
          <p:spPr bwMode="auto">
            <a:xfrm>
              <a:off x="2226846" y="3842738"/>
              <a:ext cx="6337202" cy="307580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ko-KR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생성자에서 데이터베이스 이름과 버전을 이용해 상위 클래스의 생성자 호출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2082434" y="3845909"/>
              <a:ext cx="288989" cy="2869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185" name="제목 20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헬퍼클래스 만들기</a:t>
            </a:r>
          </a:p>
        </p:txBody>
      </p:sp>
      <p:sp>
        <p:nvSpPr>
          <p:cNvPr id="5018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헬퍼클래스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988" y="1123950"/>
            <a:ext cx="9217025" cy="540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06425" y="1125538"/>
            <a:ext cx="9001125" cy="544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try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db.execSQL(CREATE_SQL);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}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(Exception ex)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Log.e(TAG,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"Exception in CREATE_SQL"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, ex);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       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println(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"inserting records."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);  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try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db.execSQL(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"insert into 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+ TABLE_NAME +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"(name, age, phone) values ('John'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, 20,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'010-7788-1234'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 );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…</a:t>
            </a:r>
          </a:p>
          <a:p>
            <a:pPr eaLnBrk="1" fontAlgn="b" latinLnBrk="1" hangingPunct="1">
              <a:defRPr/>
            </a:pPr>
            <a:endParaRPr lang="en-US" altLang="ko-KR" sz="1200" dirty="0">
              <a:solidFill>
                <a:srgbClr val="2A00FF"/>
              </a:solidFill>
              <a:latin typeface="맑은 고딕"/>
              <a:ea typeface="맑은 고딕"/>
            </a:endParaRP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}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(Exception ex)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Log.e(TAG,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"Exception in insert SQL"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, ex);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   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3F7F5F"/>
                </a:solidFill>
                <a:latin typeface="맑은 고딕"/>
                <a:ea typeface="맑은 고딕"/>
              </a:rPr>
              <a:t> 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onOpen(SQLiteDatabase db)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println(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"opened database ["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+ DATABASE_NAME +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"]."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); 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3F7F5F"/>
                </a:solidFill>
                <a:latin typeface="맑은 고딕"/>
                <a:ea typeface="맑은 고딕"/>
              </a:rPr>
              <a:t> 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onUpgrade(SQLiteDatabase db,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oldVersion,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newVersion)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Log.w(TAG,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"Upgrading database from version 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+ oldVersion +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 to 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+ newVersion +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"."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sz="1200" dirty="0">
              <a:latin typeface="맑은 고딕"/>
              <a:ea typeface="맑은 고딕"/>
            </a:endParaRP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(newVersion &gt; 1)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db.execSQL(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"DROP TABLE IF EXISTS 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+ TABLE_NAME);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lang="ko-KR" altLang="en-US" sz="1200" dirty="0">
              <a:latin typeface="맑은 고딕"/>
              <a:ea typeface="맑은 고딕"/>
            </a:endParaRP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 </a:t>
            </a:r>
            <a:endParaRPr lang="en-US" altLang="ko-KR" sz="1200" kern="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0350" y="6337300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230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829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헬퍼클래스 만들기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23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헬퍼클래스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28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3.</a:t>
            </a:r>
          </a:p>
        </p:txBody>
      </p:sp>
      <p:sp>
        <p:nvSpPr>
          <p:cNvPr id="5428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2007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데이터 조회하기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292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CH9.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그룹 22"/>
          <p:cNvGrpSpPr>
            <a:grpSpLocks/>
          </p:cNvGrpSpPr>
          <p:nvPr/>
        </p:nvGrpSpPr>
        <p:grpSpPr bwMode="auto">
          <a:xfrm>
            <a:off x="785813" y="3286125"/>
            <a:ext cx="2786062" cy="1000125"/>
            <a:chOff x="785782" y="3000372"/>
            <a:chExt cx="2857520" cy="822325"/>
          </a:xfrm>
        </p:grpSpPr>
        <p:sp>
          <p:nvSpPr>
            <p:cNvPr id="56337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</a:p>
          </p:txBody>
        </p:sp>
        <p:sp>
          <p:nvSpPr>
            <p:cNvPr id="56338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3786188" cy="1143000"/>
            <a:chOff x="0" y="0"/>
            <a:chExt cx="1232" cy="975"/>
          </a:xfrm>
        </p:grpSpPr>
        <p:sp>
          <p:nvSpPr>
            <p:cNvPr id="56333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6334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56335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데이터 조회하기 예제</a:t>
                </a:r>
              </a:p>
            </p:txBody>
          </p:sp>
          <p:sp>
            <p:nvSpPr>
              <p:cNvPr id="56336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56324" name="그룹 25"/>
          <p:cNvGrpSpPr>
            <a:grpSpLocks/>
          </p:cNvGrpSpPr>
          <p:nvPr/>
        </p:nvGrpSpPr>
        <p:grpSpPr bwMode="auto">
          <a:xfrm>
            <a:off x="3643313" y="3286125"/>
            <a:ext cx="2786062" cy="1000125"/>
            <a:chOff x="785782" y="3000372"/>
            <a:chExt cx="2857520" cy="822325"/>
          </a:xfrm>
        </p:grpSpPr>
        <p:sp>
          <p:nvSpPr>
            <p:cNvPr id="5633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5633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56325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데이터베이스에서 </a:t>
            </a: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로 데이터 조회하기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326" name="직사각형 27"/>
          <p:cNvSpPr>
            <a:spLocks noChangeArrowheads="1"/>
          </p:cNvSpPr>
          <p:nvPr/>
        </p:nvSpPr>
        <p:spPr bwMode="auto">
          <a:xfrm>
            <a:off x="714375" y="4286250"/>
            <a:ext cx="2786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327" name="직사각형 27"/>
          <p:cNvSpPr>
            <a:spLocks noChangeArrowheads="1"/>
          </p:cNvSpPr>
          <p:nvPr/>
        </p:nvSpPr>
        <p:spPr bwMode="auto">
          <a:xfrm>
            <a:off x="3571875" y="4286250"/>
            <a:ext cx="2786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커서를 이용해 데이터 조회하기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328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 조회하기</a:t>
            </a:r>
          </a:p>
        </p:txBody>
      </p:sp>
      <p:sp>
        <p:nvSpPr>
          <p:cNvPr id="5632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6330" name="_x176361000" descr="P02_S009_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3688" y="830263"/>
            <a:ext cx="174307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988" y="987425"/>
            <a:ext cx="9217025" cy="540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58372" name="직사각형 2"/>
          <p:cNvSpPr>
            <a:spLocks noChangeArrowheads="1"/>
          </p:cNvSpPr>
          <p:nvPr/>
        </p:nvSpPr>
        <p:spPr bwMode="auto">
          <a:xfrm>
            <a:off x="606425" y="719138"/>
            <a:ext cx="9001125" cy="587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endParaRPr lang="en-US" altLang="ko-KR" dirty="0"/>
          </a:p>
          <a:p>
            <a:pPr eaLnBrk="1" latinLnBrk="1" hangingPunct="1"/>
            <a:endParaRPr lang="en-US" altLang="ko-KR" dirty="0"/>
          </a:p>
          <a:p>
            <a:pPr eaLnBrk="1" fontAlgn="b" latinLnBrk="1" hangingPunct="1">
              <a:lnSpc>
                <a:spcPts val="1800"/>
              </a:lnSpc>
            </a:pPr>
            <a:r>
              <a:rPr lang="en-US" altLang="ko-KR" b="1" dirty="0">
                <a:solidFill>
                  <a:srgbClr val="7F0055"/>
                </a:solidFill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class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</a:rPr>
              <a:t>MainActivity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extends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</a:rPr>
              <a:t>AppCompatActivity</a:t>
            </a:r>
            <a:r>
              <a:rPr lang="en-US" altLang="ko-KR" b="1" dirty="0">
                <a:solidFill>
                  <a:srgbClr val="000000"/>
                </a:solidFill>
              </a:rPr>
              <a:t> {</a:t>
            </a:r>
          </a:p>
          <a:p>
            <a:pPr eaLnBrk="1" fontAlgn="b" latinLnBrk="1" hangingPunct="1">
              <a:lnSpc>
                <a:spcPts val="1800"/>
              </a:lnSpc>
            </a:pPr>
            <a:r>
              <a:rPr lang="en-US" altLang="ko-KR" b="1" dirty="0">
                <a:solidFill>
                  <a:srgbClr val="7F0055"/>
                </a:solidFill>
              </a:rPr>
              <a:t>  …</a:t>
            </a:r>
          </a:p>
          <a:p>
            <a:pPr eaLnBrk="1" fontAlgn="b" latinLnBrk="1" hangingPunct="1">
              <a:lnSpc>
                <a:spcPts val="1800"/>
              </a:lnSpc>
            </a:pPr>
            <a:r>
              <a:rPr lang="en-US" altLang="ko-KR" b="1" dirty="0">
                <a:solidFill>
                  <a:srgbClr val="7F0055"/>
                </a:solidFill>
              </a:rPr>
              <a:t>  private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</a:rPr>
              <a:t> String </a:t>
            </a:r>
            <a:r>
              <a:rPr lang="en-US" altLang="ko-KR" b="1" i="1" dirty="0">
                <a:solidFill>
                  <a:srgbClr val="0000C0"/>
                </a:solidFill>
              </a:rPr>
              <a:t>DATABASE_NAME</a:t>
            </a:r>
            <a:r>
              <a:rPr lang="en-US" altLang="ko-KR" b="1" i="1" dirty="0">
                <a:solidFill>
                  <a:srgbClr val="000000"/>
                </a:solidFill>
              </a:rPr>
              <a:t> = </a:t>
            </a:r>
            <a:r>
              <a:rPr lang="en-US" altLang="ko-KR" b="1" i="1" dirty="0">
                <a:solidFill>
                  <a:srgbClr val="7F0055"/>
                </a:solidFill>
              </a:rPr>
              <a:t>null</a:t>
            </a:r>
            <a:r>
              <a:rPr lang="en-US" altLang="ko-KR" b="1" i="1" dirty="0">
                <a:solidFill>
                  <a:srgbClr val="000000"/>
                </a:solidFill>
              </a:rPr>
              <a:t>;</a:t>
            </a:r>
          </a:p>
          <a:p>
            <a:pPr eaLnBrk="1" fontAlgn="b" latinLnBrk="1" hangingPunct="1">
              <a:lnSpc>
                <a:spcPts val="1800"/>
              </a:lnSpc>
            </a:pPr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en-US" altLang="ko-KR" b="1" dirty="0">
                <a:solidFill>
                  <a:srgbClr val="7F0055"/>
                </a:solidFill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</a:rPr>
              <a:t> String </a:t>
            </a:r>
            <a:r>
              <a:rPr lang="en-US" altLang="ko-KR" b="1" i="1" dirty="0">
                <a:solidFill>
                  <a:srgbClr val="0000C0"/>
                </a:solidFill>
              </a:rPr>
              <a:t>TABLE_NAME</a:t>
            </a:r>
            <a:r>
              <a:rPr lang="en-US" altLang="ko-KR" b="1" i="1" dirty="0">
                <a:solidFill>
                  <a:srgbClr val="000000"/>
                </a:solidFill>
              </a:rPr>
              <a:t> = </a:t>
            </a:r>
            <a:r>
              <a:rPr lang="en-US" altLang="ko-KR" b="1" i="1" dirty="0">
                <a:solidFill>
                  <a:srgbClr val="2A00FF"/>
                </a:solidFill>
              </a:rPr>
              <a:t>"employee"</a:t>
            </a:r>
            <a:r>
              <a:rPr lang="en-US" altLang="ko-KR" b="1" i="1" dirty="0">
                <a:solidFill>
                  <a:srgbClr val="000000"/>
                </a:solidFill>
              </a:rPr>
              <a:t>;</a:t>
            </a:r>
          </a:p>
          <a:p>
            <a:pPr eaLnBrk="1" fontAlgn="b" latinLnBrk="1" hangingPunct="1">
              <a:lnSpc>
                <a:spcPts val="1800"/>
              </a:lnSpc>
            </a:pPr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en-US" altLang="ko-KR" b="1" dirty="0">
                <a:solidFill>
                  <a:srgbClr val="7F0055"/>
                </a:solidFill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i="1" dirty="0">
                <a:solidFill>
                  <a:srgbClr val="0000C0"/>
                </a:solidFill>
              </a:rPr>
              <a:t>DATABASE_VERSION</a:t>
            </a:r>
            <a:r>
              <a:rPr lang="en-US" altLang="ko-KR" b="1" i="1" dirty="0">
                <a:solidFill>
                  <a:srgbClr val="000000"/>
                </a:solidFill>
              </a:rPr>
              <a:t> = 1;</a:t>
            </a:r>
          </a:p>
          <a:p>
            <a:pPr eaLnBrk="1" fontAlgn="b" latinLnBrk="1" hangingPunct="1">
              <a:lnSpc>
                <a:spcPts val="1800"/>
              </a:lnSpc>
            </a:pPr>
            <a:endParaRPr lang="en-US" altLang="ko-KR" b="1" i="1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ts val="1800"/>
              </a:lnSpc>
            </a:pPr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en-US" altLang="ko-KR" b="1" dirty="0">
                <a:solidFill>
                  <a:srgbClr val="7F0055"/>
                </a:solidFill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</a:rPr>
              <a:t>DatabaseHelper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0000C0"/>
                </a:solidFill>
              </a:rPr>
              <a:t>dbHelper</a:t>
            </a:r>
            <a:r>
              <a:rPr lang="en-US" altLang="ko-KR" b="1" dirty="0">
                <a:solidFill>
                  <a:srgbClr val="000000"/>
                </a:solidFill>
              </a:rPr>
              <a:t>;</a:t>
            </a:r>
          </a:p>
          <a:p>
            <a:pPr eaLnBrk="1" fontAlgn="b" latinLnBrk="1" hangingPunct="1">
              <a:lnSpc>
                <a:spcPts val="1800"/>
              </a:lnSpc>
            </a:pPr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en-US" altLang="ko-KR" b="1" dirty="0">
                <a:solidFill>
                  <a:srgbClr val="7F0055"/>
                </a:solidFill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</a:rPr>
              <a:t>SQLiteDatabase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0000C0"/>
                </a:solidFill>
              </a:rPr>
              <a:t>db</a:t>
            </a:r>
            <a:r>
              <a:rPr lang="en-US" altLang="ko-KR" b="1" dirty="0">
                <a:solidFill>
                  <a:srgbClr val="000000"/>
                </a:solidFill>
              </a:rPr>
              <a:t>;</a:t>
            </a:r>
          </a:p>
          <a:p>
            <a:pPr eaLnBrk="1" fontAlgn="b" latinLnBrk="1" hangingPunct="1">
              <a:lnSpc>
                <a:spcPts val="1800"/>
              </a:lnSpc>
            </a:pPr>
            <a:r>
              <a:rPr lang="ko-KR" altLang="en-US" dirty="0">
                <a:solidFill>
                  <a:srgbClr val="000000"/>
                </a:solidFill>
              </a:rPr>
              <a:t>    </a:t>
            </a:r>
          </a:p>
          <a:p>
            <a:pPr eaLnBrk="1" fontAlgn="b" latinLnBrk="1" hangingPunct="1">
              <a:lnSpc>
                <a:spcPts val="1800"/>
              </a:lnSpc>
            </a:pPr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en-US" altLang="ko-KR" b="1" dirty="0">
                <a:solidFill>
                  <a:srgbClr val="7F0055"/>
                </a:solidFill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</a:rPr>
              <a:t>onCreate</a:t>
            </a:r>
            <a:r>
              <a:rPr lang="en-US" altLang="ko-KR" b="1" dirty="0">
                <a:solidFill>
                  <a:srgbClr val="000000"/>
                </a:solidFill>
              </a:rPr>
              <a:t>(Bundle </a:t>
            </a:r>
            <a:r>
              <a:rPr lang="en-US" altLang="ko-KR" b="1" dirty="0" err="1">
                <a:solidFill>
                  <a:srgbClr val="000000"/>
                </a:solidFill>
              </a:rPr>
              <a:t>savedInstanceState</a:t>
            </a:r>
            <a:r>
              <a:rPr lang="en-US" altLang="ko-KR" b="1" dirty="0">
                <a:solidFill>
                  <a:srgbClr val="000000"/>
                </a:solidFill>
              </a:rPr>
              <a:t>) {</a:t>
            </a:r>
          </a:p>
          <a:p>
            <a:pPr eaLnBrk="1" fontAlgn="b" latinLnBrk="1" hangingPunct="1">
              <a:lnSpc>
                <a:spcPts val="1800"/>
              </a:lnSpc>
            </a:pPr>
            <a:r>
              <a:rPr lang="en-US" altLang="ko-KR" dirty="0">
                <a:solidFill>
                  <a:srgbClr val="000000"/>
                </a:solidFill>
              </a:rPr>
              <a:t>    …</a:t>
            </a:r>
          </a:p>
          <a:p>
            <a:pPr eaLnBrk="1" fontAlgn="b" latinLnBrk="1" hangingPunct="1"/>
            <a:r>
              <a:rPr lang="en-US" altLang="ko-KR" dirty="0">
                <a:solidFill>
                  <a:srgbClr val="000000"/>
                </a:solidFill>
              </a:rPr>
              <a:t>   </a:t>
            </a:r>
            <a:r>
              <a:rPr lang="en-US" altLang="ko-KR" dirty="0" err="1">
                <a:solidFill>
                  <a:srgbClr val="000000"/>
                </a:solidFill>
              </a:rPr>
              <a:t>queryBtn.setOnClickListener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</a:rPr>
              <a:t>OnClickListener</a:t>
            </a:r>
            <a:r>
              <a:rPr lang="en-US" altLang="ko-KR" b="1" dirty="0">
                <a:solidFill>
                  <a:srgbClr val="000000"/>
                </a:solidFill>
              </a:rPr>
              <a:t>() {</a:t>
            </a:r>
          </a:p>
          <a:p>
            <a:pPr eaLnBrk="1" fontAlgn="b" latinLnBrk="1" hangingPunct="1"/>
            <a:r>
              <a:rPr lang="en-US" altLang="ko-KR" dirty="0">
                <a:solidFill>
                  <a:srgbClr val="000000"/>
                </a:solidFill>
              </a:rPr>
              <a:t>      </a:t>
            </a:r>
            <a:r>
              <a:rPr lang="en-US" altLang="ko-KR" b="1" dirty="0">
                <a:solidFill>
                  <a:srgbClr val="7F0055"/>
                </a:solidFill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</a:rPr>
              <a:t>onClick</a:t>
            </a:r>
            <a:r>
              <a:rPr lang="en-US" altLang="ko-KR" b="1" dirty="0">
                <a:solidFill>
                  <a:srgbClr val="000000"/>
                </a:solidFill>
              </a:rPr>
              <a:t>(View v) {</a:t>
            </a:r>
          </a:p>
          <a:p>
            <a:pPr eaLnBrk="1" fontAlgn="b" latinLnBrk="1" hangingPunct="1"/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i="1" dirty="0">
                <a:solidFill>
                  <a:srgbClr val="0000C0"/>
                </a:solidFill>
              </a:rPr>
              <a:t>DATABASE_NAME</a:t>
            </a:r>
            <a:r>
              <a:rPr lang="en-US" altLang="ko-KR" i="1" dirty="0">
                <a:solidFill>
                  <a:srgbClr val="000000"/>
                </a:solidFill>
              </a:rPr>
              <a:t> = input01.getText().</a:t>
            </a:r>
            <a:r>
              <a:rPr lang="en-US" altLang="ko-KR" i="1" dirty="0" err="1">
                <a:solidFill>
                  <a:srgbClr val="000000"/>
                </a:solidFill>
              </a:rPr>
              <a:t>toString</a:t>
            </a:r>
            <a:r>
              <a:rPr lang="en-US" altLang="ko-KR" i="1" dirty="0">
                <a:solidFill>
                  <a:srgbClr val="000000"/>
                </a:solidFill>
              </a:rPr>
              <a:t>();</a:t>
            </a:r>
          </a:p>
          <a:p>
            <a:pPr eaLnBrk="1" fontAlgn="b" latinLnBrk="1" hangingPunct="1"/>
            <a:endParaRPr lang="ko-KR" altLang="en-US" dirty="0"/>
          </a:p>
          <a:p>
            <a:pPr eaLnBrk="1" fontAlgn="b" latinLnBrk="1" hangingPunct="1"/>
            <a:r>
              <a:rPr lang="en-US" altLang="ko-KR" dirty="0">
                <a:solidFill>
                  <a:srgbClr val="3F7F5F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b="1" dirty="0" err="1">
                <a:solidFill>
                  <a:srgbClr val="7F0055"/>
                </a:solidFill>
              </a:rPr>
              <a:t>boolean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</a:rPr>
              <a:t>isOpen</a:t>
            </a:r>
            <a:r>
              <a:rPr lang="en-US" altLang="ko-KR" b="1" dirty="0">
                <a:solidFill>
                  <a:srgbClr val="000000"/>
                </a:solidFill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</a:rPr>
              <a:t>openDatabase</a:t>
            </a:r>
            <a:r>
              <a:rPr lang="en-US" altLang="ko-KR" b="1" dirty="0">
                <a:solidFill>
                  <a:srgbClr val="000000"/>
                </a:solidFill>
              </a:rPr>
              <a:t>();</a:t>
            </a:r>
          </a:p>
          <a:p>
            <a:pPr eaLnBrk="1" fontAlgn="b" latinLnBrk="1" hangingPunct="1"/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</a:rPr>
              <a:t>if</a:t>
            </a:r>
            <a:r>
              <a:rPr lang="en-US" altLang="ko-KR" b="1" dirty="0">
                <a:solidFill>
                  <a:srgbClr val="000000"/>
                </a:solidFill>
              </a:rPr>
              <a:t> (</a:t>
            </a:r>
            <a:r>
              <a:rPr lang="en-US" altLang="ko-KR" b="1" dirty="0" err="1">
                <a:solidFill>
                  <a:srgbClr val="000000"/>
                </a:solidFill>
              </a:rPr>
              <a:t>isOpen</a:t>
            </a:r>
            <a:r>
              <a:rPr lang="en-US" altLang="ko-KR" b="1" dirty="0">
                <a:solidFill>
                  <a:srgbClr val="000000"/>
                </a:solidFill>
              </a:rPr>
              <a:t>) {</a:t>
            </a:r>
          </a:p>
          <a:p>
            <a:pPr eaLnBrk="1" fontAlgn="b" latinLnBrk="1" hangingPunct="1"/>
            <a:r>
              <a:rPr lang="en-US" altLang="ko-KR" dirty="0">
                <a:solidFill>
                  <a:srgbClr val="000000"/>
                </a:solidFill>
              </a:rPr>
              <a:t>          </a:t>
            </a:r>
            <a:r>
              <a:rPr lang="en-US" altLang="ko-KR" dirty="0" err="1">
                <a:solidFill>
                  <a:srgbClr val="000000"/>
                </a:solidFill>
              </a:rPr>
              <a:t>executeRawQuery</a:t>
            </a:r>
            <a:r>
              <a:rPr lang="en-US" altLang="ko-KR" dirty="0">
                <a:solidFill>
                  <a:srgbClr val="000000"/>
                </a:solidFill>
              </a:rPr>
              <a:t>();</a:t>
            </a:r>
          </a:p>
          <a:p>
            <a:pPr eaLnBrk="1" fontAlgn="b" latinLnBrk="1" hangingPunct="1"/>
            <a:r>
              <a:rPr lang="en-US" altLang="ko-KR" dirty="0">
                <a:solidFill>
                  <a:srgbClr val="000000"/>
                </a:solidFill>
              </a:rPr>
              <a:t>          </a:t>
            </a:r>
            <a:r>
              <a:rPr lang="en-US" altLang="ko-KR" dirty="0" err="1">
                <a:solidFill>
                  <a:srgbClr val="000000"/>
                </a:solidFill>
              </a:rPr>
              <a:t>executeRawQueryParam</a:t>
            </a:r>
            <a:r>
              <a:rPr lang="en-US" altLang="ko-KR" dirty="0">
                <a:solidFill>
                  <a:srgbClr val="000000"/>
                </a:solidFill>
              </a:rPr>
              <a:t>();</a:t>
            </a:r>
          </a:p>
          <a:p>
            <a:pPr eaLnBrk="1" fontAlgn="b" latinLnBrk="1" hangingPunct="1"/>
            <a:r>
              <a:rPr lang="ko-KR" altLang="en-US" dirty="0">
                <a:solidFill>
                  <a:srgbClr val="000000"/>
                </a:solidFill>
              </a:rPr>
              <a:t>        </a:t>
            </a: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 dirty="0">
                <a:solidFill>
                  <a:srgbClr val="000000"/>
                </a:solidFill>
              </a:rPr>
              <a:t>      </a:t>
            </a: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 dirty="0">
                <a:solidFill>
                  <a:srgbClr val="000000"/>
                </a:solidFill>
              </a:rPr>
              <a:t>    </a:t>
            </a:r>
            <a:r>
              <a:rPr lang="en-US" altLang="ko-KR" dirty="0">
                <a:solidFill>
                  <a:srgbClr val="000000"/>
                </a:solidFill>
              </a:rPr>
              <a:t>}); </a:t>
            </a:r>
            <a:endParaRPr lang="en-US" altLang="ko-KR" b="1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ts val="1800"/>
              </a:lnSpc>
            </a:pPr>
            <a:r>
              <a:rPr lang="ko-KR" altLang="en-US" dirty="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0350" y="6199188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374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만들기</a:t>
            </a:r>
          </a:p>
        </p:txBody>
      </p:sp>
      <p:sp>
        <p:nvSpPr>
          <p:cNvPr id="5837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8376" name="그룹 1"/>
          <p:cNvGrpSpPr>
            <a:grpSpLocks/>
          </p:cNvGrpSpPr>
          <p:nvPr/>
        </p:nvGrpSpPr>
        <p:grpSpPr bwMode="auto">
          <a:xfrm>
            <a:off x="4786313" y="4719638"/>
            <a:ext cx="4500562" cy="319087"/>
            <a:chOff x="1722929" y="4286566"/>
            <a:chExt cx="4501919" cy="319226"/>
          </a:xfrm>
        </p:grpSpPr>
        <p:sp>
          <p:nvSpPr>
            <p:cNvPr id="58377" name="TextBox 6"/>
            <p:cNvSpPr txBox="1">
              <a:spLocks noChangeArrowheads="1"/>
            </p:cNvSpPr>
            <p:nvPr/>
          </p:nvSpPr>
          <p:spPr bwMode="auto">
            <a:xfrm>
              <a:off x="1867342" y="4286566"/>
              <a:ext cx="4357506" cy="307853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데이터베이스 열기를 위해 정의한 메소드 호출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1722929" y="4318330"/>
              <a:ext cx="289012" cy="287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988" y="981075"/>
            <a:ext cx="9217025" cy="540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60420" name="직사각형 2"/>
          <p:cNvSpPr>
            <a:spLocks noChangeArrowheads="1"/>
          </p:cNvSpPr>
          <p:nvPr/>
        </p:nvSpPr>
        <p:spPr bwMode="auto">
          <a:xfrm>
            <a:off x="606425" y="981075"/>
            <a:ext cx="900112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/>
            <a:endParaRPr lang="en-US" altLang="ko-KR">
              <a:solidFill>
                <a:srgbClr val="000000"/>
              </a:solidFill>
            </a:endParaRPr>
          </a:p>
          <a:p>
            <a:pPr eaLnBrk="1" fontAlgn="b" latinLnBrk="1" hangingPunct="1"/>
            <a:r>
              <a:rPr lang="en-US" altLang="ko-KR" b="1">
                <a:solidFill>
                  <a:srgbClr val="7F0055"/>
                </a:solidFill>
              </a:rPr>
              <a:t>  private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boolean</a:t>
            </a:r>
            <a:r>
              <a:rPr lang="en-US" altLang="ko-KR" b="1">
                <a:solidFill>
                  <a:srgbClr val="000000"/>
                </a:solidFill>
              </a:rPr>
              <a:t> openDatabase()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println(</a:t>
            </a:r>
            <a:r>
              <a:rPr lang="en-US" altLang="ko-KR">
                <a:solidFill>
                  <a:srgbClr val="2A00FF"/>
                </a:solidFill>
              </a:rPr>
              <a:t>"opening database ["</a:t>
            </a:r>
            <a:r>
              <a:rPr lang="en-US" altLang="ko-KR">
                <a:solidFill>
                  <a:srgbClr val="000000"/>
                </a:solidFill>
              </a:rPr>
              <a:t> + </a:t>
            </a:r>
            <a:r>
              <a:rPr lang="en-US" altLang="ko-KR" i="1">
                <a:solidFill>
                  <a:srgbClr val="0000C0"/>
                </a:solidFill>
              </a:rPr>
              <a:t>DATABASE_NAME</a:t>
            </a:r>
            <a:r>
              <a:rPr lang="en-US" altLang="ko-KR" i="1">
                <a:solidFill>
                  <a:srgbClr val="000000"/>
                </a:solidFill>
              </a:rPr>
              <a:t> + </a:t>
            </a:r>
            <a:r>
              <a:rPr lang="en-US" altLang="ko-KR" i="1">
                <a:solidFill>
                  <a:srgbClr val="2A00FF"/>
                </a:solidFill>
              </a:rPr>
              <a:t>"]."</a:t>
            </a:r>
            <a:r>
              <a:rPr lang="en-US" altLang="ko-KR" i="1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    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>
                <a:solidFill>
                  <a:srgbClr val="0000C0"/>
                </a:solidFill>
              </a:rPr>
              <a:t>dbHelper</a:t>
            </a:r>
            <a:r>
              <a:rPr lang="en-US" altLang="ko-KR">
                <a:solidFill>
                  <a:srgbClr val="000000"/>
                </a:solidFill>
              </a:rPr>
              <a:t>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 b="1">
                <a:solidFill>
                  <a:srgbClr val="000000"/>
                </a:solidFill>
              </a:rPr>
              <a:t> DatabaseHelper(</a:t>
            </a:r>
            <a:r>
              <a:rPr lang="en-US" altLang="ko-KR" b="1">
                <a:solidFill>
                  <a:srgbClr val="7F0055"/>
                </a:solidFill>
              </a:rPr>
              <a:t>this</a:t>
            </a:r>
            <a:r>
              <a:rPr lang="en-US" altLang="ko-KR" b="1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>
                <a:solidFill>
                  <a:srgbClr val="0000C0"/>
                </a:solidFill>
              </a:rPr>
              <a:t>db</a:t>
            </a:r>
            <a:r>
              <a:rPr lang="en-US" altLang="ko-KR">
                <a:solidFill>
                  <a:srgbClr val="000000"/>
                </a:solidFill>
              </a:rPr>
              <a:t> = </a:t>
            </a:r>
            <a:r>
              <a:rPr lang="en-US" altLang="ko-KR">
                <a:solidFill>
                  <a:srgbClr val="0000C0"/>
                </a:solidFill>
              </a:rPr>
              <a:t>dbHelper</a:t>
            </a:r>
            <a:r>
              <a:rPr lang="en-US" altLang="ko-KR">
                <a:solidFill>
                  <a:srgbClr val="000000"/>
                </a:solidFill>
              </a:rPr>
              <a:t>.getWritableDatabase();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 b="1">
                <a:solidFill>
                  <a:srgbClr val="7F0055"/>
                </a:solidFill>
              </a:rPr>
              <a:t>return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true</a:t>
            </a:r>
            <a:r>
              <a:rPr lang="en-US" altLang="ko-KR" b="1">
                <a:solidFill>
                  <a:srgbClr val="000000"/>
                </a:solidFill>
              </a:rPr>
              <a:t>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</a:t>
            </a:r>
            <a:r>
              <a:rPr lang="en-US" altLang="ko-KR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</a:t>
            </a:r>
            <a:r>
              <a:rPr lang="en-US" altLang="ko-KR" b="1">
                <a:solidFill>
                  <a:srgbClr val="7F0055"/>
                </a:solidFill>
              </a:rPr>
              <a:t>private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void</a:t>
            </a:r>
            <a:r>
              <a:rPr lang="en-US" altLang="ko-KR" b="1">
                <a:solidFill>
                  <a:srgbClr val="000000"/>
                </a:solidFill>
              </a:rPr>
              <a:t> executeRawQuery()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println(</a:t>
            </a:r>
            <a:r>
              <a:rPr lang="en-US" altLang="ko-KR">
                <a:solidFill>
                  <a:srgbClr val="2A00FF"/>
                </a:solidFill>
              </a:rPr>
              <a:t>"\nexecuteRawQuery called.\n"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</a:t>
            </a:r>
            <a:endParaRPr lang="en-US" altLang="ko-KR">
              <a:solidFill>
                <a:srgbClr val="000000"/>
              </a:solidFill>
            </a:endParaRP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Cursor c1 = </a:t>
            </a:r>
            <a:r>
              <a:rPr lang="en-US" altLang="ko-KR">
                <a:solidFill>
                  <a:srgbClr val="0000C0"/>
                </a:solidFill>
              </a:rPr>
              <a:t>db</a:t>
            </a:r>
            <a:r>
              <a:rPr lang="en-US" altLang="ko-KR">
                <a:solidFill>
                  <a:srgbClr val="000000"/>
                </a:solidFill>
              </a:rPr>
              <a:t>.rawQuery(</a:t>
            </a:r>
            <a:r>
              <a:rPr lang="en-US" altLang="ko-KR">
                <a:solidFill>
                  <a:srgbClr val="2A00FF"/>
                </a:solidFill>
              </a:rPr>
              <a:t>"select count(*) as Total from "</a:t>
            </a:r>
            <a:r>
              <a:rPr lang="en-US" altLang="ko-KR">
                <a:solidFill>
                  <a:srgbClr val="000000"/>
                </a:solidFill>
              </a:rPr>
              <a:t> + </a:t>
            </a:r>
            <a:r>
              <a:rPr lang="en-US" altLang="ko-KR" i="1">
                <a:solidFill>
                  <a:srgbClr val="0000C0"/>
                </a:solidFill>
              </a:rPr>
              <a:t>TABLE_NAME</a:t>
            </a:r>
            <a:r>
              <a:rPr lang="en-US" altLang="ko-KR" i="1">
                <a:solidFill>
                  <a:srgbClr val="000000"/>
                </a:solidFill>
              </a:rPr>
              <a:t>, </a:t>
            </a:r>
            <a:r>
              <a:rPr lang="en-US" altLang="ko-KR" b="1" i="1">
                <a:solidFill>
                  <a:srgbClr val="7F0055"/>
                </a:solidFill>
              </a:rPr>
              <a:t>null</a:t>
            </a:r>
            <a:r>
              <a:rPr lang="en-US" altLang="ko-KR" b="1" i="1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println(</a:t>
            </a:r>
            <a:r>
              <a:rPr lang="en-US" altLang="ko-KR">
                <a:solidFill>
                  <a:srgbClr val="2A00FF"/>
                </a:solidFill>
              </a:rPr>
              <a:t>"cursor count : "</a:t>
            </a:r>
            <a:r>
              <a:rPr lang="en-US" altLang="ko-KR">
                <a:solidFill>
                  <a:srgbClr val="000000"/>
                </a:solidFill>
              </a:rPr>
              <a:t> + c1.getCount());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         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c1.moveToNext();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println(</a:t>
            </a:r>
            <a:r>
              <a:rPr lang="en-US" altLang="ko-KR">
                <a:solidFill>
                  <a:srgbClr val="2A00FF"/>
                </a:solidFill>
              </a:rPr>
              <a:t>"record count : "</a:t>
            </a:r>
            <a:r>
              <a:rPr lang="en-US" altLang="ko-KR">
                <a:solidFill>
                  <a:srgbClr val="000000"/>
                </a:solidFill>
              </a:rPr>
              <a:t> + c1.getInt(0));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       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c1.close();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</a:t>
            </a:r>
            <a:r>
              <a:rPr lang="en-US" altLang="ko-KR">
                <a:solidFill>
                  <a:srgbClr val="000000"/>
                </a:solidFill>
              </a:rPr>
              <a:t>}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0350" y="6192838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422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576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만들기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0423" name="그룹 1"/>
          <p:cNvGrpSpPr>
            <a:grpSpLocks/>
          </p:cNvGrpSpPr>
          <p:nvPr/>
        </p:nvGrpSpPr>
        <p:grpSpPr bwMode="auto">
          <a:xfrm>
            <a:off x="5557838" y="4056063"/>
            <a:ext cx="4625975" cy="638175"/>
            <a:chOff x="1722929" y="4070672"/>
            <a:chExt cx="4627337" cy="638332"/>
          </a:xfrm>
        </p:grpSpPr>
        <p:sp>
          <p:nvSpPr>
            <p:cNvPr id="18" name="오른쪽 대괄호 17"/>
            <p:cNvSpPr/>
            <p:nvPr/>
          </p:nvSpPr>
          <p:spPr>
            <a:xfrm>
              <a:off x="3738059" y="4070672"/>
              <a:ext cx="144506" cy="638332"/>
            </a:xfrm>
            <a:prstGeom prst="rightBracket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437" name="TextBox 6"/>
            <p:cNvSpPr txBox="1">
              <a:spLocks noChangeArrowheads="1"/>
            </p:cNvSpPr>
            <p:nvPr/>
          </p:nvSpPr>
          <p:spPr bwMode="auto">
            <a:xfrm>
              <a:off x="1867340" y="4286555"/>
              <a:ext cx="4482926" cy="307578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lang="en-US" altLang="ko-KR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rawQuery() </a:t>
              </a:r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메소드를 이용해 </a:t>
              </a:r>
              <a:r>
                <a:rPr lang="en-US" altLang="ko-KR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SELECT SQL </a:t>
              </a:r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문 실행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1722929" y="4318383"/>
              <a:ext cx="289010" cy="287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0424" name="그룹 1"/>
          <p:cNvGrpSpPr>
            <a:grpSpLocks/>
          </p:cNvGrpSpPr>
          <p:nvPr/>
        </p:nvGrpSpPr>
        <p:grpSpPr bwMode="auto">
          <a:xfrm>
            <a:off x="4264025" y="4848225"/>
            <a:ext cx="4192588" cy="503238"/>
            <a:chOff x="3738848" y="1756522"/>
            <a:chExt cx="4191635" cy="503730"/>
          </a:xfrm>
        </p:grpSpPr>
        <p:sp>
          <p:nvSpPr>
            <p:cNvPr id="23" name="오른쪽 대괄호 22"/>
            <p:cNvSpPr/>
            <p:nvPr/>
          </p:nvSpPr>
          <p:spPr>
            <a:xfrm>
              <a:off x="3738848" y="1756522"/>
              <a:ext cx="144430" cy="503730"/>
            </a:xfrm>
            <a:prstGeom prst="rightBracket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434" name="TextBox 6"/>
            <p:cNvSpPr txBox="1">
              <a:spLocks noChangeArrowheads="1"/>
            </p:cNvSpPr>
            <p:nvPr/>
          </p:nvSpPr>
          <p:spPr bwMode="auto">
            <a:xfrm>
              <a:off x="4257943" y="1875840"/>
              <a:ext cx="3672540" cy="312453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커서 객체를 이용해 레코드를 하나씩 처리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4113413" y="1875701"/>
              <a:ext cx="288859" cy="2876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0425" name="그룹 1"/>
          <p:cNvGrpSpPr>
            <a:grpSpLocks/>
          </p:cNvGrpSpPr>
          <p:nvPr/>
        </p:nvGrpSpPr>
        <p:grpSpPr bwMode="auto">
          <a:xfrm>
            <a:off x="1889125" y="5688013"/>
            <a:ext cx="1670050" cy="384175"/>
            <a:chOff x="3738848" y="1875840"/>
            <a:chExt cx="1671007" cy="384412"/>
          </a:xfrm>
        </p:grpSpPr>
        <p:sp>
          <p:nvSpPr>
            <p:cNvPr id="27" name="오른쪽 대괄호 26"/>
            <p:cNvSpPr/>
            <p:nvPr/>
          </p:nvSpPr>
          <p:spPr>
            <a:xfrm>
              <a:off x="3738848" y="1875840"/>
              <a:ext cx="144546" cy="384412"/>
            </a:xfrm>
            <a:prstGeom prst="rightBracket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431" name="TextBox 6"/>
            <p:cNvSpPr txBox="1">
              <a:spLocks noChangeArrowheads="1"/>
            </p:cNvSpPr>
            <p:nvPr/>
          </p:nvSpPr>
          <p:spPr bwMode="auto">
            <a:xfrm>
              <a:off x="4257943" y="1875840"/>
              <a:ext cx="1151912" cy="312453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커서 닫기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4113713" y="1875840"/>
              <a:ext cx="289091" cy="287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042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0427" name="그룹 1"/>
          <p:cNvGrpSpPr>
            <a:grpSpLocks/>
          </p:cNvGrpSpPr>
          <p:nvPr/>
        </p:nvGrpSpPr>
        <p:grpSpPr bwMode="auto">
          <a:xfrm>
            <a:off x="4572000" y="2263775"/>
            <a:ext cx="2786063" cy="319088"/>
            <a:chOff x="1722929" y="4286562"/>
            <a:chExt cx="2786904" cy="319230"/>
          </a:xfrm>
        </p:grpSpPr>
        <p:sp>
          <p:nvSpPr>
            <p:cNvPr id="60428" name="TextBox 6"/>
            <p:cNvSpPr txBox="1">
              <a:spLocks noChangeArrowheads="1"/>
            </p:cNvSpPr>
            <p:nvPr/>
          </p:nvSpPr>
          <p:spPr bwMode="auto">
            <a:xfrm>
              <a:off x="1867341" y="4286562"/>
              <a:ext cx="2642492" cy="306841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lang="en-US" altLang="ko-KR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DatabaseHelper </a:t>
              </a:r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객체 생성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1722929" y="4318326"/>
              <a:ext cx="289012" cy="287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1.</a:t>
            </a: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2007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데이터베이스와 테이블 만들기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CH9.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4929188" y="332656"/>
            <a:ext cx="5143500" cy="37242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getColumnCount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getColumnIndex (String columnName)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 getColumnName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String[] getColumnNames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getCount ()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moveToNext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moveToPrevious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moveToFirst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moveToLast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 (int offset)</a:t>
            </a:r>
          </a:p>
          <a:p>
            <a:pPr algn="just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929188" y="4360863"/>
            <a:ext cx="5143500" cy="2354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 getString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short getShort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getInt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long getLong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float getFloat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double getDouble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byte[] getBlob (int columnIndex) </a:t>
            </a:r>
          </a:p>
        </p:txBody>
      </p:sp>
      <p:sp>
        <p:nvSpPr>
          <p:cNvPr id="6247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1768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커서의 메소드</a:t>
            </a:r>
          </a:p>
        </p:txBody>
      </p:sp>
      <p:sp>
        <p:nvSpPr>
          <p:cNvPr id="624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500063" y="1044575"/>
            <a:ext cx="4286250" cy="2247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 조회를 위해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SELECT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실행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결과값으로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Cursor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객체 리턴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getCount()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레코드 개수 확인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moveToNext()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하나씩 진행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getXXX()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값 확인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pic>
        <p:nvPicPr>
          <p:cNvPr id="62474" name="Picture 7" descr="D:\book\android\원고\images\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8800" y="4714875"/>
            <a:ext cx="11715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오른쪽 화살표 12"/>
          <p:cNvSpPr/>
          <p:nvPr/>
        </p:nvSpPr>
        <p:spPr>
          <a:xfrm flipH="1">
            <a:off x="2170113" y="4872038"/>
            <a:ext cx="928687" cy="285750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1563" y="4700588"/>
            <a:ext cx="1071562" cy="642937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Cursor</a:t>
            </a:r>
            <a:endParaRPr lang="ko-KR" altLang="en-US" sz="18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77" name="TextBox 14"/>
          <p:cNvSpPr txBox="1">
            <a:spLocks noChangeArrowheads="1"/>
          </p:cNvSpPr>
          <p:nvPr/>
        </p:nvSpPr>
        <p:spPr bwMode="auto">
          <a:xfrm>
            <a:off x="1636713" y="5572125"/>
            <a:ext cx="2005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rawQuery(“select …”)</a:t>
            </a:r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직사각형 2"/>
          <p:cNvSpPr>
            <a:spLocks noChangeArrowheads="1"/>
          </p:cNvSpPr>
          <p:nvPr/>
        </p:nvSpPr>
        <p:spPr bwMode="auto">
          <a:xfrm>
            <a:off x="2901950" y="6021388"/>
            <a:ext cx="45354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을 이용한 테이블 레코드 조회</a:t>
            </a:r>
          </a:p>
        </p:txBody>
      </p:sp>
      <p:sp>
        <p:nvSpPr>
          <p:cNvPr id="66563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142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실행 화면</a:t>
            </a:r>
          </a:p>
        </p:txBody>
      </p:sp>
      <p:sp>
        <p:nvSpPr>
          <p:cNvPr id="6656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6565" name="_x176360280" descr="P02_S009_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513" y="1268413"/>
            <a:ext cx="2392362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References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42950" y="201613"/>
            <a:ext cx="124142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534988" y="1484313"/>
            <a:ext cx="9072562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 hangingPunct="1">
              <a:lnSpc>
                <a:spcPts val="2200"/>
              </a:lnSpc>
              <a:spcAft>
                <a:spcPct val="10000"/>
              </a:spcAft>
              <a:buFont typeface="Arial" charset="0"/>
              <a:buChar char="•"/>
            </a:pPr>
            <a:r>
              <a:rPr lang="ko-KR" altLang="en-US" sz="1300">
                <a:latin typeface="나눔고딕" pitchFamily="50" charset="-127"/>
                <a:ea typeface="나눔고딕" pitchFamily="50" charset="-127"/>
              </a:rPr>
              <a:t> 기본 서적</a:t>
            </a:r>
            <a:endParaRPr lang="en-US" altLang="ko-KR" sz="1300">
              <a:latin typeface="나눔고딕" pitchFamily="50" charset="-127"/>
              <a:ea typeface="나눔고딕" pitchFamily="50" charset="-127"/>
            </a:endParaRPr>
          </a:p>
          <a:p>
            <a:pPr fontAlgn="b" hangingPunct="1">
              <a:lnSpc>
                <a:spcPts val="2200"/>
              </a:lnSpc>
              <a:spcAft>
                <a:spcPct val="10000"/>
              </a:spcAft>
            </a:pP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        2017, </a:t>
            </a:r>
            <a:r>
              <a:rPr lang="ko-KR" altLang="en-US" sz="1300">
                <a:latin typeface="나눔고딕" pitchFamily="50" charset="-127"/>
                <a:ea typeface="나눔고딕" pitchFamily="50" charset="-127"/>
              </a:rPr>
              <a:t>정재곤</a:t>
            </a: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, “Do it! </a:t>
            </a:r>
            <a:r>
              <a:rPr lang="ko-KR" altLang="en-US" sz="1300">
                <a:latin typeface="나눔고딕" pitchFamily="50" charset="-127"/>
                <a:ea typeface="나눔고딕" pitchFamily="50" charset="-127"/>
              </a:rPr>
              <a:t>안드로이드 앱 프로그래밍</a:t>
            </a: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300">
                <a:latin typeface="나눔고딕" pitchFamily="50" charset="-127"/>
                <a:ea typeface="나눔고딕" pitchFamily="50" charset="-127"/>
              </a:rPr>
              <a:t>개정</a:t>
            </a: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300">
                <a:latin typeface="나눔고딕" pitchFamily="50" charset="-127"/>
                <a:ea typeface="나눔고딕" pitchFamily="50" charset="-127"/>
              </a:rPr>
              <a:t>판</a:t>
            </a: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)”, </a:t>
            </a:r>
            <a:r>
              <a:rPr lang="ko-KR" altLang="en-US" sz="1300">
                <a:latin typeface="나눔고딕" pitchFamily="50" charset="-127"/>
                <a:ea typeface="나눔고딕" pitchFamily="50" charset="-127"/>
              </a:rPr>
              <a:t>이지스퍼블리싱</a:t>
            </a: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30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fontAlgn="b" hangingPunct="1">
              <a:lnSpc>
                <a:spcPts val="2200"/>
              </a:lnSpc>
              <a:spcAft>
                <a:spcPct val="10000"/>
              </a:spcAft>
              <a:buFont typeface="Arial" charset="0"/>
              <a:buChar char="•"/>
            </a:pP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 Android Website</a:t>
            </a:r>
          </a:p>
          <a:p>
            <a:pPr lvl="1" fontAlgn="b" hangingPunct="1">
              <a:lnSpc>
                <a:spcPts val="2200"/>
              </a:lnSpc>
              <a:spcAft>
                <a:spcPct val="10000"/>
              </a:spcAft>
            </a:pP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http://www.android.com/</a:t>
            </a:r>
          </a:p>
          <a:p>
            <a:pPr fontAlgn="b" hangingPunct="1">
              <a:lnSpc>
                <a:spcPts val="2200"/>
              </a:lnSpc>
              <a:spcAft>
                <a:spcPct val="10000"/>
              </a:spcAft>
              <a:buFont typeface="Arial" charset="0"/>
              <a:buChar char="•"/>
            </a:pP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 Google Developer’s Conference</a:t>
            </a:r>
          </a:p>
          <a:p>
            <a:pPr lvl="1" fontAlgn="b" hangingPunct="1">
              <a:lnSpc>
                <a:spcPts val="2200"/>
              </a:lnSpc>
              <a:spcAft>
                <a:spcPct val="10000"/>
              </a:spcAft>
            </a:pP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http://code.google.com/events/io/</a:t>
            </a:r>
          </a:p>
          <a:p>
            <a:pPr fontAlgn="b" hangingPunct="1">
              <a:lnSpc>
                <a:spcPts val="2200"/>
              </a:lnSpc>
              <a:spcAft>
                <a:spcPct val="10000"/>
              </a:spcAft>
              <a:buFont typeface="Arial" charset="0"/>
              <a:buChar char="•"/>
            </a:pPr>
            <a:r>
              <a:rPr lang="ko-KR" altLang="en-US" sz="130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00">
                <a:latin typeface="나눔고딕" pitchFamily="50" charset="-127"/>
                <a:ea typeface="나눔고딕" pitchFamily="50" charset="-127"/>
              </a:rPr>
              <a:t>Android SDK Documentation</a:t>
            </a:r>
          </a:p>
        </p:txBody>
      </p:sp>
      <p:sp>
        <p:nvSpPr>
          <p:cNvPr id="68613" name="TextBox 7"/>
          <p:cNvSpPr txBox="1">
            <a:spLocks noChangeArrowheads="1"/>
          </p:cNvSpPr>
          <p:nvPr/>
        </p:nvSpPr>
        <p:spPr bwMode="auto">
          <a:xfrm>
            <a:off x="473075" y="1125538"/>
            <a:ext cx="1423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600" b="1">
                <a:solidFill>
                  <a:srgbClr val="753805"/>
                </a:solidFill>
                <a:latin typeface="나눔고딕" pitchFamily="50" charset="-127"/>
                <a:ea typeface="나눔고딕" pitchFamily="50" charset="-127"/>
              </a:rPr>
              <a:t>[ References]</a:t>
            </a:r>
            <a:endParaRPr lang="ko-KR" altLang="en-US" sz="1600" b="1">
              <a:solidFill>
                <a:srgbClr val="753805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1022"/>
          <a:stretch/>
        </p:blipFill>
        <p:spPr bwMode="auto">
          <a:xfrm>
            <a:off x="5136537" y="1637107"/>
            <a:ext cx="5688632" cy="463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82" y="890523"/>
            <a:ext cx="9957370" cy="570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764704"/>
            <a:ext cx="9101460" cy="565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2"/>
          <p:cNvSpPr>
            <a:spLocks noChangeArrowheads="1"/>
          </p:cNvSpPr>
          <p:nvPr/>
        </p:nvSpPr>
        <p:spPr bwMode="auto">
          <a:xfrm>
            <a:off x="606425" y="857250"/>
            <a:ext cx="9001125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안드로이드에서 데이터를 저장하는 대표적인 방법</a:t>
            </a:r>
            <a:endParaRPr kumimoji="0" lang="en-US" altLang="ko-KR" sz="20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설정 정보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파일 사용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 </a:t>
            </a:r>
            <a:r>
              <a:rPr kumimoji="0"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  <a:sym typeface="Wingdings" pitchFamily="2" charset="2"/>
              </a:rPr>
              <a:t>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0" lang="ko-KR" altLang="en-US" sz="16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많은 데이터를 체계적으로 관리</a:t>
            </a:r>
            <a:endParaRPr kumimoji="0" lang="en-US" altLang="ko-KR" sz="1600" b="1">
              <a:solidFill>
                <a:srgbClr val="FF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endParaRPr kumimoji="0" lang="ko-KR" altLang="en-US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9459" name="직사각형 2"/>
          <p:cNvSpPr>
            <a:spLocks noChangeArrowheads="1"/>
          </p:cNvSpPr>
          <p:nvPr/>
        </p:nvSpPr>
        <p:spPr bwMode="auto">
          <a:xfrm>
            <a:off x="6918325" y="4378325"/>
            <a:ext cx="26257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활용 순서</a:t>
            </a: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endParaRPr lang="ko-KR" altLang="en-US" b="1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0" name="AutoShape 43"/>
          <p:cNvSpPr>
            <a:spLocks noChangeArrowheads="1"/>
          </p:cNvSpPr>
          <p:nvPr/>
        </p:nvSpPr>
        <p:spPr bwMode="auto">
          <a:xfrm>
            <a:off x="6513513" y="1714500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1" name="TextBox 28"/>
          <p:cNvSpPr txBox="1">
            <a:spLocks noChangeArrowheads="1"/>
          </p:cNvSpPr>
          <p:nvPr/>
        </p:nvSpPr>
        <p:spPr bwMode="auto">
          <a:xfrm>
            <a:off x="6511925" y="1738313"/>
            <a:ext cx="3344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데이터베이스 만들기</a:t>
            </a:r>
            <a:endParaRPr kumimoji="0" lang="en-US" altLang="ko-KR" b="1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0" name="직선 연결선 47"/>
          <p:cNvCxnSpPr>
            <a:cxnSpLocks noChangeShapeType="1"/>
          </p:cNvCxnSpPr>
          <p:nvPr/>
        </p:nvCxnSpPr>
        <p:spPr bwMode="auto">
          <a:xfrm>
            <a:off x="8166100" y="2143125"/>
            <a:ext cx="0" cy="252413"/>
          </a:xfrm>
          <a:prstGeom prst="line">
            <a:avLst/>
          </a:prstGeom>
          <a:noFill/>
          <a:ln w="38100" algn="ctr">
            <a:solidFill>
              <a:schemeClr val="accent1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</p:cxnSp>
      <p:sp>
        <p:nvSpPr>
          <p:cNvPr id="19463" name="AutoShape 43"/>
          <p:cNvSpPr>
            <a:spLocks noChangeArrowheads="1"/>
          </p:cNvSpPr>
          <p:nvPr/>
        </p:nvSpPr>
        <p:spPr bwMode="auto">
          <a:xfrm>
            <a:off x="6513513" y="2414588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4" name="TextBox 31"/>
          <p:cNvSpPr txBox="1">
            <a:spLocks noChangeArrowheads="1"/>
          </p:cNvSpPr>
          <p:nvPr/>
        </p:nvSpPr>
        <p:spPr bwMode="auto">
          <a:xfrm>
            <a:off x="6511925" y="2438400"/>
            <a:ext cx="3344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테이블 만들기</a:t>
            </a:r>
            <a:endParaRPr kumimoji="0" lang="en-US" altLang="ko-KR" b="1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47"/>
          <p:cNvCxnSpPr>
            <a:cxnSpLocks noChangeShapeType="1"/>
          </p:cNvCxnSpPr>
          <p:nvPr/>
        </p:nvCxnSpPr>
        <p:spPr bwMode="auto">
          <a:xfrm>
            <a:off x="8166100" y="2843213"/>
            <a:ext cx="0" cy="252412"/>
          </a:xfrm>
          <a:prstGeom prst="line">
            <a:avLst/>
          </a:prstGeom>
          <a:noFill/>
          <a:ln w="38100" algn="ctr">
            <a:solidFill>
              <a:schemeClr val="accent1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</p:cxnSp>
      <p:sp>
        <p:nvSpPr>
          <p:cNvPr id="19466" name="AutoShape 43"/>
          <p:cNvSpPr>
            <a:spLocks noChangeArrowheads="1"/>
          </p:cNvSpPr>
          <p:nvPr/>
        </p:nvSpPr>
        <p:spPr bwMode="auto">
          <a:xfrm>
            <a:off x="6513513" y="3119438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7" name="TextBox 34"/>
          <p:cNvSpPr txBox="1">
            <a:spLocks noChangeArrowheads="1"/>
          </p:cNvSpPr>
          <p:nvPr/>
        </p:nvSpPr>
        <p:spPr bwMode="auto">
          <a:xfrm>
            <a:off x="6511925" y="3143250"/>
            <a:ext cx="3344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레코드 추가하기</a:t>
            </a:r>
            <a:endParaRPr kumimoji="0" lang="en-US" altLang="ko-KR" b="1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6" name="직선 연결선 47"/>
          <p:cNvCxnSpPr>
            <a:cxnSpLocks noChangeShapeType="1"/>
          </p:cNvCxnSpPr>
          <p:nvPr/>
        </p:nvCxnSpPr>
        <p:spPr bwMode="auto">
          <a:xfrm>
            <a:off x="8166100" y="3548063"/>
            <a:ext cx="0" cy="252412"/>
          </a:xfrm>
          <a:prstGeom prst="line">
            <a:avLst/>
          </a:prstGeom>
          <a:noFill/>
          <a:ln w="38100" algn="ctr">
            <a:solidFill>
              <a:schemeClr val="accent1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</p:cxnSp>
      <p:sp>
        <p:nvSpPr>
          <p:cNvPr id="19469" name="AutoShape 43"/>
          <p:cNvSpPr>
            <a:spLocks noChangeArrowheads="1"/>
          </p:cNvSpPr>
          <p:nvPr/>
        </p:nvSpPr>
        <p:spPr bwMode="auto">
          <a:xfrm>
            <a:off x="6518275" y="3829050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0" name="TextBox 37"/>
          <p:cNvSpPr txBox="1">
            <a:spLocks noChangeArrowheads="1"/>
          </p:cNvSpPr>
          <p:nvPr/>
        </p:nvSpPr>
        <p:spPr bwMode="auto">
          <a:xfrm>
            <a:off x="6516688" y="3852863"/>
            <a:ext cx="33448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1" name="직사각형 2"/>
          <p:cNvSpPr>
            <a:spLocks noChangeArrowheads="1"/>
          </p:cNvSpPr>
          <p:nvPr/>
        </p:nvSpPr>
        <p:spPr bwMode="auto">
          <a:xfrm>
            <a:off x="606425" y="2857500"/>
            <a:ext cx="900112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</a:t>
            </a:r>
            <a:endParaRPr kumimoji="0" lang="en-US" altLang="ko-KR" sz="20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여러 개의 테이블을 담고 있는 하나의 그릇 역할</a:t>
            </a: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20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데이터베이스를 만드는 가장 간단한 방법</a:t>
            </a:r>
            <a:endParaRPr kumimoji="0" lang="en-US" altLang="ko-KR" sz="20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Context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클래스에 정의된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openOrCreateDatabase()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메소드를 사용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애플리케이션에서 기본적으로 사용하는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Activity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클래스가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Context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를 상속한 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것이므로 액티비티 안에서 데이터베이스 생성 가능</a:t>
            </a:r>
          </a:p>
          <a:p>
            <a:pPr eaLnBrk="1" latinLnBrk="1" hangingPunct="1">
              <a:lnSpc>
                <a:spcPct val="150000"/>
              </a:lnSpc>
            </a:pP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endParaRPr kumimoji="0" lang="ko-KR" altLang="en-US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94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3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00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모바일 데이터베이스란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24500" cy="369332"/>
          </a:xfrm>
        </p:spPr>
        <p:txBody>
          <a:bodyPr/>
          <a:lstStyle/>
          <a:p>
            <a:r>
              <a:rPr lang="en-US" altLang="ko-KR" dirty="0" err="1" smtClean="0"/>
              <a:t>SQLiteDatabase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8306891" cy="56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-1" b="82435"/>
          <a:stretch/>
        </p:blipFill>
        <p:spPr bwMode="auto">
          <a:xfrm>
            <a:off x="4608962" y="5823787"/>
            <a:ext cx="5688632" cy="103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66331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915303"/>
            <a:ext cx="9001125" cy="228370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데이터베이스를 열거나 삭제할 수 있는 메소드</a:t>
            </a:r>
          </a:p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SQLiteDatabase </a:t>
            </a:r>
            <a:r>
              <a:rPr lang="en-US" altLang="ko-KR" sz="18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openOrCreateDatabase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 name,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mode, 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SQLiteDatabase.CursorFactory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factory)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deleteDatabase (String name)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06425" y="3500438"/>
            <a:ext cx="9001125" cy="2967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을 실행할 수 있는 메소드</a:t>
            </a:r>
          </a:p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create, insert, delete 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결과데이터가 없는 </a:t>
            </a: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8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execSQL(String sql) throws SQLException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select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와 같이 조회에 따른 결과 데이터가 있는 </a:t>
            </a: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Cursor rawQuery(String sql) throws SQLException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151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243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</a:p>
        </p:txBody>
      </p:sp>
      <p:sp>
        <p:nvSpPr>
          <p:cNvPr id="2151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만들기 구조 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8620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1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단계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 생성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 2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단계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: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테이블 생성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 3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단계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: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레코드 추가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테이블 생성과 레코드 추가는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문을 만들어 실행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(create table … &amp; insert into …)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0188" y="2555875"/>
            <a:ext cx="7313612" cy="3671888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3250" y="2357438"/>
            <a:ext cx="2770188" cy="369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 : customer.db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813" y="3014663"/>
            <a:ext cx="6456362" cy="2886075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2816225"/>
            <a:ext cx="2871788" cy="3698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customer …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27275" y="3668713"/>
            <a:ext cx="5629275" cy="760412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2388" y="3500438"/>
            <a:ext cx="2408237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 customer …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562" name="Picture 2" descr="Misc Database 3 ico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1063" y="2286000"/>
            <a:ext cx="6429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4" descr="Actions insert table ico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86688" y="2714625"/>
            <a:ext cx="7953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2665413" y="3929063"/>
            <a:ext cx="1522412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79913" y="3929063"/>
            <a:ext cx="1522412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94413" y="3929063"/>
            <a:ext cx="1522412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010-7788-1234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27275" y="4668838"/>
            <a:ext cx="5629275" cy="760412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3975" y="4519613"/>
            <a:ext cx="2406650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 customer …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67000" y="4929188"/>
            <a:ext cx="1520825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Mike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81500" y="4929188"/>
            <a:ext cx="1520825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35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96000" y="4929188"/>
            <a:ext cx="1520825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010-7777-2233</a:t>
            </a:r>
          </a:p>
        </p:txBody>
      </p:sp>
      <p:sp>
        <p:nvSpPr>
          <p:cNvPr id="235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44800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만들기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500063" y="764704"/>
            <a:ext cx="9358312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SampleDatabase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프로젝트 만들고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activity_main.xml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파일 열어 화면 구성하기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560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0325" y="4077072"/>
            <a:ext cx="963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btn1, ed1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tn2, ed2</a:t>
            </a:r>
          </a:p>
          <a:p>
            <a:r>
              <a:rPr lang="en-US" altLang="ko-KR" dirty="0" smtClean="0"/>
              <a:t>text1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3" y="1144997"/>
            <a:ext cx="8992793" cy="57254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8475" y="1030288"/>
            <a:ext cx="9217025" cy="540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27652" name="직사각형 2"/>
          <p:cNvSpPr>
            <a:spLocks noChangeArrowheads="1"/>
          </p:cNvSpPr>
          <p:nvPr/>
        </p:nvSpPr>
        <p:spPr bwMode="auto">
          <a:xfrm>
            <a:off x="606425" y="981075"/>
            <a:ext cx="900112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endParaRPr lang="ko-KR" altLang="en-US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private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createDatabase(String name)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println(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"creating database ["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+ name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"]."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>
                <a:solidFill>
                  <a:srgbClr val="0000C0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openOrCreateDatabase(name, MODE_WORLD_WRITEABLE,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null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>
                <a:solidFill>
                  <a:srgbClr val="0000C0"/>
                </a:solidFill>
                <a:latin typeface="나눔고딕" pitchFamily="50" charset="-127"/>
                <a:ea typeface="나눔고딕" pitchFamily="50" charset="-127"/>
              </a:rPr>
              <a:t>databaseCreated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true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private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createTable(String name)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println(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"creating table ["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+ name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"]."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>
                <a:solidFill>
                  <a:srgbClr val="0000C0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.execSQL(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"create table 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+ name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"("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                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 _id integer PRIMARY KEY autoincrement, 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                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 name text, "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                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 age integer, "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                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 phone text);"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>
                <a:solidFill>
                  <a:srgbClr val="0000C0"/>
                </a:solidFill>
                <a:latin typeface="나눔고딕" pitchFamily="50" charset="-127"/>
                <a:ea typeface="나눔고딕" pitchFamily="50" charset="-127"/>
              </a:rPr>
              <a:t>tableCreated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true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0350" y="6264275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5011738" y="1463675"/>
            <a:ext cx="278923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 데이터베이스 생성 또는 열기</a:t>
            </a:r>
          </a:p>
        </p:txBody>
      </p:sp>
      <p:sp>
        <p:nvSpPr>
          <p:cNvPr id="27655" name="TextBox 6"/>
          <p:cNvSpPr txBox="1">
            <a:spLocks noChangeArrowheads="1"/>
          </p:cNvSpPr>
          <p:nvPr/>
        </p:nvSpPr>
        <p:spPr bwMode="auto">
          <a:xfrm>
            <a:off x="4930775" y="3124200"/>
            <a:ext cx="2949575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  테이블 생성을 위한 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문 실행</a:t>
            </a:r>
          </a:p>
        </p:txBody>
      </p:sp>
      <p:sp>
        <p:nvSpPr>
          <p:cNvPr id="27656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32786</TotalTime>
  <Words>1792</Words>
  <Application>Microsoft Office PowerPoint</Application>
  <PresentationFormat>35mm 슬라이드</PresentationFormat>
  <Paragraphs>393</Paragraphs>
  <Slides>35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굴림</vt:lpstr>
      <vt:lpstr>나눔고딕</vt:lpstr>
      <vt:lpstr>나눔고딕 ExtraBold</vt:lpstr>
      <vt:lpstr>맑은 고딕</vt:lpstr>
      <vt:lpstr>바탕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이번 장에서는 무엇을 다룰까요?</vt:lpstr>
      <vt:lpstr>PowerPoint 프레젠테이션</vt:lpstr>
      <vt:lpstr>PowerPoint 프레젠테이션</vt:lpstr>
      <vt:lpstr>모바일 데이터베이스란?</vt:lpstr>
      <vt:lpstr>SQLiteDatabase 클래스</vt:lpstr>
      <vt:lpstr>데이터베이스와 테이블 만들기</vt:lpstr>
      <vt:lpstr>데이터베이스 만들기 구조 </vt:lpstr>
      <vt:lpstr>XML 레이아웃 만들기</vt:lpstr>
      <vt:lpstr>메인 액티비티 코드 만들기 (계속)</vt:lpstr>
      <vt:lpstr>메인 액티비티 코드 만들기 (계속)</vt:lpstr>
      <vt:lpstr>MainActivity</vt:lpstr>
      <vt:lpstr>Crate database, create table</vt:lpstr>
      <vt:lpstr>Insert, select</vt:lpstr>
      <vt:lpstr>칼럼 참조용 데이터 타입</vt:lpstr>
      <vt:lpstr>테이블 생성과 레코드 추가를 위한 SQL 문법</vt:lpstr>
      <vt:lpstr>데이터 조회 – SELECT SQL</vt:lpstr>
      <vt:lpstr>실행 화면</vt:lpstr>
      <vt:lpstr>데이터베이스 관리도구</vt:lpstr>
      <vt:lpstr>데이터베이스 관리도구</vt:lpstr>
      <vt:lpstr>데이터베이스 저장 위치</vt:lpstr>
      <vt:lpstr>PowerPoint 프레젠테이션</vt:lpstr>
      <vt:lpstr>헬퍼클래스를 이용해 업그레이드 지원하기</vt:lpstr>
      <vt:lpstr>헬퍼클래스의 구조</vt:lpstr>
      <vt:lpstr>헬퍼클래스 만들기</vt:lpstr>
      <vt:lpstr>헬퍼클래스 만들기 (계속)</vt:lpstr>
      <vt:lpstr>PowerPoint 프레젠테이션</vt:lpstr>
      <vt:lpstr>데이터 조회하기</vt:lpstr>
      <vt:lpstr>메인 액티비티 만들기</vt:lpstr>
      <vt:lpstr>메인 액티비티 만들기 (계속)</vt:lpstr>
      <vt:lpstr>커서의 메소드</vt:lpstr>
      <vt:lpstr>실행 화면</vt:lpstr>
      <vt:lpstr>참고 문헌</vt:lpstr>
      <vt:lpstr>PowerPoint 프레젠테이션</vt:lpstr>
      <vt:lpstr>PowerPoint 프레젠테이션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3274</cp:revision>
  <dcterms:modified xsi:type="dcterms:W3CDTF">2018-04-05T01:38:27Z</dcterms:modified>
</cp:coreProperties>
</file>