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964" r:id="rId3"/>
    <p:sldId id="1264" r:id="rId4"/>
    <p:sldId id="1290" r:id="rId5"/>
    <p:sldId id="1291" r:id="rId6"/>
    <p:sldId id="1322" r:id="rId7"/>
    <p:sldId id="1323" r:id="rId8"/>
    <p:sldId id="1324" r:id="rId9"/>
    <p:sldId id="1325" r:id="rId10"/>
    <p:sldId id="1326" r:id="rId11"/>
    <p:sldId id="1327" r:id="rId12"/>
    <p:sldId id="1328" r:id="rId13"/>
    <p:sldId id="1303" r:id="rId14"/>
    <p:sldId id="1304" r:id="rId15"/>
    <p:sldId id="1305" r:id="rId16"/>
    <p:sldId id="1306" r:id="rId17"/>
    <p:sldId id="1307" r:id="rId18"/>
    <p:sldId id="1313" r:id="rId19"/>
    <p:sldId id="1308" r:id="rId20"/>
    <p:sldId id="1314" r:id="rId21"/>
    <p:sldId id="1292" r:id="rId22"/>
    <p:sldId id="1293" r:id="rId23"/>
    <p:sldId id="1294" r:id="rId24"/>
    <p:sldId id="1295" r:id="rId25"/>
    <p:sldId id="1315" r:id="rId26"/>
    <p:sldId id="1297" r:id="rId27"/>
    <p:sldId id="1298" r:id="rId28"/>
    <p:sldId id="1299" r:id="rId29"/>
    <p:sldId id="1300" r:id="rId30"/>
    <p:sldId id="1301" r:id="rId31"/>
    <p:sldId id="1317" r:id="rId32"/>
    <p:sldId id="1319" r:id="rId33"/>
    <p:sldId id="1289" r:id="rId34"/>
    <p:sldId id="1266" r:id="rId35"/>
    <p:sldId id="1083" r:id="rId36"/>
    <p:sldId id="1084" r:id="rId37"/>
    <p:sldId id="1320" r:id="rId38"/>
    <p:sldId id="1321" r:id="rId39"/>
    <p:sldId id="1270" r:id="rId40"/>
    <p:sldId id="1271" r:id="rId41"/>
    <p:sldId id="1272" r:id="rId4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3729" autoAdjust="0"/>
  </p:normalViewPr>
  <p:slideViewPr>
    <p:cSldViewPr>
      <p:cViewPr varScale="1">
        <p:scale>
          <a:sx n="87" d="100"/>
          <a:sy n="87" d="100"/>
        </p:scale>
        <p:origin x="907" y="17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3798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884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706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36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7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3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6439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4629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7630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5267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981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341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978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7.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582416"/>
            <a:ext cx="56451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리소스 활용 </a:t>
            </a:r>
            <a:endParaRPr lang="en-US" altLang="ko-KR" sz="3200" dirty="0" smtClean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eaLnBrk="1" fontAlgn="b" latinLnBrk="1" hangingPunct="1">
              <a:buSzPct val="70000"/>
            </a:pP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anim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지역화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화면방향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266825"/>
            <a:ext cx="9288463" cy="487680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accelerate_interpolator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빠르게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decelerate_interpolator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느리게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accelerate_decelerate_interpolator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빠르다가 느리게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anticipate_interpolator</a:t>
            </a: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시작 위치에서 조금 뒤로 당겼다가 시작하도록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overshoot_interpolator</a:t>
            </a: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종료 위치에서 조금 지나쳤다가 종료되도록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27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인터폴레이터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292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919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052513"/>
            <a:ext cx="9288463" cy="25923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anticipate_interpolator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시작 위치에서 조금 뒤로 당겼다가 시작한 후 종료 위치에서 조금 지나쳤다가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종료되도록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bounce_interpolator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종료 위치에서 튀도록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1488" y="3789363"/>
            <a:ext cx="9288462" cy="25923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	&lt;translate&gt;	 			→ TranslateAnimation</a:t>
            </a: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회전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				&lt;rotate&gt; 					→ RotateAnimation</a:t>
            </a: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&lt;scale&gt; 						→ ScaleAnimation</a:t>
            </a: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투명도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		&lt;alpha&gt;					 	→ AlphaAnimation</a:t>
            </a: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집합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&lt;set&gt; 							→ AnimationSet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50260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인터폴레이터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341" name="TextBox 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0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500063" y="2928938"/>
            <a:ext cx="500062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5" name="TextBox 55"/>
          <p:cNvSpPr txBox="1">
            <a:spLocks noChangeArrowheads="1"/>
          </p:cNvSpPr>
          <p:nvPr/>
        </p:nvSpPr>
        <p:spPr bwMode="auto">
          <a:xfrm>
            <a:off x="2214563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5063" y="2928938"/>
            <a:ext cx="357187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사용 방식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트윈애니메이션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(Tweened Animation)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이동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확대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축소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회전과 같이 일정한 패턴을 가지고 움직이는 애니메이션을 구현할 때 사용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전형적인 애니메이션 사용 방식은 애니메이션 액션 정보를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XML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로 정의한 후 사용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Animation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객체로 만든 후 뷰의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startAnimation()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메소드를 사용하면 간단하게 애니메이션 동작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25960" name="TextBox 46"/>
          <p:cNvSpPr txBox="1">
            <a:spLocks noChangeArrowheads="1"/>
          </p:cNvSpPr>
          <p:nvPr/>
        </p:nvSpPr>
        <p:spPr bwMode="auto">
          <a:xfrm>
            <a:off x="1255713" y="4884738"/>
            <a:ext cx="928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00125" y="3986213"/>
            <a:ext cx="1428750" cy="785812"/>
          </a:xfrm>
          <a:prstGeom prst="roundRect">
            <a:avLst>
              <a:gd name="adj" fmla="val 6175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2" name="TextBox 51"/>
          <p:cNvSpPr txBox="1">
            <a:spLocks noChangeArrowheads="1"/>
          </p:cNvSpPr>
          <p:nvPr/>
        </p:nvSpPr>
        <p:spPr bwMode="auto">
          <a:xfrm>
            <a:off x="7143750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67463" y="3259138"/>
            <a:ext cx="3276600" cy="2312987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34288" y="3983038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5" name="TextBox 48"/>
          <p:cNvSpPr txBox="1">
            <a:spLocks noChangeArrowheads="1"/>
          </p:cNvSpPr>
          <p:nvPr/>
        </p:nvSpPr>
        <p:spPr bwMode="auto">
          <a:xfrm>
            <a:off x="7500938" y="4745038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flow.xml</a:t>
            </a:r>
          </a:p>
        </p:txBody>
      </p:sp>
      <p:sp>
        <p:nvSpPr>
          <p:cNvPr id="125966" name="TextBox 52"/>
          <p:cNvSpPr txBox="1">
            <a:spLocks noChangeArrowheads="1"/>
          </p:cNvSpPr>
          <p:nvPr/>
        </p:nvSpPr>
        <p:spPr bwMode="auto">
          <a:xfrm>
            <a:off x="6643688" y="3028950"/>
            <a:ext cx="1285875" cy="414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/res/anim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348163" y="3986213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8" name="TextBox 57"/>
          <p:cNvSpPr txBox="1">
            <a:spLocks noChangeArrowheads="1"/>
          </p:cNvSpPr>
          <p:nvPr/>
        </p:nvSpPr>
        <p:spPr bwMode="auto">
          <a:xfrm>
            <a:off x="4116388" y="4759325"/>
            <a:ext cx="114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 </a:t>
            </a: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stCxn id="48" idx="1"/>
            <a:endCxn id="57" idx="3"/>
          </p:cNvCxnSpPr>
          <p:nvPr/>
        </p:nvCxnSpPr>
        <p:spPr>
          <a:xfrm rot="10800000" flipV="1">
            <a:off x="5005388" y="4376738"/>
            <a:ext cx="26289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0" name="TextBox 60"/>
          <p:cNvSpPr txBox="1">
            <a:spLocks noChangeArrowheads="1"/>
          </p:cNvSpPr>
          <p:nvPr/>
        </p:nvSpPr>
        <p:spPr bwMode="auto">
          <a:xfrm>
            <a:off x="5514975" y="39862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loadAnimation( )</a:t>
            </a:r>
          </a:p>
        </p:txBody>
      </p:sp>
      <p:cxnSp>
        <p:nvCxnSpPr>
          <p:cNvPr id="62" name="직선 화살표 연결선 61"/>
          <p:cNvCxnSpPr>
            <a:stCxn id="57" idx="1"/>
            <a:endCxn id="50" idx="3"/>
          </p:cNvCxnSpPr>
          <p:nvPr/>
        </p:nvCxnSpPr>
        <p:spPr>
          <a:xfrm rot="10800000" flipV="1">
            <a:off x="2428875" y="4378325"/>
            <a:ext cx="191928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2" name="TextBox 64"/>
          <p:cNvSpPr txBox="1">
            <a:spLocks noChangeArrowheads="1"/>
          </p:cNvSpPr>
          <p:nvPr/>
        </p:nvSpPr>
        <p:spPr bwMode="auto">
          <a:xfrm>
            <a:off x="2571750" y="3986213"/>
            <a:ext cx="17033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startAnimation( )</a:t>
            </a:r>
          </a:p>
        </p:txBody>
      </p:sp>
    </p:spTree>
    <p:extLst>
      <p:ext uri="{BB962C8B-B14F-4D97-AF65-F5344CB8AC3E}">
        <p14:creationId xmlns:p14="http://schemas.microsoft.com/office/powerpoint/2010/main" val="27271004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그룹 22"/>
          <p:cNvGrpSpPr>
            <a:grpSpLocks/>
          </p:cNvGrpSpPr>
          <p:nvPr/>
        </p:nvGrpSpPr>
        <p:grpSpPr bwMode="auto">
          <a:xfrm>
            <a:off x="785813" y="3214688"/>
            <a:ext cx="2786062" cy="1000125"/>
            <a:chOff x="785782" y="3000372"/>
            <a:chExt cx="2857520" cy="822325"/>
          </a:xfrm>
        </p:grpSpPr>
        <p:sp>
          <p:nvSpPr>
            <p:cNvPr id="1280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 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1280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128019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8020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28021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애니메이션 예제</a:t>
                </a:r>
              </a:p>
            </p:txBody>
          </p:sp>
          <p:sp>
            <p:nvSpPr>
              <p:cNvPr id="128022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128004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텍스트뷰가 들어가는 화면 구성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이동 애니메이션 적용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5" name="직사각형 27"/>
          <p:cNvSpPr>
            <a:spLocks noChangeArrowheads="1"/>
          </p:cNvSpPr>
          <p:nvPr/>
        </p:nvSpPr>
        <p:spPr bwMode="auto">
          <a:xfrm>
            <a:off x="714375" y="4214813"/>
            <a:ext cx="2643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액티비티를 위한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8006" name="그룹 25"/>
          <p:cNvGrpSpPr>
            <a:grpSpLocks/>
          </p:cNvGrpSpPr>
          <p:nvPr/>
        </p:nvGrpSpPr>
        <p:grpSpPr bwMode="auto">
          <a:xfrm>
            <a:off x="3643313" y="3230563"/>
            <a:ext cx="2786062" cy="1000125"/>
            <a:chOff x="785782" y="3000372"/>
            <a:chExt cx="2857520" cy="822325"/>
          </a:xfrm>
        </p:grpSpPr>
        <p:sp>
          <p:nvSpPr>
            <p:cNvPr id="12801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애니메이션 액션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</a:t>
              </a:r>
            </a:p>
          </p:txBody>
        </p:sp>
        <p:sp>
          <p:nvSpPr>
            <p:cNvPr id="12801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28007" name="직사각형 27"/>
          <p:cNvSpPr>
            <a:spLocks noChangeArrowheads="1"/>
          </p:cNvSpPr>
          <p:nvPr/>
        </p:nvSpPr>
        <p:spPr bwMode="auto">
          <a:xfrm>
            <a:off x="3571875" y="423068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애니메이션을 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8008" name="그룹 25"/>
          <p:cNvGrpSpPr>
            <a:grpSpLocks/>
          </p:cNvGrpSpPr>
          <p:nvPr/>
        </p:nvGrpSpPr>
        <p:grpSpPr bwMode="auto">
          <a:xfrm>
            <a:off x="785813" y="4976813"/>
            <a:ext cx="2786062" cy="1000125"/>
            <a:chOff x="785782" y="3000372"/>
            <a:chExt cx="2857520" cy="822325"/>
          </a:xfrm>
        </p:grpSpPr>
        <p:sp>
          <p:nvSpPr>
            <p:cNvPr id="12801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12801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28009" name="직사각형 27"/>
          <p:cNvSpPr>
            <a:spLocks noChangeArrowheads="1"/>
          </p:cNvSpPr>
          <p:nvPr/>
        </p:nvSpPr>
        <p:spPr bwMode="auto">
          <a:xfrm>
            <a:off x="714375" y="59769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8012" name="_x177899600" descr="P02_S004_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911225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3" name="_x177899120" descr="P02_S004_0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908050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592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&lt;?</a:t>
            </a:r>
            <a:r>
              <a:rPr lang="en-US" altLang="ko-KR" dirty="0">
                <a:solidFill>
                  <a:srgbClr val="3F7F7F"/>
                </a:solidFill>
              </a:rPr>
              <a:t>xml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version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"1.0"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encoding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"utf-8"</a:t>
            </a:r>
            <a:r>
              <a:rPr lang="en-US" altLang="ko-KR" dirty="0">
                <a:solidFill>
                  <a:srgbClr val="008080"/>
                </a:solidFill>
              </a:rPr>
              <a:t>?&gt;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set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translate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android:fromXDelta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"100%p"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android:toXDelta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"0%p"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android:duration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"6000"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android:repeatCount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"3"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alpha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android:fromAlpha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"0.5"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android:toAlpha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android:duration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"6000"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android:repeatCount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"3"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set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30051" name="TextBox 6"/>
          <p:cNvSpPr txBox="1">
            <a:spLocks noChangeArrowheads="1"/>
          </p:cNvSpPr>
          <p:nvPr/>
        </p:nvSpPr>
        <p:spPr bwMode="auto">
          <a:xfrm>
            <a:off x="5359400" y="2205038"/>
            <a:ext cx="2663825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이동을 위한 </a:t>
            </a:r>
            <a:endParaRPr lang="en-US" altLang="ko-KR" sz="14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정의</a:t>
            </a:r>
          </a:p>
        </p:txBody>
      </p:sp>
      <p:sp>
        <p:nvSpPr>
          <p:cNvPr id="6" name="타원 5"/>
          <p:cNvSpPr/>
          <p:nvPr/>
        </p:nvSpPr>
        <p:spPr>
          <a:xfrm>
            <a:off x="5216525" y="22177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4856163" y="2217738"/>
            <a:ext cx="215900" cy="135572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54" name="TextBox 6"/>
          <p:cNvSpPr txBox="1">
            <a:spLocks noChangeArrowheads="1"/>
          </p:cNvSpPr>
          <p:nvPr/>
        </p:nvSpPr>
        <p:spPr bwMode="auto">
          <a:xfrm>
            <a:off x="5359400" y="4222750"/>
            <a:ext cx="2641600" cy="5222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투명도 변경을 위한 </a:t>
            </a:r>
            <a:endParaRPr lang="en-US" altLang="ko-KR" sz="14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정의</a:t>
            </a:r>
          </a:p>
        </p:txBody>
      </p:sp>
      <p:sp>
        <p:nvSpPr>
          <p:cNvPr id="9" name="타원 8"/>
          <p:cNvSpPr/>
          <p:nvPr/>
        </p:nvSpPr>
        <p:spPr>
          <a:xfrm>
            <a:off x="5216525" y="423545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856163" y="4149725"/>
            <a:ext cx="215900" cy="12223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083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228" y="5661248"/>
            <a:ext cx="7134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0205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package</a:t>
            </a:r>
            <a:r>
              <a:rPr lang="en-US" altLang="ko-KR" dirty="0">
                <a:solidFill>
                  <a:srgbClr val="000000"/>
                </a:solidFill>
              </a:rPr>
              <a:t> org.androidtown.ui.anim;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MainActivity </a:t>
            </a:r>
            <a:r>
              <a:rPr lang="en-US" altLang="ko-KR" b="1" dirty="0">
                <a:solidFill>
                  <a:srgbClr val="7F0055"/>
                </a:solidFill>
              </a:rPr>
              <a:t>extends</a:t>
            </a:r>
            <a:r>
              <a:rPr lang="en-US" altLang="ko-KR" dirty="0">
                <a:solidFill>
                  <a:srgbClr val="000000"/>
                </a:solidFill>
              </a:rPr>
              <a:t> AppCompatActivity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Animation </a:t>
            </a: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TextView </a:t>
            </a: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onCreate(Bundle savedInstanceState) {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super</a:t>
            </a:r>
            <a:r>
              <a:rPr lang="en-US" altLang="ko-KR" dirty="0">
                <a:solidFill>
                  <a:srgbClr val="000000"/>
                </a:solidFill>
              </a:rPr>
              <a:t>.onCreate(savedInstanceState);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setContentView(R.layout.</a:t>
            </a:r>
            <a:r>
              <a:rPr lang="en-US" altLang="ko-KR" i="1" dirty="0">
                <a:solidFill>
                  <a:srgbClr val="0000C0"/>
                </a:solidFill>
              </a:rPr>
              <a:t>activity_main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 = AnimationUtils.</a:t>
            </a:r>
            <a:r>
              <a:rPr lang="en-US" altLang="ko-KR" i="1" dirty="0">
                <a:solidFill>
                  <a:srgbClr val="000000"/>
                </a:solidFill>
              </a:rPr>
              <a:t>loadAnimation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b="1" dirty="0">
                <a:solidFill>
                  <a:srgbClr val="7F0055"/>
                </a:solidFill>
              </a:rPr>
              <a:t>this</a:t>
            </a:r>
            <a:r>
              <a:rPr lang="en-US" altLang="ko-KR" dirty="0">
                <a:solidFill>
                  <a:srgbClr val="000000"/>
                </a:solidFill>
              </a:rPr>
              <a:t>, R.anim.</a:t>
            </a:r>
            <a:r>
              <a:rPr lang="en-US" altLang="ko-KR" i="1" dirty="0">
                <a:solidFill>
                  <a:srgbClr val="0000C0"/>
                </a:solidFill>
              </a:rPr>
              <a:t>flow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= (TextView) findViewById(R.id.</a:t>
            </a:r>
            <a:r>
              <a:rPr lang="en-US" altLang="ko-KR" i="1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Button startBtn = (Button) findViewById(R.id.</a:t>
            </a:r>
            <a:r>
              <a:rPr lang="en-US" altLang="ko-KR" i="1" dirty="0">
                <a:solidFill>
                  <a:srgbClr val="0000C0"/>
                </a:solidFill>
              </a:rPr>
              <a:t>startBtn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startBtn.setOnClickListener(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>
                <a:solidFill>
                  <a:srgbClr val="000000"/>
                </a:solidFill>
              </a:rPr>
              <a:t> OnClickListener() {</a:t>
            </a:r>
          </a:p>
          <a:p>
            <a:pPr indent="2635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onClick(View v)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438" y="61229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0" name="TextBox 6"/>
          <p:cNvSpPr txBox="1">
            <a:spLocks noChangeArrowheads="1"/>
          </p:cNvSpPr>
          <p:nvPr/>
        </p:nvSpPr>
        <p:spPr bwMode="auto">
          <a:xfrm>
            <a:off x="5719763" y="2654300"/>
            <a:ext cx="2087562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객체 선언</a:t>
            </a:r>
          </a:p>
        </p:txBody>
      </p:sp>
      <p:sp>
        <p:nvSpPr>
          <p:cNvPr id="7" name="타원 6"/>
          <p:cNvSpPr/>
          <p:nvPr/>
        </p:nvSpPr>
        <p:spPr>
          <a:xfrm>
            <a:off x="5576888" y="2667000"/>
            <a:ext cx="287337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5143500" y="2689225"/>
            <a:ext cx="285750" cy="220663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3" name="TextBox 6"/>
          <p:cNvSpPr txBox="1">
            <a:spLocks noChangeArrowheads="1"/>
          </p:cNvSpPr>
          <p:nvPr/>
        </p:nvSpPr>
        <p:spPr bwMode="auto">
          <a:xfrm>
            <a:off x="6480175" y="4357688"/>
            <a:ext cx="2520950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정의한 애니메이션 액션 정보 로딩</a:t>
            </a:r>
          </a:p>
        </p:txBody>
      </p:sp>
      <p:sp>
        <p:nvSpPr>
          <p:cNvPr id="10" name="타원 9"/>
          <p:cNvSpPr/>
          <p:nvPr/>
        </p:nvSpPr>
        <p:spPr>
          <a:xfrm>
            <a:off x="6337300" y="437038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5929313" y="4357688"/>
            <a:ext cx="285750" cy="2206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114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.setAnimationListener(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>
                <a:solidFill>
                  <a:srgbClr val="000000"/>
                </a:solidFill>
              </a:rPr>
              <a:t> FlowAnimationListener());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.startAnimation(</a:t>
            </a: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final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FlowAnimationListener </a:t>
            </a:r>
            <a:r>
              <a:rPr lang="en-US" altLang="ko-KR" b="1" dirty="0">
                <a:solidFill>
                  <a:srgbClr val="7F0055"/>
                </a:solidFill>
              </a:rPr>
              <a:t>implements</a:t>
            </a:r>
            <a:r>
              <a:rPr lang="en-US" altLang="ko-KR" dirty="0">
                <a:solidFill>
                  <a:srgbClr val="000000"/>
                </a:solidFill>
              </a:rPr>
              <a:t> Animation.AnimationListener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onAnimationEnd(Animation animation) {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Toast.</a:t>
            </a:r>
            <a:r>
              <a:rPr lang="en-US" altLang="ko-KR" i="1" dirty="0">
                <a:solidFill>
                  <a:srgbClr val="000000"/>
                </a:solidFill>
              </a:rPr>
              <a:t>makeText</a:t>
            </a:r>
            <a:r>
              <a:rPr lang="en-US" altLang="ko-KR" dirty="0">
                <a:solidFill>
                  <a:srgbClr val="000000"/>
                </a:solidFill>
              </a:rPr>
              <a:t>(getApplicationContext(),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애니메이션 종료됨</a:t>
            </a:r>
            <a:r>
              <a:rPr lang="en-US" altLang="ko-KR" dirty="0">
                <a:solidFill>
                  <a:srgbClr val="2A00FF"/>
                </a:solidFill>
              </a:rPr>
              <a:t>."</a:t>
            </a:r>
            <a:r>
              <a:rPr lang="en-US" altLang="ko-KR" dirty="0">
                <a:solidFill>
                  <a:srgbClr val="000000"/>
                </a:solidFill>
              </a:rPr>
              <a:t>, Toast.</a:t>
            </a:r>
            <a:r>
              <a:rPr lang="en-US" altLang="ko-KR" dirty="0">
                <a:solidFill>
                  <a:srgbClr val="2A00FF"/>
                </a:solidFill>
              </a:rPr>
              <a:t>LENGTH_LONG</a:t>
            </a:r>
            <a:r>
              <a:rPr lang="en-US" altLang="ko-KR" dirty="0">
                <a:solidFill>
                  <a:srgbClr val="000000"/>
                </a:solidFill>
              </a:rPr>
              <a:t>).show();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onAnimationRepeat(Animation animation)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onAnimationStart(Animation animation)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34147" name="TextBox 6"/>
          <p:cNvSpPr txBox="1">
            <a:spLocks noChangeArrowheads="1"/>
          </p:cNvSpPr>
          <p:nvPr/>
        </p:nvSpPr>
        <p:spPr bwMode="auto">
          <a:xfrm>
            <a:off x="6223000" y="1404938"/>
            <a:ext cx="1800225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리스너 설정</a:t>
            </a:r>
          </a:p>
        </p:txBody>
      </p:sp>
      <p:sp>
        <p:nvSpPr>
          <p:cNvPr id="6" name="타원 5"/>
          <p:cNvSpPr/>
          <p:nvPr/>
        </p:nvSpPr>
        <p:spPr>
          <a:xfrm>
            <a:off x="6080125" y="14176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5719763" y="1493838"/>
            <a:ext cx="280987" cy="34448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0" name="TextBox 6"/>
          <p:cNvSpPr txBox="1">
            <a:spLocks noChangeArrowheads="1"/>
          </p:cNvSpPr>
          <p:nvPr/>
        </p:nvSpPr>
        <p:spPr bwMode="auto">
          <a:xfrm>
            <a:off x="4854575" y="1989138"/>
            <a:ext cx="2160588" cy="52228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객체의 </a:t>
            </a: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시작</a:t>
            </a:r>
          </a:p>
        </p:txBody>
      </p:sp>
      <p:sp>
        <p:nvSpPr>
          <p:cNvPr id="9" name="타원 8"/>
          <p:cNvSpPr/>
          <p:nvPr/>
        </p:nvSpPr>
        <p:spPr>
          <a:xfrm>
            <a:off x="4711700" y="20018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351338" y="2071688"/>
            <a:ext cx="220662" cy="35083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3" name="TextBox 6"/>
          <p:cNvSpPr txBox="1">
            <a:spLocks noChangeArrowheads="1"/>
          </p:cNvSpPr>
          <p:nvPr/>
        </p:nvSpPr>
        <p:spPr bwMode="auto">
          <a:xfrm>
            <a:off x="7950200" y="4149725"/>
            <a:ext cx="2016125" cy="5222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종료 시 </a:t>
            </a: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토스트 메시지 표시</a:t>
            </a:r>
          </a:p>
        </p:txBody>
      </p:sp>
      <p:sp>
        <p:nvSpPr>
          <p:cNvPr id="12" name="타원 11"/>
          <p:cNvSpPr/>
          <p:nvPr/>
        </p:nvSpPr>
        <p:spPr>
          <a:xfrm>
            <a:off x="7807325" y="4162425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026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1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16" y="1052736"/>
            <a:ext cx="2923961" cy="5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87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692696"/>
            <a:ext cx="4443164" cy="6078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8" y="2492896"/>
            <a:ext cx="5133975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731910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88657" cy="369332"/>
          </a:xfrm>
        </p:spPr>
        <p:txBody>
          <a:bodyPr/>
          <a:lstStyle/>
          <a:p>
            <a:r>
              <a:rPr lang="en-US" altLang="ko-KR" dirty="0" smtClean="0"/>
              <a:t>Translate, rotate, scale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56" y="980728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하나씩 순서대로 해 보기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03740" y="2467763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</a:t>
            </a:r>
            <a:r>
              <a:rPr lang="en-US" altLang="ko-KR" b="1" dirty="0" err="1" smtClean="0"/>
              <a:t>fromXScale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toXScale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fromYScale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toYScale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pivotX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중심점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pivotY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중심점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0502" y="1288505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fromXDelta =“0%p”  : </a:t>
            </a:r>
            <a:r>
              <a:rPr lang="ko-KR" altLang="en-US" b="1" smtClean="0"/>
              <a:t>부모 기준</a:t>
            </a:r>
            <a:endParaRPr lang="en-US" altLang="ko-KR" b="1" smtClean="0"/>
          </a:p>
          <a:p>
            <a:r>
              <a:rPr lang="en-US" altLang="ko-KR" b="1" smtClean="0"/>
              <a:t>toXDelta=“100%p”</a:t>
            </a:r>
          </a:p>
          <a:p>
            <a:r>
              <a:rPr lang="en-US" altLang="ko-KR" b="1" smtClean="0"/>
              <a:t>fromYDelta=“0%”    : </a:t>
            </a:r>
            <a:r>
              <a:rPr lang="ko-KR" altLang="en-US" b="1" smtClean="0"/>
              <a:t>내 기준</a:t>
            </a:r>
            <a:endParaRPr lang="en-US" altLang="ko-KR" b="1" smtClean="0"/>
          </a:p>
          <a:p>
            <a:r>
              <a:rPr lang="en-US" altLang="ko-KR" b="1" smtClean="0"/>
              <a:t>toXDelta=“-100%”</a:t>
            </a:r>
            <a:endParaRPr lang="ko-KR" altLang="en-US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415"/>
            <a:ext cx="6838950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32" y="245517"/>
            <a:ext cx="409575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57" y="4283645"/>
            <a:ext cx="422910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205582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리소스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53" y="990599"/>
            <a:ext cx="7074447" cy="5264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smtClean="0"/>
              <a:t>크기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052736"/>
            <a:ext cx="9934575" cy="529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1291444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908720"/>
            <a:ext cx="8271520" cy="56691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8881556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908720"/>
            <a:ext cx="8912299" cy="53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9755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80728"/>
            <a:ext cx="9195568" cy="52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2932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28275" cy="369332"/>
          </a:xfrm>
        </p:spPr>
        <p:txBody>
          <a:bodyPr/>
          <a:lstStyle/>
          <a:p>
            <a:r>
              <a:rPr lang="en-US" altLang="ko-KR" dirty="0" smtClean="0"/>
              <a:t>mytheme </a:t>
            </a:r>
            <a:r>
              <a:rPr lang="ko-KR" altLang="en-US" dirty="0" smtClean="0"/>
              <a:t>적용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58" y="111373"/>
            <a:ext cx="3695700" cy="672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6568" y="6093296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&lt;item name=“</a:t>
            </a:r>
            <a:r>
              <a:rPr lang="en-US" altLang="ko-KR" dirty="0" err="1" smtClean="0"/>
              <a:t>android:windowFullscreen</a:t>
            </a:r>
            <a:r>
              <a:rPr lang="en-US" altLang="ko-KR" dirty="0" smtClean="0"/>
              <a:t>”&gt;true&lt;/item&gt;</a:t>
            </a:r>
          </a:p>
          <a:p>
            <a:r>
              <a:rPr lang="ko-KR" altLang="en-US" dirty="0" err="1" smtClean="0"/>
              <a:t>상태바도</a:t>
            </a:r>
            <a:r>
              <a:rPr lang="ko-KR" altLang="en-US" dirty="0" smtClean="0"/>
              <a:t> 없어짐</a:t>
            </a:r>
            <a:r>
              <a:rPr lang="en-US" altLang="ko-KR" dirty="0" smtClean="0"/>
              <a:t>.!!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04" y="4557991"/>
            <a:ext cx="365760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307"/>
          <a:stretch/>
        </p:blipFill>
        <p:spPr>
          <a:xfrm>
            <a:off x="69968" y="1178468"/>
            <a:ext cx="5561063" cy="124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64" y="870691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styles.xml </a:t>
            </a:r>
            <a:r>
              <a:rPr lang="ko-KR" altLang="en-US" b="1" dirty="0" smtClean="0"/>
              <a:t>작성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" y="2933972"/>
            <a:ext cx="563880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64" y="2628203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manifest </a:t>
            </a:r>
            <a:r>
              <a:rPr lang="ko-KR" altLang="en-US" b="1" dirty="0" smtClean="0"/>
              <a:t>파일 수정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4" y="5061315"/>
            <a:ext cx="6153150" cy="314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7065133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 smtClean="0"/>
              <a:t>스마트폰 크기 호환성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076325"/>
            <a:ext cx="9934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0626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/>
              <a:t>스마트폰 크기 호환성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76337"/>
            <a:ext cx="9753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4491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/>
              <a:t>스마트폰 크기 호환성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80728"/>
            <a:ext cx="9853736" cy="50854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35210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/>
              <a:t>스마트폰 크기 호환성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8" y="980728"/>
            <a:ext cx="6962403" cy="5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7782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20331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smtClean="0"/>
              <a:t> 조건 활용하기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695216"/>
            <a:ext cx="8420100" cy="5324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824" t="9435" r="10471" b="34327"/>
          <a:stretch/>
        </p:blipFill>
        <p:spPr>
          <a:xfrm>
            <a:off x="2119164" y="4005064"/>
            <a:ext cx="2232249" cy="2778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64" y="3635151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언어및입력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6222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908720"/>
            <a:ext cx="6381750" cy="5619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751303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032334" cy="369332"/>
          </a:xfrm>
        </p:spPr>
        <p:txBody>
          <a:bodyPr/>
          <a:lstStyle/>
          <a:p>
            <a:r>
              <a:rPr lang="ko-KR" altLang="en-US" dirty="0" smtClean="0"/>
              <a:t>지역화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8" y="2169457"/>
            <a:ext cx="5347518" cy="32887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48" y="980728"/>
            <a:ext cx="82010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68" y="5599224"/>
            <a:ext cx="6457950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2729" y="98072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trings.xml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81" y="2169457"/>
            <a:ext cx="17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strings.xml(</a:t>
            </a:r>
            <a:r>
              <a:rPr lang="en-US" altLang="ko-KR" dirty="0" err="1" smtClean="0"/>
              <a:t>ko-rKR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66804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08086" cy="369332"/>
          </a:xfrm>
        </p:spPr>
        <p:txBody>
          <a:bodyPr/>
          <a:lstStyle/>
          <a:p>
            <a:r>
              <a:rPr lang="ko-KR" altLang="en-US" dirty="0" smtClean="0"/>
              <a:t>지역화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drawable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2" y="1196752"/>
            <a:ext cx="6192688" cy="38085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96" y="2861778"/>
            <a:ext cx="4166245" cy="3800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92" y="888975"/>
            <a:ext cx="2386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drawable-ko-rKR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7756" y="2545159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복사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미국국기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한국국기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707194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 전환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08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병렬 리소스 로딩 방식 사용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[res]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안에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폴더와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[layout-land]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생성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086" name="_x177899120" descr="P02_S004_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1893888"/>
            <a:ext cx="51816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1902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결과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18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181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단말 방향 바꾸었을 때 액티비티가 새로 생성되므로 토스트 메시지 표시됨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0182" name="_x177899120" descr="P02_S004_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0413" y="1919288"/>
            <a:ext cx="21177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_x177898960" descr="P02_S004_0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163" y="2622550"/>
            <a:ext cx="3767137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그룹 22"/>
          <p:cNvGrpSpPr>
            <a:grpSpLocks/>
          </p:cNvGrpSpPr>
          <p:nvPr/>
        </p:nvGrpSpPr>
        <p:grpSpPr bwMode="auto">
          <a:xfrm>
            <a:off x="785813" y="4013200"/>
            <a:ext cx="2786062" cy="1000125"/>
            <a:chOff x="785782" y="3000372"/>
            <a:chExt cx="2857520" cy="822325"/>
          </a:xfrm>
        </p:grpSpPr>
        <p:sp>
          <p:nvSpPr>
            <p:cNvPr id="54288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세로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9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4137025" cy="1143000"/>
            <a:chOff x="0" y="0"/>
            <a:chExt cx="1232" cy="975"/>
          </a:xfrm>
        </p:grpSpPr>
        <p:sp>
          <p:nvSpPr>
            <p:cNvPr id="54284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428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54286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단말 방향전환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예제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287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5427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35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단말 방향이 가로와 세로로 바뀌었을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때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4278" name="그룹 25"/>
          <p:cNvGrpSpPr>
            <a:grpSpLocks/>
          </p:cNvGrpSpPr>
          <p:nvPr/>
        </p:nvGrpSpPr>
        <p:grpSpPr bwMode="auto">
          <a:xfrm>
            <a:off x="3643313" y="4029075"/>
            <a:ext cx="2786062" cy="1000125"/>
            <a:chOff x="785782" y="3000372"/>
            <a:chExt cx="2857520" cy="822325"/>
          </a:xfrm>
        </p:grpSpPr>
        <p:sp>
          <p:nvSpPr>
            <p:cNvPr id="5428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가로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4279" name="직사각형 27"/>
          <p:cNvSpPr>
            <a:spLocks noChangeArrowheads="1"/>
          </p:cNvSpPr>
          <p:nvPr/>
        </p:nvSpPr>
        <p:spPr bwMode="auto">
          <a:xfrm>
            <a:off x="2115864" y="5102150"/>
            <a:ext cx="2786063" cy="67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가로와 세로 방향으로 바뀌었을 때 </a:t>
            </a:r>
            <a:r>
              <a:rPr lang="en-US" altLang="ko-KR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0221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방향전환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58" y="821359"/>
            <a:ext cx="1944216" cy="3191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152" y="4221088"/>
            <a:ext cx="2876550" cy="1762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/>
          <p:cNvSpPr/>
          <p:nvPr/>
        </p:nvSpPr>
        <p:spPr>
          <a:xfrm>
            <a:off x="6578600" y="2732088"/>
            <a:ext cx="349250" cy="2857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4187044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세로화면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84" y="713397"/>
            <a:ext cx="7461126" cy="58041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609949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가로화면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(layout-land)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76" y="764704"/>
            <a:ext cx="6824811" cy="58327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473326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44889" cy="369332"/>
          </a:xfrm>
        </p:spPr>
        <p:txBody>
          <a:bodyPr/>
          <a:lstStyle/>
          <a:p>
            <a:r>
              <a:rPr lang="ko-KR" altLang="en-US" dirty="0" smtClean="0"/>
              <a:t>자바에서 화면 방향 정보 가져오기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628800"/>
            <a:ext cx="9484940" cy="1782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008390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1013" y="2060575"/>
            <a:ext cx="9505950" cy="402113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endParaRPr lang="en-US" altLang="ko-KR" sz="1800" b="1" dirty="0">
              <a:solidFill>
                <a:schemeClr val="tx1"/>
              </a:solidFill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activity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android:name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".MainActivity"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android:configChanges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"orientation|screenSize|keyboardHidden" 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&gt;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intent-filter</a:t>
            </a: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&lt;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android:name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"android.intent.action.MAIN"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&lt;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category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android:name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"android.intent.category.LAUNCHER"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&lt;/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intent-filter</a:t>
            </a: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activity</a:t>
            </a:r>
            <a:r>
              <a:rPr lang="en-US" altLang="ko-KR" sz="1800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sz="1800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…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830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 전환 시 액티비티 유지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6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1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AndroidManifest.xml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파일에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configChanges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속성 설정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1013" y="1341438"/>
            <a:ext cx="9505950" cy="4740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MainActivity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AppCompatActivity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{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…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onConfigurationChanged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(Configuration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newConfig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 {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ea typeface="굴림" charset="-127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.onConfigurationChanged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newConfig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);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굴림" charset="-127"/>
                <a:ea typeface="굴림" charset="-127"/>
              </a:rPr>
              <a:t> 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latinLnBrk="1">
              <a:lnSpc>
                <a:spcPct val="140000"/>
              </a:lnSpc>
            </a:pP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newConfig.</a:t>
            </a:r>
            <a:r>
              <a:rPr lang="en-US" altLang="ko-KR" sz="1600" dirty="0" err="1">
                <a:solidFill>
                  <a:srgbClr val="0000C0"/>
                </a:solidFill>
                <a:ea typeface="굴림" charset="-127"/>
              </a:rPr>
              <a:t>orientation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Configuration.</a:t>
            </a:r>
            <a:r>
              <a:rPr lang="en-US" altLang="ko-KR" sz="1600" i="1" dirty="0" err="1">
                <a:solidFill>
                  <a:srgbClr val="0000C0"/>
                </a:solidFill>
                <a:ea typeface="굴림" charset="-127"/>
              </a:rPr>
              <a:t>ORIENTATION_LANDSCAPE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 {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showToast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ea typeface="굴림" charset="-127"/>
              </a:rPr>
              <a:t>"</a:t>
            </a:r>
            <a:r>
              <a:rPr lang="ko-KR" altLang="ko-KR" sz="1600" dirty="0">
                <a:solidFill>
                  <a:srgbClr val="2A00FF"/>
                </a:solidFill>
                <a:latin typeface="굴림" charset="-127"/>
                <a:ea typeface="굴림" charset="-127"/>
              </a:rPr>
              <a:t>방향 </a:t>
            </a:r>
            <a:r>
              <a:rPr lang="en-US" altLang="ko-KR" sz="1600" dirty="0">
                <a:solidFill>
                  <a:srgbClr val="2A00FF"/>
                </a:solidFill>
                <a:ea typeface="굴림" charset="-127"/>
              </a:rPr>
              <a:t>: ORIENTATION_LANDSCAPE"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  <a:latin typeface="굴림" charset="-127"/>
                <a:ea typeface="굴림" charset="-127"/>
              </a:rPr>
              <a:t>	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      } </a:t>
            </a: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ea typeface="굴림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newConfig.</a:t>
            </a:r>
            <a:r>
              <a:rPr lang="en-US" altLang="ko-KR" sz="1600" dirty="0" err="1">
                <a:solidFill>
                  <a:srgbClr val="0000C0"/>
                </a:solidFill>
                <a:ea typeface="굴림" charset="-127"/>
              </a:rPr>
              <a:t>orientation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Configuration.</a:t>
            </a:r>
            <a:r>
              <a:rPr lang="en-US" altLang="ko-KR" sz="1600" i="1" dirty="0" err="1">
                <a:solidFill>
                  <a:srgbClr val="0000C0"/>
                </a:solidFill>
                <a:ea typeface="굴림" charset="-127"/>
              </a:rPr>
              <a:t>ORIENTATION_PORTRAIT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 {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ea typeface="굴림" charset="-127"/>
              </a:rPr>
              <a:t>showToast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ea typeface="굴림" charset="-127"/>
              </a:rPr>
              <a:t>"Orientation : ORIENTATION_PORTRAIT"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  <a:latin typeface="굴림" charset="-127"/>
                <a:ea typeface="굴림" charset="-127"/>
              </a:rPr>
              <a:t>	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      } 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  } 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algn="just" latinLnBrk="1"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algn="just" latinLnBrk="1">
              <a:lnSpc>
                <a:spcPct val="130000"/>
              </a:lnSpc>
            </a:pP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…</a:t>
            </a:r>
            <a:endParaRPr lang="ko-KR" altLang="ko-KR" sz="16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코드에서 방향 전환 이벤트 전달받음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애니매이션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08720"/>
            <a:ext cx="8201025" cy="5819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59524" y="162880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(reverse)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484" y="1340768"/>
            <a:ext cx="382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repeatCount</a:t>
            </a:r>
            <a:r>
              <a:rPr lang="en-US" altLang="ko-KR" dirty="0" smtClean="0"/>
              <a:t>=3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더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04789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결과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56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단말 방향 바꾸었을 때 값 액티비티는 유지되고 이벤트 전달받음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6566" name="_x177898240" descr="P02_S004_0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363" y="1868488"/>
            <a:ext cx="210820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_x177898480" descr="P02_S004_0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8675" y="2660650"/>
            <a:ext cx="3741738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66992" cy="369332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(Tweened Animation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40934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위치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이동 액션  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대상의 위치를 변경하는것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한 곳에서 다른 곳으로 부드럽게 움직이는 효과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회전 액션 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한 점을 중심으로 대상을 회전시키는 효과를 만드는 액션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.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시각 각도와 종료 각도 지정 가능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스케일 액션 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대상을 크게 하거나 작게 할 수 있는 액션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.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확대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축소의 정도는 대상이 갖는 원래 크기에 대한 비율로 결정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투명도 액션 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투명도를 결정하는 알파 값을 뷰나 그리기 객체의 투명도를 점차적으로 바꿀 수 있는 애니메이션 액션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.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대상을 천천히 보이게 하거나 보이지 않게 하고 싶을 때 또는 하나의 뷰 위에 다른 뷰를 겹쳐 보이게 할 경우에 사용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인터폴레이터 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애니메이션 효과가 지속되는 동안 빠르거나 느리게 효과가 진행되도록 만드는 방법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*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대표적 인터폴레이터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028" y="4629869"/>
            <a:ext cx="7200900" cy="1895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724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내용 개체 틀 2"/>
          <p:cNvSpPr txBox="1">
            <a:spLocks/>
          </p:cNvSpPr>
          <p:nvPr/>
        </p:nvSpPr>
        <p:spPr bwMode="auto">
          <a:xfrm>
            <a:off x="454025" y="4143375"/>
            <a:ext cx="93964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이동은 대상의 위치를 변경하는 것으로 한 곳에서 다른 곳으로 부드럽게 움직이는 효과를 낼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 액션은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&lt;translate&gt;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사용하여 정의하는데 시작 위치는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fromXDelta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fromYDelta,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종료 위치는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toXDelta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toYDelta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이름을 가진 속성으로 지정할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fromXDelta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0%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시작 위치의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좌표는 원래 위치의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좌표가 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toXDelta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-100%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대상의 크기만큼 왼쪽으로 이동하게 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지속 시간은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duration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20000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초가 되며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repeatCount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무한반복하게 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애니메이션이 끝난 후에 대상이 원래의 위치로 돌아오는 것을 막기 위해서는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fillAfter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하면 됨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90613" y="1195388"/>
            <a:ext cx="8124825" cy="26622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&lt;translate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android:fromXDelta="0%p"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android:toXDelta="-100%p"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android:duration="20000"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android:repeatCount="-1"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android:fillAfter="true"</a:t>
            </a:r>
          </a:p>
          <a:p>
            <a:pPr eaLnBrk="1" fontAlgn="b" latinLnBrk="1" hangingPunct="1">
              <a:defRPr/>
            </a:pPr>
            <a:r>
              <a:rPr lang="ko-KR" altLang="en-US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1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067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내용 개체 틀 2"/>
          <p:cNvSpPr txBox="1">
            <a:spLocks/>
          </p:cNvSpPr>
          <p:nvPr/>
        </p:nvSpPr>
        <p:spPr bwMode="auto">
          <a:xfrm>
            <a:off x="463550" y="3814763"/>
            <a:ext cx="9396413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회전은 한 점을 중심으로 대상을 회전시키는 효과를 만드는 액션으로써 시작 각도와 종료 각도를 지정할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한 바퀴 회전시키려 한다면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하고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시계 반대 방향으로 회전시키고 싶을 경우에는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-360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회전의 중심이 되는 점은 디폴트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(0, 0)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대상의 왼쪽 상단 끝 지점이 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대상의 중앙 부분을 회전의 중심으로 만들고 싶다면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pivotX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pivotY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지정함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값의 단위는 좌표 값 또는 백분율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(%)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duration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10000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설정되어 있으므로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초 동안 애니메이션이 진행된 후 원래대로 돌아오게 됨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943100" y="1058863"/>
            <a:ext cx="7053263" cy="24479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&lt;rotate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android:fromDegrees="0"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android:toDegrees="360"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android:pivotX="50%"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android:pivotY="50%"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android:duration="10000"</a:t>
            </a:r>
          </a:p>
          <a:p>
            <a:pPr eaLnBrk="1" fontAlgn="b" latinLnBrk="1" hangingPunct="1">
              <a:defRPr/>
            </a:pP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464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회전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49" name="TextBox 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507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052513"/>
            <a:ext cx="9288463" cy="460851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스케일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대상을 크게 하거나 작게 할 수 있는 액션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축소의 정도는 대상이 갖는 원래 크기에 대한 비율로 결정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- 1.0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값은 원래 크기와 동일하다는 의미이며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2.0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원래 크기의 두 배로 크게 만든다는 의미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축으로 늘리거나 줄이고 싶으면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fromXScale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toXScale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이용하여 값을 설정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Y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축으로 늘리거나 줄이고 싶으면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fromYScale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toYScale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이용하여 값을 설정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축소의 경우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중심이 되는 점을 지정할 수 있는데 앞에서와 마찬가지로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pivotX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pivotY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스케일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196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253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내용 개체 틀 2"/>
          <p:cNvSpPr txBox="1">
            <a:spLocks/>
          </p:cNvSpPr>
          <p:nvPr/>
        </p:nvSpPr>
        <p:spPr bwMode="auto">
          <a:xfrm>
            <a:off x="447675" y="3833813"/>
            <a:ext cx="93964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결정하는 알파 값도 뷰나 그리기 객체의 투명도를 점차적으로 바꿀 수 있는 애니메이션 액션으로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알파 값을 이용한 투명도 변환은 대상을 천천히 보이게 하거나 보이지 않게 하고 싶을 때 또는 하나의 뷰 위에 다른 뷰를 겹쳐 보이게 할 경우에 사용됨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알파 값의 범위는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까지이며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은 알파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일 때와 마찬가지이므로 완전히 투명한 상태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뷰나 그리기 객체가 보이지 않음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은 알파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일 때와 마찬가지이므로 완전히 보이는 상태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투명 효과가 적용되지 않음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47738" y="1123950"/>
            <a:ext cx="8267700" cy="23764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&lt;alpha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android:fromAlpha="0.0"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android:toAlpha="1.0"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android:duration="10000"</a:t>
            </a:r>
          </a:p>
          <a:p>
            <a:pPr eaLnBrk="1" fontAlgn="b" latinLnBrk="1" hangingPunct="1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투명도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24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0387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34747</TotalTime>
  <Words>1458</Words>
  <Application>Microsoft Office PowerPoint</Application>
  <PresentationFormat>35mm 슬라이드</PresentationFormat>
  <Paragraphs>294</Paragraphs>
  <Slides>40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안드로이드 리소스</vt:lpstr>
      <vt:lpstr>애니메이션 리소스</vt:lpstr>
      <vt:lpstr>애니매이션 리소스</vt:lpstr>
      <vt:lpstr>트윈 애니메이션 (Tweened Animation</vt:lpstr>
      <vt:lpstr>트윈 애니메이션 – 위치 이동 액션</vt:lpstr>
      <vt:lpstr>트윈 애니메이션 – 회전 액션</vt:lpstr>
      <vt:lpstr>트윈 애니메이션 – 스케일 액션</vt:lpstr>
      <vt:lpstr>트윈 애니메이션 – 투명도 액션</vt:lpstr>
      <vt:lpstr>트윈 애니메이션 - 인터폴레이터</vt:lpstr>
      <vt:lpstr>트윈 애니메이션 – 인터폴레이터 (계속)</vt:lpstr>
      <vt:lpstr>애니메이션 사용 방식</vt:lpstr>
      <vt:lpstr>간단한 애니메이션 예제</vt:lpstr>
      <vt:lpstr>애니메이션 액션 XML 정의</vt:lpstr>
      <vt:lpstr>메인 액티비티 코드 만들기</vt:lpstr>
      <vt:lpstr>메인 액티비티 코드 만들기 (계속)</vt:lpstr>
      <vt:lpstr>실행 화면</vt:lpstr>
      <vt:lpstr>activity_main.xml</vt:lpstr>
      <vt:lpstr>Translate, rotate, scale</vt:lpstr>
      <vt:lpstr>크기 리소스</vt:lpstr>
      <vt:lpstr>스타일 리소스</vt:lpstr>
      <vt:lpstr>스타일 리소스</vt:lpstr>
      <vt:lpstr>스타일 리소스</vt:lpstr>
      <vt:lpstr>mytheme 적용 실습</vt:lpstr>
      <vt:lpstr>스마트폰 크기 호환성</vt:lpstr>
      <vt:lpstr>스마트폰 크기 호환성</vt:lpstr>
      <vt:lpstr>스마트폰 크기 호환성</vt:lpstr>
      <vt:lpstr>스마트폰 크기 호환성</vt:lpstr>
      <vt:lpstr>리소스 폴더명 조건 활용하기</vt:lpstr>
      <vt:lpstr>지역화 </vt:lpstr>
      <vt:lpstr>지역화 - drawable</vt:lpstr>
      <vt:lpstr>단말 방향 전환</vt:lpstr>
      <vt:lpstr>앱 실행 결과</vt:lpstr>
      <vt:lpstr>단말 방향전환 예제</vt:lpstr>
      <vt:lpstr>XML 레이아웃 구성- 세로화면</vt:lpstr>
      <vt:lpstr>XML 레이아웃 구성-가로화면(layout-land)</vt:lpstr>
      <vt:lpstr>자바에서 화면 방향 정보 가져오기</vt:lpstr>
      <vt:lpstr>단말 방향 전환 시 액티비티 유지</vt:lpstr>
      <vt:lpstr>소스 코드에서 방향 전환 이벤트 전달받음</vt:lpstr>
      <vt:lpstr>앱 실행 결과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3360</cp:revision>
  <dcterms:modified xsi:type="dcterms:W3CDTF">2018-04-03T03:36:38Z</dcterms:modified>
</cp:coreProperties>
</file>