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7"/>
  </p:notesMasterIdLst>
  <p:handoutMasterIdLst>
    <p:handoutMasterId r:id="rId38"/>
  </p:handoutMasterIdLst>
  <p:sldIdLst>
    <p:sldId id="1024" r:id="rId3"/>
    <p:sldId id="996" r:id="rId4"/>
    <p:sldId id="1063" r:id="rId5"/>
    <p:sldId id="1067" r:id="rId6"/>
    <p:sldId id="997" r:id="rId7"/>
    <p:sldId id="998" r:id="rId8"/>
    <p:sldId id="1064" r:id="rId9"/>
    <p:sldId id="999" r:id="rId10"/>
    <p:sldId id="1000" r:id="rId11"/>
    <p:sldId id="1025" r:id="rId12"/>
    <p:sldId id="1001" r:id="rId13"/>
    <p:sldId id="1103" r:id="rId14"/>
    <p:sldId id="1034" r:id="rId15"/>
    <p:sldId id="1068" r:id="rId16"/>
    <p:sldId id="1065" r:id="rId17"/>
    <p:sldId id="1102" r:id="rId18"/>
    <p:sldId id="1104" r:id="rId19"/>
    <p:sldId id="1105" r:id="rId20"/>
    <p:sldId id="1106" r:id="rId21"/>
    <p:sldId id="1107" r:id="rId22"/>
    <p:sldId id="1099" r:id="rId23"/>
    <p:sldId id="1071" r:id="rId24"/>
    <p:sldId id="1072" r:id="rId25"/>
    <p:sldId id="1073" r:id="rId26"/>
    <p:sldId id="1074" r:id="rId27"/>
    <p:sldId id="1083" r:id="rId28"/>
    <p:sldId id="1110" r:id="rId29"/>
    <p:sldId id="1111" r:id="rId30"/>
    <p:sldId id="1112" r:id="rId31"/>
    <p:sldId id="1113" r:id="rId32"/>
    <p:sldId id="1114" r:id="rId33"/>
    <p:sldId id="1115" r:id="rId34"/>
    <p:sldId id="1116" r:id="rId35"/>
    <p:sldId id="1117" r:id="rId36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FFEDB3"/>
    <a:srgbClr val="FFFFCC"/>
    <a:srgbClr val="333399"/>
    <a:srgbClr val="DDE3FF"/>
    <a:srgbClr val="E5E9FF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90339" autoAdjust="0"/>
  </p:normalViewPr>
  <p:slideViewPr>
    <p:cSldViewPr>
      <p:cViewPr varScale="1">
        <p:scale>
          <a:sx n="98" d="100"/>
          <a:sy n="98" d="100"/>
        </p:scale>
        <p:origin x="274" y="91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0.xml"/><Relationship Id="rId1" Type="http://schemas.openxmlformats.org/officeDocument/2006/relationships/slide" Target="slides/slide1.xml"/><Relationship Id="rId5" Type="http://schemas.openxmlformats.org/officeDocument/2006/relationships/slide" Target="slides/slide27.xml"/><Relationship Id="rId4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D99CDFA9-BF21-4FFB-9F2A-1B51AD811B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455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5607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65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240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43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23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94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4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33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83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34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627C43CF-583B-4E7D-B90E-691163C45AFA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0424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5" name="Rectangle 3"/>
          <p:cNvSpPr>
            <a:spLocks noChangeArrowheads="1"/>
          </p:cNvSpPr>
          <p:nvPr/>
        </p:nvSpPr>
        <p:spPr bwMode="auto">
          <a:xfrm>
            <a:off x="1059679" y="2724088"/>
            <a:ext cx="1059485" cy="9034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3-4.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60426" name="Text Box 6"/>
          <p:cNvSpPr txBox="1">
            <a:spLocks noChangeArrowheads="1"/>
          </p:cNvSpPr>
          <p:nvPr/>
        </p:nvSpPr>
        <p:spPr bwMode="auto">
          <a:xfrm>
            <a:off x="2443163" y="2828637"/>
            <a:ext cx="56451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상대 레이아웃 사용하기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436" name="TextBox 31"/>
          <p:cNvSpPr txBox="1">
            <a:spLocks noChangeArrowheads="1"/>
          </p:cNvSpPr>
          <p:nvPr/>
        </p:nvSpPr>
        <p:spPr bwMode="auto">
          <a:xfrm>
            <a:off x="0" y="0"/>
            <a:ext cx="5359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6808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9" name="Rectangle 3"/>
          <p:cNvSpPr>
            <a:spLocks noChangeArrowheads="1"/>
          </p:cNvSpPr>
          <p:nvPr/>
        </p:nvSpPr>
        <p:spPr bwMode="auto">
          <a:xfrm>
            <a:off x="1039044" y="2741614"/>
            <a:ext cx="1152128" cy="759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3-5.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76810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테이블 레이아웃 사용하기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20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테이블 레이아웃</a:t>
            </a:r>
          </a:p>
        </p:txBody>
      </p:sp>
      <p:sp>
        <p:nvSpPr>
          <p:cNvPr id="78851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0"/>
          <p:cNvSpPr>
            <a:spLocks noChangeArrowheads="1"/>
          </p:cNvSpPr>
          <p:nvPr/>
        </p:nvSpPr>
        <p:spPr bwMode="auto">
          <a:xfrm>
            <a:off x="2928938" y="5481638"/>
            <a:ext cx="4446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레이아웃을 이용한 뷰의 배치 방법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4" name="내용 개체 틀 2"/>
          <p:cNvSpPr txBox="1">
            <a:spLocks/>
          </p:cNvSpPr>
          <p:nvPr/>
        </p:nvSpPr>
        <p:spPr bwMode="auto">
          <a:xfrm>
            <a:off x="642938" y="1214438"/>
            <a:ext cx="914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테이블 레이아웃은 격자 모양으로 뷰를 배치하는 방법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35200" y="2349500"/>
            <a:ext cx="7081838" cy="10747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7600" y="2501900"/>
            <a:ext cx="3376613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94388" y="2501900"/>
            <a:ext cx="3254375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95538" y="3579813"/>
            <a:ext cx="3376612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한지영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03913" y="3579813"/>
            <a:ext cx="3252787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35200" y="3413125"/>
            <a:ext cx="7081838" cy="10747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58988" y="2189163"/>
            <a:ext cx="7405687" cy="24638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10"/>
          <p:cNvSpPr>
            <a:spLocks noChangeArrowheads="1"/>
          </p:cNvSpPr>
          <p:nvPr/>
        </p:nvSpPr>
        <p:spPr bwMode="auto">
          <a:xfrm>
            <a:off x="479425" y="2703513"/>
            <a:ext cx="1439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&lt;TableRow&gt;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10"/>
          <p:cNvSpPr>
            <a:spLocks noChangeArrowheads="1"/>
          </p:cNvSpPr>
          <p:nvPr/>
        </p:nvSpPr>
        <p:spPr bwMode="auto">
          <a:xfrm>
            <a:off x="479425" y="3794125"/>
            <a:ext cx="143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&lt;TableRow&gt;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9B2B9-D20A-4745-BF77-D064D81C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2263440" cy="369332"/>
          </a:xfrm>
        </p:spPr>
        <p:txBody>
          <a:bodyPr/>
          <a:lstStyle/>
          <a:p>
            <a:r>
              <a:rPr lang="ko-KR" altLang="en-US" dirty="0"/>
              <a:t>테이블 레이아웃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B531DB-99FA-4DBA-84FB-7B2C2771C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88858"/>
              </p:ext>
            </p:extLst>
          </p:nvPr>
        </p:nvGraphicFramePr>
        <p:xfrm>
          <a:off x="1182688" y="1916113"/>
          <a:ext cx="7921625" cy="2393390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shrinkColumns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=“0,1”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크기를 벗어나는 경우 인덱스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열 크기를 줄임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stretchColumns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=“1”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여백이 발생하는 경우 인덱스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열 크기를 늘림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layout_column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=“1”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 위치 지정 인덱스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위치에 뷰가 위치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layout_span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=“2”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개의 열을 하나의 뷰가 차지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8623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1052513"/>
            <a:ext cx="9001125" cy="527526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&lt;?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?&gt;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TableLayout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"http://schemas.android.com/apk/res/android"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TableRow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"@+id/button3"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"Button"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endParaRPr lang="ko-KR" altLang="ko-KR" kern="100" dirty="0">
              <a:cs typeface="Times New Roman" panose="02020603050405020304" pitchFamily="18" charset="0"/>
            </a:endParaRPr>
          </a:p>
        </p:txBody>
      </p:sp>
      <p:sp>
        <p:nvSpPr>
          <p:cNvPr id="80899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테이블 레이아웃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0901" name="_x177231680" descr="P02_S002_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5300" y="2781300"/>
            <a:ext cx="3502025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테이블 레이아웃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2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1532" y="1268760"/>
            <a:ext cx="4676775" cy="47148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956" y="836712"/>
            <a:ext cx="5019675" cy="57054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1125538"/>
            <a:ext cx="9001125" cy="26098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</a:rPr>
              <a:t>&lt;?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</a:rPr>
              <a:t>?&gt;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TableLayout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"http://schemas.android.com/apk/res/android"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"match_parent</a:t>
            </a:r>
            <a:r>
              <a:rPr lang="ko-KR" altLang="ko-KR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     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:stretchColumns=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"0,1,2"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․․․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dirty="0">
                <a:solidFill>
                  <a:srgbClr val="FFFFFF"/>
                </a:solidFill>
                <a:cs typeface="Times New Roman" panose="02020603050405020304" pitchFamily="18" charset="0"/>
              </a:rPr>
              <a:t> </a:t>
            </a:r>
            <a:endParaRPr lang="ko-KR" altLang="ko-KR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82947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6166753" cy="369332"/>
          </a:xfrm>
        </p:spPr>
        <p:txBody>
          <a:bodyPr/>
          <a:lstStyle/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stretchColumns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속성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여유공간 꽉 채우기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2949" name="_x177231360" descr="P02_S002_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2775" y="2441575"/>
            <a:ext cx="4708525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1132" y="2924944"/>
            <a:ext cx="24208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만  해보기</a:t>
            </a:r>
            <a:endParaRPr lang="en-US" altLang="ko-KR" dirty="0"/>
          </a:p>
          <a:p>
            <a:r>
              <a:rPr lang="en-US" altLang="ko-KR" dirty="0"/>
              <a:t>0,1   </a:t>
            </a:r>
            <a:r>
              <a:rPr lang="ko-KR" altLang="en-US" dirty="0"/>
              <a:t>해보기</a:t>
            </a:r>
            <a:endParaRPr lang="en-US" altLang="ko-KR" dirty="0"/>
          </a:p>
          <a:p>
            <a:r>
              <a:rPr lang="en-US" altLang="ko-KR" dirty="0"/>
              <a:t>0,1,2 </a:t>
            </a:r>
            <a:r>
              <a:rPr lang="ko-KR" altLang="en-US" dirty="0"/>
              <a:t>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shrinkColumns</a:t>
            </a:r>
            <a:r>
              <a:rPr lang="ko-KR" altLang="en-US" dirty="0"/>
              <a:t>는 강제축소</a:t>
            </a:r>
            <a:endParaRPr lang="en-US" altLang="ko-KR" dirty="0"/>
          </a:p>
        </p:txBody>
      </p:sp>
      <p:sp>
        <p:nvSpPr>
          <p:cNvPr id="8" name="타원 7"/>
          <p:cNvSpPr/>
          <p:nvPr/>
        </p:nvSpPr>
        <p:spPr>
          <a:xfrm>
            <a:off x="606996" y="2420888"/>
            <a:ext cx="3528392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32" y="4418528"/>
            <a:ext cx="4539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stretchColumns</a:t>
            </a:r>
            <a:r>
              <a:rPr lang="en-US" altLang="ko-KR" dirty="0"/>
              <a:t> = 0 </a:t>
            </a:r>
            <a:r>
              <a:rPr lang="ko-KR" altLang="en-US" dirty="0"/>
              <a:t>이면 </a:t>
            </a:r>
            <a:r>
              <a:rPr lang="en-US" altLang="ko-KR" dirty="0"/>
              <a:t>0</a:t>
            </a:r>
            <a:r>
              <a:rPr lang="ko-KR" altLang="en-US" dirty="0"/>
              <a:t>번째 칼럼으로 가득 채우기</a:t>
            </a:r>
            <a:endParaRPr lang="en-US" altLang="ko-KR" dirty="0"/>
          </a:p>
          <a:p>
            <a:r>
              <a:rPr lang="en-US" altLang="ko-KR" dirty="0" err="1"/>
              <a:t>stretchColumns</a:t>
            </a:r>
            <a:r>
              <a:rPr lang="en-US" altLang="ko-KR" dirty="0"/>
              <a:t> = 0,1 </a:t>
            </a:r>
            <a:r>
              <a:rPr lang="ko-KR" altLang="en-US" dirty="0"/>
              <a:t>이면 </a:t>
            </a:r>
            <a:r>
              <a:rPr lang="en-US" altLang="ko-KR" dirty="0"/>
              <a:t>0,1</a:t>
            </a:r>
            <a:r>
              <a:rPr lang="ko-KR" altLang="en-US" dirty="0"/>
              <a:t>번째 칼럼으로 채우기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476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3"/>
          <p:cNvSpPr>
            <a:spLocks noChangeArrowheads="1"/>
          </p:cNvSpPr>
          <p:nvPr/>
        </p:nvSpPr>
        <p:spPr bwMode="auto">
          <a:xfrm>
            <a:off x="1039044" y="2682017"/>
            <a:ext cx="946030" cy="759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3-6.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2443163" y="2828637"/>
            <a:ext cx="56451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그리드 레이아웃 익히기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2" name="TextBox 31"/>
          <p:cNvSpPr txBox="1">
            <a:spLocks noChangeArrowheads="1"/>
          </p:cNvSpPr>
          <p:nvPr/>
        </p:nvSpPr>
        <p:spPr bwMode="auto">
          <a:xfrm>
            <a:off x="0" y="0"/>
            <a:ext cx="543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안드로이드 스튜디오와 기본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78842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53B1428-F322-44D1-9772-FB11F5F0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26516"/>
              </p:ext>
            </p:extLst>
          </p:nvPr>
        </p:nvGraphicFramePr>
        <p:xfrm>
          <a:off x="967036" y="3140968"/>
          <a:ext cx="7921625" cy="3369540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orientation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 배치 방향을 지정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기본값은 가로 방향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columnCount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 방향일 때 한 줄에 몇 개의 뷰를 나열할 것인지 지정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rowCount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세로 방향일 때 한 줄에 몇 개의 뷰를 나열할 것인지 지정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layout_columnSpan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 방향으로 여러 열을 하나의 뷰가 차지하고자 할 때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layout_rowSpan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세로 방향으로 여러 행을 하나의 뷰가 차지하고자 할 때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6708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layout_gravity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하나의 열 내에서 뷰의 정렬 위치 지정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64179"/>
                  </a:ext>
                </a:extLst>
              </a:tr>
            </a:tbl>
          </a:graphicData>
        </a:graphic>
      </p:graphicFrame>
      <p:sp>
        <p:nvSpPr>
          <p:cNvPr id="3" name="제목 12">
            <a:extLst>
              <a:ext uri="{FF2B5EF4-FFF2-40B4-BE49-F238E27FC236}">
                <a16:creationId xmlns:a16="http://schemas.microsoft.com/office/drawing/2014/main" id="{054B154F-3D62-4423-A21E-A7CAB7844E25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5794375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62B430-FB0B-416F-9E09-3791331FF878}"/>
              </a:ext>
            </a:extLst>
          </p:cNvPr>
          <p:cNvSpPr txBox="1">
            <a:spLocks/>
          </p:cNvSpPr>
          <p:nvPr/>
        </p:nvSpPr>
        <p:spPr bwMode="auto">
          <a:xfrm>
            <a:off x="642938" y="1214438"/>
            <a:ext cx="914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API Level14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에서 추가된 레이아웃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TableLayout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처럼 테이블 구조의 화면 구성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LinearLayout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처럼 뷰가 가로나 세로 방향으로 나열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자동개행능력있음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셀의 개수를 예상할 수 없거나 가변적일 때 유용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180463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7525CA-643C-4812-8934-9E848464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08720"/>
            <a:ext cx="8134350" cy="4076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8A0CEC-5B6B-4CA2-A54C-307C0C7D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88" y="1916832"/>
            <a:ext cx="3629025" cy="2466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8F33C5-7FC8-4C9C-8E16-895D034151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992"/>
          <a:stretch/>
        </p:blipFill>
        <p:spPr>
          <a:xfrm>
            <a:off x="6559288" y="3942632"/>
            <a:ext cx="3718078" cy="2687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C193E-691D-4ED9-84E6-C8B907485218}"/>
              </a:ext>
            </a:extLst>
          </p:cNvPr>
          <p:cNvSpPr txBox="1"/>
          <p:nvPr/>
        </p:nvSpPr>
        <p:spPr>
          <a:xfrm>
            <a:off x="4392082" y="6139544"/>
            <a:ext cx="211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orientation=“vertical”</a:t>
            </a:r>
            <a:r>
              <a:rPr lang="ko-KR" altLang="en-US" dirty="0"/>
              <a:t>로</a:t>
            </a:r>
          </a:p>
        </p:txBody>
      </p:sp>
      <p:sp>
        <p:nvSpPr>
          <p:cNvPr id="6" name="제목 12">
            <a:extLst>
              <a:ext uri="{FF2B5EF4-FFF2-40B4-BE49-F238E27FC236}">
                <a16:creationId xmlns:a16="http://schemas.microsoft.com/office/drawing/2014/main" id="{6F43F704-810B-4872-8EFC-F9F30A3891E8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5794375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-orientation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480848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EBAABE-817E-44C2-840A-FB46C85F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1266825"/>
            <a:ext cx="3886200" cy="4324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CC670D-EF13-46D1-B8C3-06D4FB6C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56" y="1844824"/>
            <a:ext cx="365760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1B5263F6-B6CD-48D1-8888-51AD34B673AF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6835105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layout_row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layout_column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45113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6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176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</a:t>
            </a:r>
          </a:p>
        </p:txBody>
      </p:sp>
      <p:sp>
        <p:nvSpPr>
          <p:cNvPr id="62468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469" name="내용 개체 틀 2"/>
          <p:cNvSpPr txBox="1">
            <a:spLocks/>
          </p:cNvSpPr>
          <p:nvPr/>
        </p:nvSpPr>
        <p:spPr bwMode="auto">
          <a:xfrm>
            <a:off x="642938" y="1214438"/>
            <a:ext cx="93249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상대 레이아웃은 다른 뷰나 부모 뷰와의 상대적인 위치를 이용해 뷰를 배치하는 방법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2471" name="_x177231120" descr="P02_S002_0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2133600"/>
            <a:ext cx="89916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2">
            <a:extLst>
              <a:ext uri="{FF2B5EF4-FFF2-40B4-BE49-F238E27FC236}">
                <a16:creationId xmlns:a16="http://schemas.microsoft.com/office/drawing/2014/main" id="{7AA9D158-5034-4672-86AC-A857D189F6F9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7267153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rowSpan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columnSpan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,  gravity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D07BCB-9DEF-4680-9126-3EF49C25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319212"/>
            <a:ext cx="4829175" cy="4219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FC1E08-4200-4378-9680-E26C4C3D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88" y="1844824"/>
            <a:ext cx="3629025" cy="2847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0867000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476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3"/>
          <p:cNvSpPr>
            <a:spLocks noChangeArrowheads="1"/>
          </p:cNvSpPr>
          <p:nvPr/>
        </p:nvSpPr>
        <p:spPr bwMode="auto">
          <a:xfrm>
            <a:off x="967036" y="2741613"/>
            <a:ext cx="1080120" cy="759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3-7.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제약 레이아웃 익히기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2" name="TextBox 31"/>
          <p:cNvSpPr txBox="1">
            <a:spLocks noChangeArrowheads="1"/>
          </p:cNvSpPr>
          <p:nvPr/>
        </p:nvSpPr>
        <p:spPr bwMode="auto">
          <a:xfrm>
            <a:off x="0" y="0"/>
            <a:ext cx="543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안드로이드 스튜디오와 기본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848072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3537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연결선으로 만드는 제약조건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9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뷰의 위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아래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왼쪽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오른쪽의 연결점을 부모 레이아웃의 벽면과 연결하면 제약조건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같은 레이아웃 안에 들어있는 다른 뷰와 연결 가능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76810" name="_x43384128" descr="P02_S001_0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" y="2290763"/>
            <a:ext cx="3103562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064000" y="2997200"/>
            <a:ext cx="54006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연결점을 연결할 수 있는 타깃</a:t>
            </a:r>
            <a:endParaRPr kumimoji="0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2500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   - </a:t>
            </a:r>
            <a:r>
              <a:rPr lang="ko-KR" altLang="en-US" sz="1600" dirty="0"/>
              <a:t>같은 레이아웃 안에 들어 있는 다른 뷰의 연결점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600" dirty="0"/>
              <a:t>    - </a:t>
            </a:r>
            <a:r>
              <a:rPr lang="ko-KR" altLang="en-US" sz="1600" dirty="0"/>
              <a:t>부모 레이아웃의 연결점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600" dirty="0"/>
              <a:t>    - </a:t>
            </a:r>
            <a:r>
              <a:rPr lang="ko-KR" altLang="en-US" sz="1600" dirty="0"/>
              <a:t>가이드라인</a:t>
            </a:r>
            <a:r>
              <a:rPr lang="en-US" altLang="ko-KR" sz="1600" dirty="0"/>
              <a:t>(Guideline)</a:t>
            </a:r>
            <a:endParaRPr lang="ko-KR" altLang="en-US" sz="1600" dirty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새로운 프로젝트 생성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SampleConstraintLayout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이라는 이름으로 새로운 프로젝트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화면 왼쪽 윗부분에 버튼 추가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78857" name="_x43383728" descr="P02_S001_060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2492375"/>
            <a:ext cx="30734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8" name="_x43383248" descr="P02_S001_0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7738" y="2047875"/>
            <a:ext cx="6545262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1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528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연결선 생성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4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왼쪽과 위쪽에 있는 연결점을 부모 레이아웃의 벽면과 연결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0905" name="_x43384208" descr="P02_S001_0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1779588"/>
            <a:ext cx="4876800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6" name="_x43384128" descr="P02_S001_06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8738" y="2341563"/>
            <a:ext cx="6154737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949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4719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버튼 하나 더 추가하고 연결선 생성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952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버튼 추가 후 부모 레이아웃 및 기존 버튼과 연결선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2953" name="_x43383248" descr="P02_S001_0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513" y="1784350"/>
            <a:ext cx="6853237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81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21038" cy="369887"/>
          </a:xfrm>
        </p:spPr>
        <p:txBody>
          <a:bodyPr/>
          <a:lstStyle/>
          <a:p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코드의 접두어 의미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84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 코드에서 접두어가 가지는 의미가 있음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_x126414328"/>
          <p:cNvSpPr>
            <a:spLocks noChangeArrowheads="1"/>
          </p:cNvSpPr>
          <p:nvPr/>
        </p:nvSpPr>
        <p:spPr bwMode="auto">
          <a:xfrm>
            <a:off x="890588" y="2119313"/>
            <a:ext cx="8688387" cy="2687637"/>
          </a:xfrm>
          <a:prstGeom prst="roundRect">
            <a:avLst>
              <a:gd name="adj" fmla="val 3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Tx/>
              <a:buAutoNum type="arabicParenBoth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xmlns:android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기본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SDK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포함되어 있는 속성을 사용합니다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 xmlns:app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사용하는 외부 라이브러리에 포함되어 있는 속성을 사용합니다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(3) xmlns:tools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스튜디오의 디자이너 도구 등에서 화면에 보여줄 때 사용합니다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속성은 앱이 실행될 때는 적용되지 않고 안드로이드 스튜디오에서만 적용됩니다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8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1384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5" name="Rectangle 3"/>
          <p:cNvSpPr>
            <a:spLocks noChangeArrowheads="1"/>
          </p:cNvSpPr>
          <p:nvPr/>
        </p:nvSpPr>
        <p:spPr bwMode="auto">
          <a:xfrm>
            <a:off x="1039044" y="2741613"/>
            <a:ext cx="1008112" cy="8314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3-8.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0138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프레임 레이아웃과 뷰의 전환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96" name="TextBox 31"/>
          <p:cNvSpPr txBox="1">
            <a:spLocks noChangeArrowheads="1"/>
          </p:cNvSpPr>
          <p:nvPr/>
        </p:nvSpPr>
        <p:spPr bwMode="auto">
          <a:xfrm>
            <a:off x="0" y="0"/>
            <a:ext cx="5359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869359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66825" y="2836863"/>
            <a:ext cx="3700463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27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226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</a:p>
        </p:txBody>
      </p:sp>
      <p:sp>
        <p:nvSpPr>
          <p:cNvPr id="103428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10"/>
          <p:cNvSpPr>
            <a:spLocks noChangeArrowheads="1"/>
          </p:cNvSpPr>
          <p:nvPr/>
        </p:nvSpPr>
        <p:spPr bwMode="auto">
          <a:xfrm>
            <a:off x="2641600" y="6186488"/>
            <a:ext cx="4446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프레임 레이아웃과 가시성 속성의 사용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31" name="내용 개체 틀 2"/>
          <p:cNvSpPr txBox="1">
            <a:spLocks/>
          </p:cNvSpPr>
          <p:nvPr/>
        </p:nvSpPr>
        <p:spPr bwMode="auto">
          <a:xfrm>
            <a:off x="642938" y="1052513"/>
            <a:ext cx="94281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한 번에 하나의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뷰만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보여주며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다른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뷰들은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그 아래에 중첩되어 쌓임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중첩되는 효과와 함께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가시성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(Visibility)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속성을 이용해 다양한 화면 구성이 가능함 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6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뷰플리퍼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ViewFlipper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와 뷰페이저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ViewPager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클래스를 이용해서 화면전환가능</a:t>
            </a:r>
            <a:endParaRPr lang="en-US" altLang="ko-KR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8275" y="2659063"/>
            <a:ext cx="3700463" cy="3168650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95438" y="2349500"/>
            <a:ext cx="3735387" cy="330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10"/>
          <p:cNvSpPr>
            <a:spLocks noChangeArrowheads="1"/>
          </p:cNvSpPr>
          <p:nvPr/>
        </p:nvSpPr>
        <p:spPr bwMode="auto">
          <a:xfrm>
            <a:off x="390525" y="2878138"/>
            <a:ext cx="93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중첩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5435600" y="3433763"/>
            <a:ext cx="460375" cy="50006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66888" y="2492375"/>
            <a:ext cx="3376612" cy="29718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A</a:t>
            </a:r>
          </a:p>
          <a:p>
            <a:pPr eaLnBrk="1" fontAlgn="b" latinLnBrk="1" hangingPunct="1"/>
            <a:r>
              <a:rPr lang="ko-KR" altLang="en-US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김진수</a:t>
            </a:r>
            <a:endParaRPr lang="en-US" altLang="ko-KR" sz="2400">
              <a:solidFill>
                <a:srgbClr val="7F7F7F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992813" y="2836863"/>
            <a:ext cx="3700462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4263" y="2659063"/>
            <a:ext cx="3700462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21425" y="2349500"/>
            <a:ext cx="3735388" cy="330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92875" y="2492375"/>
            <a:ext cx="3376613" cy="2971800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B</a:t>
            </a:r>
          </a:p>
          <a:p>
            <a:pPr eaLnBrk="1" fontAlgn="b" latinLnBrk="1" hangingPunct="1"/>
            <a:r>
              <a:rPr lang="ko-KR" altLang="en-US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이하늬</a:t>
            </a:r>
            <a:endParaRPr lang="en-US" altLang="ko-KR" sz="2400">
              <a:solidFill>
                <a:srgbClr val="7F7F7F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44" name="직사각형 10"/>
          <p:cNvSpPr>
            <a:spLocks noChangeArrowheads="1"/>
          </p:cNvSpPr>
          <p:nvPr/>
        </p:nvSpPr>
        <p:spPr bwMode="auto">
          <a:xfrm>
            <a:off x="7519988" y="6130925"/>
            <a:ext cx="216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뷰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전환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CCDCAC09-7A84-4924-98B6-881765EEA7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075" y="92075"/>
          <a:ext cx="922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포장기 셸 개체" showAsIcon="1" r:id="rId4" imgW="922320" imgH="439560" progId="Package">
                  <p:embed/>
                </p:oleObj>
              </mc:Choice>
              <mc:Fallback>
                <p:oleObj name="포장기 셸 개체" showAsIcon="1" r:id="rId4" imgW="922320" imgH="439560" progId="Packag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CCDCAC09-7A84-4924-98B6-881765EEA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9223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6C1C0EEE-B53F-4E4C-9328-FD64EF06393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075" y="92075"/>
          <a:ext cx="922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포장기 셸 개체" showAsIcon="1" r:id="rId6" imgW="922320" imgH="439560" progId="Package">
                  <p:embed/>
                </p:oleObj>
              </mc:Choice>
              <mc:Fallback>
                <p:oleObj name="포장기 셸 개체" showAsIcon="1" r:id="rId6" imgW="922320" imgH="439560" progId="Packag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6C1C0EEE-B53F-4E4C-9328-FD64EF063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9223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215855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86607" cy="369332"/>
          </a:xfrm>
        </p:spPr>
        <p:txBody>
          <a:bodyPr/>
          <a:lstStyle/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FrameLayout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478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809369-D9C9-4211-B86C-F4246865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36" y="320057"/>
            <a:ext cx="3695700" cy="6086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3B2C5C-5D1F-4C6D-9756-65847F61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72" y="1335939"/>
            <a:ext cx="5743575" cy="3943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619935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515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 화면 배치</a:t>
            </a:r>
          </a:p>
        </p:txBody>
      </p:sp>
      <p:sp>
        <p:nvSpPr>
          <p:cNvPr id="64516" name="내용 개체 틀 2"/>
          <p:cNvSpPr txBox="1">
            <a:spLocks/>
          </p:cNvSpPr>
          <p:nvPr/>
        </p:nvSpPr>
        <p:spPr bwMode="auto">
          <a:xfrm>
            <a:off x="642938" y="1214438"/>
            <a:ext cx="93249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레이아웃 파일에서 가운데 하나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아래쪽에 하나 배치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4518" name="_x177231120" descr="P02_S002_0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1844675"/>
            <a:ext cx="7800975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그룹 22"/>
          <p:cNvGrpSpPr>
            <a:grpSpLocks/>
          </p:cNvGrpSpPr>
          <p:nvPr/>
        </p:nvGrpSpPr>
        <p:grpSpPr bwMode="auto">
          <a:xfrm>
            <a:off x="785813" y="3643313"/>
            <a:ext cx="2786062" cy="1000125"/>
            <a:chOff x="785782" y="3000372"/>
            <a:chExt cx="2857520" cy="822325"/>
          </a:xfrm>
        </p:grpSpPr>
        <p:sp>
          <p:nvSpPr>
            <p:cNvPr id="107540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107541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3786188" cy="1143000"/>
            <a:chOff x="0" y="0"/>
            <a:chExt cx="1232" cy="975"/>
          </a:xfrm>
        </p:grpSpPr>
        <p:sp>
          <p:nvSpPr>
            <p:cNvPr id="107536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07537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07538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뷰 전환 예제</a:t>
                </a:r>
              </a:p>
            </p:txBody>
          </p:sp>
          <p:sp>
            <p:nvSpPr>
              <p:cNvPr id="107539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24" name="오른쪽 화살표 23"/>
          <p:cNvSpPr/>
          <p:nvPr/>
        </p:nvSpPr>
        <p:spPr>
          <a:xfrm>
            <a:off x="8153400" y="2092325"/>
            <a:ext cx="250825" cy="296863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7525" name="그룹 25"/>
          <p:cNvGrpSpPr>
            <a:grpSpLocks/>
          </p:cNvGrpSpPr>
          <p:nvPr/>
        </p:nvGrpSpPr>
        <p:grpSpPr bwMode="auto">
          <a:xfrm>
            <a:off x="3643313" y="3643313"/>
            <a:ext cx="2786062" cy="1000125"/>
            <a:chOff x="785782" y="3000372"/>
            <a:chExt cx="2857520" cy="822325"/>
          </a:xfrm>
        </p:grpSpPr>
        <p:sp>
          <p:nvSpPr>
            <p:cNvPr id="107534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</a:t>
              </a:r>
            </a:p>
          </p:txBody>
        </p:sp>
        <p:sp>
          <p:nvSpPr>
            <p:cNvPr id="107535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107526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프레임 레이아웃을 이용해 뷰를 중첩하여 만들기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이미지를 누르면 다른 이미지로 전환하기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527" name="직사각형 27"/>
          <p:cNvSpPr>
            <a:spLocks noChangeArrowheads="1"/>
          </p:cNvSpPr>
          <p:nvPr/>
        </p:nvSpPr>
        <p:spPr bwMode="auto">
          <a:xfrm>
            <a:off x="714375" y="4643438"/>
            <a:ext cx="2786063" cy="67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코드 작성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activity_frame.xml</a:t>
            </a:r>
          </a:p>
        </p:txBody>
      </p:sp>
      <p:sp>
        <p:nvSpPr>
          <p:cNvPr id="107528" name="직사각형 27"/>
          <p:cNvSpPr>
            <a:spLocks noChangeArrowheads="1"/>
          </p:cNvSpPr>
          <p:nvPr/>
        </p:nvSpPr>
        <p:spPr bwMode="auto">
          <a:xfrm>
            <a:off x="3571875" y="4643438"/>
            <a:ext cx="2786063" cy="67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 코드 작성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FrameActivity.java</a:t>
            </a:r>
          </a:p>
        </p:txBody>
      </p:sp>
      <p:sp>
        <p:nvSpPr>
          <p:cNvPr id="107529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226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531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7532" name="_x177227520" descr="P02_S002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7738" y="895350"/>
            <a:ext cx="1635125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3" name="_x177227680" descr="P02_S002_0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7788" y="889000"/>
            <a:ext cx="1635125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FF2602-1341-4892-82FF-76925530999D}"/>
              </a:ext>
            </a:extLst>
          </p:cNvPr>
          <p:cNvSpPr txBox="1"/>
          <p:nvPr/>
        </p:nvSpPr>
        <p:spPr>
          <a:xfrm>
            <a:off x="801688" y="5828312"/>
            <a:ext cx="324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이미지 복사 </a:t>
            </a:r>
            <a:r>
              <a:rPr lang="en-US" altLang="ko-KR" b="1" dirty="0">
                <a:solidFill>
                  <a:srgbClr val="FF0000"/>
                </a:solidFill>
              </a:rPr>
              <a:t>: image01, image02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4267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08771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xml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화면</a:t>
            </a:r>
          </a:p>
        </p:txBody>
      </p:sp>
      <p:sp>
        <p:nvSpPr>
          <p:cNvPr id="113675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012" y="1412776"/>
            <a:ext cx="7505700" cy="3295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4807901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1213" y="1143000"/>
            <a:ext cx="61245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08771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xml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화면</a:t>
            </a:r>
          </a:p>
        </p:txBody>
      </p:sp>
      <p:sp>
        <p:nvSpPr>
          <p:cNvPr id="113675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79204" y="3140968"/>
            <a:ext cx="3672408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07196" y="4581128"/>
            <a:ext cx="3672408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27288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5806077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자바코드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3675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228" y="561975"/>
            <a:ext cx="5857875" cy="629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1352538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164" y="1124744"/>
            <a:ext cx="5676900" cy="5086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제목 10">
            <a:extLst>
              <a:ext uri="{FF2B5EF4-FFF2-40B4-BE49-F238E27FC236}">
                <a16:creationId xmlns:a16="http://schemas.microsoft.com/office/drawing/2014/main" id="{C847FA47-DCE1-4D45-85EF-7D8BC85DE061}"/>
              </a:ext>
            </a:extLst>
          </p:cNvPr>
          <p:cNvSpPr txBox="1">
            <a:spLocks/>
          </p:cNvSpPr>
          <p:nvPr/>
        </p:nvSpPr>
        <p:spPr bwMode="auto">
          <a:xfrm>
            <a:off x="751012" y="188640"/>
            <a:ext cx="580607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뷰의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자바코드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216479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레이아웃의 속성 사용</a:t>
            </a: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8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96" y="1268760"/>
            <a:ext cx="4191000" cy="18097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" y="3717032"/>
            <a:ext cx="4552950" cy="17621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6996" y="33569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9604" y="868635"/>
            <a:ext cx="3467100" cy="5800725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06425" y="1052513"/>
            <a:ext cx="9001125" cy="50403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&lt;?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?&gt;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RelativeLayout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"http://schemas.android.com/apk/res/android"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"@+id/button1"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:layout_alignParentLeft=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:layout_alignParentStart=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"true“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    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:layout_above=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"@+id/button2"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"Button1"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:background=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"#ff0088ff"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kern="100" dirty="0">
                <a:cs typeface="Times New Roman" panose="02020603050405020304" pitchFamily="18" charset="0"/>
              </a:rPr>
              <a:t> </a:t>
            </a:r>
            <a:endParaRPr lang="ko-KR" altLang="ko-KR" kern="100" dirty="0"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7325" y="5949950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레이아웃의 속성 사용</a:t>
            </a: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6567" name="_x177229760" descr="P02_S002_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400" y="2322513"/>
            <a:ext cx="41687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23020" y="4581128"/>
            <a:ext cx="39604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6425" y="1052513"/>
            <a:ext cx="9001125" cy="30972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dirty="0">
                <a:solidFill>
                  <a:srgbClr val="008080"/>
                </a:solidFill>
              </a:rPr>
              <a:t>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"@+id/button2"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"Button"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:layout_alignParentBottom=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:layout_alignParentLeft=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:layout_alignParentStart=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&lt;/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RelativeLayout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8612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레이아웃의 속성 사용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4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59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 화면 배치</a:t>
            </a:r>
          </a:p>
        </p:txBody>
      </p:sp>
      <p:sp>
        <p:nvSpPr>
          <p:cNvPr id="70660" name="내용 개체 틀 2"/>
          <p:cNvSpPr txBox="1">
            <a:spLocks/>
          </p:cNvSpPr>
          <p:nvPr/>
        </p:nvSpPr>
        <p:spPr bwMode="auto">
          <a:xfrm>
            <a:off x="642938" y="1214438"/>
            <a:ext cx="93249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레이아웃 파일에서 가운데 하나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위와 아래쪽에 하나씩 배치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0662" name="_x177231760" descr="P02_S002_0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7476" y="1848321"/>
            <a:ext cx="5114925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3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996" y="1700808"/>
            <a:ext cx="4133850" cy="22193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996" y="4437112"/>
            <a:ext cx="4286250" cy="1981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6996" y="414908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r>
              <a:rPr lang="en-US" altLang="ko-KR" dirty="0"/>
              <a:t>3 </a:t>
            </a:r>
            <a:r>
              <a:rPr lang="ko-KR" altLang="en-US" dirty="0"/>
              <a:t>추가</a:t>
            </a:r>
          </a:p>
        </p:txBody>
      </p:sp>
      <p:sp>
        <p:nvSpPr>
          <p:cNvPr id="11" name="타원 10"/>
          <p:cNvSpPr/>
          <p:nvPr/>
        </p:nvSpPr>
        <p:spPr>
          <a:xfrm>
            <a:off x="895028" y="3429000"/>
            <a:ext cx="3672408" cy="5040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23020" y="5661248"/>
            <a:ext cx="3888432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82688" y="1916113"/>
          <a:ext cx="7921625" cy="3994062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layout_alignParentTop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위쪽과 뷰의 위쪽을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layout_alignParentBottom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아래쪽과 뷰의 아래쪽을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layout_alignParentLeft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왼쪽 끝과 뷰의 왼쪽 끝을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layout_alignParentRight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오른쪽 끝과 뷰의 오른쪽 끝을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layout_centerHorizontal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수평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layout_centerVertical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수직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layout_centerInParent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수평과 수직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35" name="직사각형 10"/>
          <p:cNvSpPr>
            <a:spLocks noChangeArrowheads="1"/>
          </p:cNvSpPr>
          <p:nvPr/>
        </p:nvSpPr>
        <p:spPr bwMode="auto">
          <a:xfrm>
            <a:off x="1517650" y="1300163"/>
            <a:ext cx="7251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상대 레이아웃에서 부모 컨테이너와의 상대적 위치를 이용하는 속성</a:t>
            </a:r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8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36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38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레이아웃에서 사용할 수 있는 속성들</a:t>
            </a:r>
          </a:p>
        </p:txBody>
      </p:sp>
      <p:sp>
        <p:nvSpPr>
          <p:cNvPr id="72737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39800" y="1744663"/>
          <a:ext cx="8280400" cy="4564060"/>
        </p:xfrm>
        <a:graphic>
          <a:graphicData uri="http://schemas.openxmlformats.org/drawingml/2006/table">
            <a:tbl>
              <a:tblPr/>
              <a:tblGrid>
                <a:gridCol w="274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layout_above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위쪽에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layout_below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아래쪽에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layout_toLeftOf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왼쪽에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layout_toRightOf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오른쪽에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layout_alignTop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위쪽과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layout_alignBottom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아래쪽과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layout_alignLeft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왼쪽과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layout_alignRight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오른쪽과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layout_alignBaseline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뷰와 내용물의 아래쪽 기준선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(baseline)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20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90" name="직사각형 10"/>
          <p:cNvSpPr>
            <a:spLocks noChangeArrowheads="1"/>
          </p:cNvSpPr>
          <p:nvPr/>
        </p:nvSpPr>
        <p:spPr bwMode="auto">
          <a:xfrm>
            <a:off x="1758950" y="1196975"/>
            <a:ext cx="655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상대 레이아웃에서 다른 뷰와의 상대적 위치를 이용하는 속성</a:t>
            </a:r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8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79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38763" cy="369887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상대 레이아웃에서 사용할 수 있는 속성들</a:t>
            </a:r>
          </a:p>
        </p:txBody>
      </p:sp>
      <p:sp>
        <p:nvSpPr>
          <p:cNvPr id="74792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39133</TotalTime>
  <Words>997</Words>
  <Application>Microsoft Office PowerPoint</Application>
  <PresentationFormat>35mm 슬라이드</PresentationFormat>
  <Paragraphs>215</Paragraphs>
  <Slides>34</Slides>
  <Notes>28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8" baseType="lpstr">
      <vt:lpstr>MS Mincho</vt:lpstr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포장기 셸 개체</vt:lpstr>
      <vt:lpstr>PowerPoint 프레젠테이션</vt:lpstr>
      <vt:lpstr>상대 레이아웃</vt:lpstr>
      <vt:lpstr>상대 레이아웃 화면 배치</vt:lpstr>
      <vt:lpstr>상대 레이아웃의 속성 사용</vt:lpstr>
      <vt:lpstr>상대 레이아웃의 속성 사용</vt:lpstr>
      <vt:lpstr>상대 레이아웃의 속성 사용 (계속)</vt:lpstr>
      <vt:lpstr>상대 레이아웃 화면 배치</vt:lpstr>
      <vt:lpstr>상대 레이아웃에서 사용할 수 있는 속성들</vt:lpstr>
      <vt:lpstr>상대 레이아웃에서 사용할 수 있는 속성들</vt:lpstr>
      <vt:lpstr>PowerPoint 프레젠테이션</vt:lpstr>
      <vt:lpstr>테이블 레이아웃</vt:lpstr>
      <vt:lpstr>테이블 레이아웃</vt:lpstr>
      <vt:lpstr>테이블 레이아웃</vt:lpstr>
      <vt:lpstr>테이블 레이아웃</vt:lpstr>
      <vt:lpstr>stretchColumns 속성 – 여유공간 꽉 채우기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연결선으로 만드는 제약조건</vt:lpstr>
      <vt:lpstr>새로운 프로젝트 생성</vt:lpstr>
      <vt:lpstr>연결선 생성</vt:lpstr>
      <vt:lpstr>버튼 하나 더 추가하고 연결선 생성</vt:lpstr>
      <vt:lpstr>XML 코드의 접두어 의미</vt:lpstr>
      <vt:lpstr>PowerPoint 프레젠테이션</vt:lpstr>
      <vt:lpstr>프레임 레이아웃과 뷰의 전환</vt:lpstr>
      <vt:lpstr>FrameLayout</vt:lpstr>
      <vt:lpstr>프레임 레이아웃과 뷰의 전환</vt:lpstr>
      <vt:lpstr>프레임 레이아웃과 뷰의 전환 – xml화면</vt:lpstr>
      <vt:lpstr>프레임 레이아웃과 뷰의 전환 – xml화면</vt:lpstr>
      <vt:lpstr>프레임 레이아웃과 뷰의 전환 – 자바코드1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선린</cp:lastModifiedBy>
  <cp:revision>3353</cp:revision>
  <dcterms:modified xsi:type="dcterms:W3CDTF">2018-04-13T01:14:34Z</dcterms:modified>
</cp:coreProperties>
</file>