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32"/>
  </p:notesMasterIdLst>
  <p:handoutMasterIdLst>
    <p:handoutMasterId r:id="rId33"/>
  </p:handoutMasterIdLst>
  <p:sldIdLst>
    <p:sldId id="1028" r:id="rId3"/>
    <p:sldId id="1102" r:id="rId4"/>
    <p:sldId id="1101" r:id="rId5"/>
    <p:sldId id="1015" r:id="rId6"/>
    <p:sldId id="1131" r:id="rId7"/>
    <p:sldId id="1129" r:id="rId8"/>
    <p:sldId id="1136" r:id="rId9"/>
    <p:sldId id="1150" r:id="rId10"/>
    <p:sldId id="1151" r:id="rId11"/>
    <p:sldId id="1152" r:id="rId12"/>
    <p:sldId id="1154" r:id="rId13"/>
    <p:sldId id="1153" r:id="rId14"/>
    <p:sldId id="1128" r:id="rId15"/>
    <p:sldId id="1138" r:id="rId16"/>
    <p:sldId id="1140" r:id="rId17"/>
    <p:sldId id="1141" r:id="rId18"/>
    <p:sldId id="1133" r:id="rId19"/>
    <p:sldId id="1137" r:id="rId20"/>
    <p:sldId id="1134" r:id="rId21"/>
    <p:sldId id="1139" r:id="rId22"/>
    <p:sldId id="1135" r:id="rId23"/>
    <p:sldId id="1112" r:id="rId24"/>
    <p:sldId id="1156" r:id="rId25"/>
    <p:sldId id="1157" r:id="rId26"/>
    <p:sldId id="1158" r:id="rId27"/>
    <p:sldId id="1159" r:id="rId28"/>
    <p:sldId id="1160" r:id="rId29"/>
    <p:sldId id="1161" r:id="rId30"/>
    <p:sldId id="1178" r:id="rId31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8A"/>
    <a:srgbClr val="FFEDB3"/>
    <a:srgbClr val="FFFFCC"/>
    <a:srgbClr val="333399"/>
    <a:srgbClr val="DDE3FF"/>
    <a:srgbClr val="E5E9FF"/>
    <a:srgbClr val="CCE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0339" autoAdjust="0"/>
  </p:normalViewPr>
  <p:slideViewPr>
    <p:cSldViewPr>
      <p:cViewPr varScale="1">
        <p:scale>
          <a:sx n="98" d="100"/>
          <a:sy n="98" d="100"/>
        </p:scale>
        <p:origin x="288" y="58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D99CDFA9-BF21-4FFB-9F2A-1B51AD811B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1455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25607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673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41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21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534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39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40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627C43CF-583B-4E7D-B90E-691163C45AFA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572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21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4.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1572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기본 위젯들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732" name="TextBox 31"/>
          <p:cNvSpPr txBox="1">
            <a:spLocks noChangeArrowheads="1"/>
          </p:cNvSpPr>
          <p:nvPr/>
        </p:nvSpPr>
        <p:spPr bwMode="auto">
          <a:xfrm>
            <a:off x="0" y="0"/>
            <a:ext cx="47117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레이아웃과 기본 위젯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47694" cy="369332"/>
          </a:xfrm>
        </p:spPr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TextChangedListener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991372" y="3284984"/>
            <a:ext cx="1872208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0" y="1196752"/>
            <a:ext cx="7848600" cy="5438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59" y="1196751"/>
            <a:ext cx="7910945" cy="5438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9190817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84333" cy="369332"/>
          </a:xfrm>
        </p:spPr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/border.xml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262187"/>
            <a:ext cx="7210425" cy="2333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0980815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42" y="116632"/>
            <a:ext cx="9733311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942757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91306" cy="369332"/>
          </a:xfrm>
        </p:spPr>
        <p:txBody>
          <a:bodyPr/>
          <a:lstStyle/>
          <a:p>
            <a:r>
              <a:rPr lang="ko-KR" altLang="en-US"/>
              <a:t>기본위젯 </a:t>
            </a:r>
            <a:r>
              <a:rPr lang="en-US" altLang="ko-KR"/>
              <a:t>- </a:t>
            </a:r>
            <a:r>
              <a:rPr lang="ko-KR" altLang="en-US"/>
              <a:t>버튼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t="9697"/>
          <a:stretch>
            <a:fillRect/>
          </a:stretch>
        </p:blipFill>
        <p:spPr bwMode="auto">
          <a:xfrm>
            <a:off x="1014413" y="1052736"/>
            <a:ext cx="8258175" cy="53242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99407-AAF0-4E11-80A8-2AAE2FD5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2191306" cy="369332"/>
          </a:xfrm>
        </p:spPr>
        <p:txBody>
          <a:bodyPr/>
          <a:lstStyle/>
          <a:p>
            <a:r>
              <a:rPr lang="ko-KR" altLang="en-US" dirty="0" err="1"/>
              <a:t>기본위젯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95C0E-A60A-4C7E-9E62-7AA4DEDC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3348659"/>
            <a:ext cx="5761087" cy="29911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95C9B3-0149-4D71-A668-6782049C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199374"/>
            <a:ext cx="4352925" cy="152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0FA7DB-D04B-4126-9F61-1A3D0DE60A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128"/>
          <a:stretch/>
        </p:blipFill>
        <p:spPr>
          <a:xfrm>
            <a:off x="6439644" y="1187085"/>
            <a:ext cx="3638550" cy="39701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9164532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7061228" cy="369332"/>
          </a:xfrm>
        </p:spPr>
        <p:txBody>
          <a:bodyPr/>
          <a:lstStyle/>
          <a:p>
            <a:r>
              <a:rPr lang="ko-KR" altLang="en-US" dirty="0"/>
              <a:t>버튼을 클릭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r>
              <a:rPr lang="ko-KR" altLang="en-US" dirty="0"/>
              <a:t>했을 때 어떤 일이 일어날까요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4988" y="1700808"/>
            <a:ext cx="33651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set        On         Click          Listener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988" y="1268760"/>
            <a:ext cx="3449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 </a:t>
            </a:r>
            <a:r>
              <a:rPr lang="en-US" altLang="ko-KR" dirty="0"/>
              <a:t>~</a:t>
            </a:r>
            <a:r>
              <a:rPr lang="ko-KR" altLang="en-US" dirty="0" err="1"/>
              <a:t>했을때</a:t>
            </a:r>
            <a:r>
              <a:rPr lang="ko-KR" altLang="en-US" dirty="0"/>
              <a:t>      클릭         듣고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996" y="2204864"/>
            <a:ext cx="365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언제 클릭하는지 듣고 있도록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액자 5"/>
          <p:cNvSpPr/>
          <p:nvPr/>
        </p:nvSpPr>
        <p:spPr>
          <a:xfrm>
            <a:off x="823020" y="3140968"/>
            <a:ext cx="936104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9044" y="32849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479204" y="3140968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sp>
        <p:nvSpPr>
          <p:cNvPr id="9" name="정육면체 8"/>
          <p:cNvSpPr/>
          <p:nvPr/>
        </p:nvSpPr>
        <p:spPr>
          <a:xfrm>
            <a:off x="4207396" y="3140968"/>
            <a:ext cx="1440160" cy="648072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이벤트객체</a:t>
            </a:r>
          </a:p>
        </p:txBody>
      </p:sp>
      <p:sp>
        <p:nvSpPr>
          <p:cNvPr id="10" name="아래쪽 화살표 설명선 9"/>
          <p:cNvSpPr/>
          <p:nvPr/>
        </p:nvSpPr>
        <p:spPr>
          <a:xfrm>
            <a:off x="7375748" y="3140968"/>
            <a:ext cx="2016224" cy="86409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처리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12" name="톱니 모양의 오른쪽 화살표 11"/>
          <p:cNvSpPr/>
          <p:nvPr/>
        </p:nvSpPr>
        <p:spPr>
          <a:xfrm rot="5220544">
            <a:off x="8108734" y="2717970"/>
            <a:ext cx="504056" cy="360040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03140" y="3429000"/>
            <a:ext cx="43204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559324" y="3429000"/>
            <a:ext cx="43204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791572" y="3429000"/>
            <a:ext cx="43204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07396" y="4725144"/>
            <a:ext cx="5436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Button1.setOnClickListener(new </a:t>
            </a:r>
            <a:r>
              <a:rPr lang="en-US" altLang="ko-KR" sz="1800" dirty="0" err="1"/>
              <a:t>OnClickListener</a:t>
            </a:r>
            <a:r>
              <a:rPr lang="en-US" altLang="ko-KR" sz="1800" dirty="0"/>
              <a:t>() {</a:t>
            </a:r>
          </a:p>
          <a:p>
            <a:r>
              <a:rPr lang="en-US" altLang="ko-KR" sz="1800" dirty="0"/>
              <a:t>    public void </a:t>
            </a:r>
            <a:r>
              <a:rPr lang="en-US" altLang="ko-KR" sz="1800" dirty="0" err="1"/>
              <a:t>onClick</a:t>
            </a:r>
            <a:r>
              <a:rPr lang="en-US" altLang="ko-KR" sz="1800" dirty="0"/>
              <a:t>(View v) {</a:t>
            </a:r>
          </a:p>
          <a:p>
            <a:r>
              <a:rPr lang="en-US" altLang="ko-KR" sz="1800" dirty="0"/>
              <a:t>    }</a:t>
            </a:r>
          </a:p>
          <a:p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6295628" y="2852936"/>
            <a:ext cx="1082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  <a:p>
            <a:r>
              <a:rPr lang="ko-KR" altLang="en-US" dirty="0"/>
              <a:t>라디오버튼</a:t>
            </a:r>
            <a:endParaRPr lang="en-US" altLang="ko-KR" dirty="0"/>
          </a:p>
          <a:p>
            <a:r>
              <a:rPr lang="ko-KR" altLang="en-US" dirty="0"/>
              <a:t>체크박스</a:t>
            </a:r>
            <a:endParaRPr lang="en-US" altLang="ko-KR" dirty="0"/>
          </a:p>
          <a:p>
            <a:r>
              <a:rPr lang="ko-KR" altLang="en-US" dirty="0"/>
              <a:t>등등</a:t>
            </a:r>
            <a:endParaRPr lang="en-US" altLang="ko-KR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4927476" y="3717032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167836" y="3933056"/>
            <a:ext cx="7200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10800000" flipV="1">
            <a:off x="6511652" y="5085184"/>
            <a:ext cx="1800200" cy="360040"/>
          </a:xfrm>
          <a:prstGeom prst="curvedConnector3">
            <a:avLst>
              <a:gd name="adj1" fmla="val 58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75748" y="5661248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콜백메서드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컴퓨터가 자동으로</a:t>
            </a:r>
            <a:endParaRPr lang="en-US" altLang="ko-KR" dirty="0"/>
          </a:p>
          <a:p>
            <a:r>
              <a:rPr lang="ko-KR" altLang="en-US" dirty="0"/>
              <a:t>호출해 주는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738223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86770" cy="369332"/>
          </a:xfrm>
        </p:spPr>
        <p:txBody>
          <a:bodyPr/>
          <a:lstStyle/>
          <a:p>
            <a:r>
              <a:rPr lang="ko-KR" altLang="en-US" dirty="0"/>
              <a:t>체크박스와 라디오버튼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1028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CompoundButton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 상속</a:t>
            </a:r>
            <a:endParaRPr lang="en-US" altLang="ko-KR" sz="2800" dirty="0"/>
          </a:p>
          <a:p>
            <a:endParaRPr lang="en-US" altLang="ko-KR" sz="2000" dirty="0"/>
          </a:p>
          <a:p>
            <a:r>
              <a:rPr lang="en-US" altLang="ko-KR" sz="2000" dirty="0"/>
              <a:t>[Reference]</a:t>
            </a:r>
          </a:p>
          <a:p>
            <a:r>
              <a:rPr lang="en-US" altLang="ko-KR" sz="2400" dirty="0"/>
              <a:t>public </a:t>
            </a:r>
            <a:r>
              <a:rPr lang="en-US" altLang="ko-KR" sz="2400" dirty="0" err="1"/>
              <a:t>boolean</a:t>
            </a:r>
            <a:r>
              <a:rPr lang="en-US" altLang="ko-KR" sz="2400" dirty="0"/>
              <a:t> </a:t>
            </a:r>
            <a:r>
              <a:rPr lang="en-US" altLang="ko-KR" sz="2400" dirty="0" err="1">
                <a:solidFill>
                  <a:srgbClr val="FF0000"/>
                </a:solidFill>
              </a:rPr>
              <a:t>isChecked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public void </a:t>
            </a:r>
            <a:r>
              <a:rPr lang="en-US" altLang="ko-KR" sz="2400" dirty="0" err="1">
                <a:solidFill>
                  <a:srgbClr val="FF0000"/>
                </a:solidFill>
              </a:rPr>
              <a:t>setChecked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boolean</a:t>
            </a:r>
            <a:r>
              <a:rPr lang="en-US" altLang="ko-KR" sz="2400" dirty="0"/>
              <a:t> checked)</a:t>
            </a:r>
          </a:p>
          <a:p>
            <a:r>
              <a:rPr lang="en-US" altLang="ko-KR" sz="2400" dirty="0"/>
              <a:t>public void </a:t>
            </a:r>
            <a:r>
              <a:rPr lang="en-US" altLang="ko-KR" sz="2400" dirty="0">
                <a:solidFill>
                  <a:srgbClr val="FF0000"/>
                </a:solidFill>
              </a:rPr>
              <a:t>toggle()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상태가 바뀔 경우</a:t>
            </a:r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>
                <a:solidFill>
                  <a:srgbClr val="FF0000"/>
                </a:solidFill>
              </a:rPr>
              <a:t>onCheckedChanged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CompoundButton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buttonView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isChecked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이벤트를 받아 처리하고자 한다면</a:t>
            </a:r>
            <a:endParaRPr lang="en-US" altLang="ko-KR" sz="2000" dirty="0"/>
          </a:p>
          <a:p>
            <a:r>
              <a:rPr lang="en-US" altLang="ko-KR" sz="2000" dirty="0" err="1">
                <a:solidFill>
                  <a:srgbClr val="FF0000"/>
                </a:solidFill>
              </a:rPr>
              <a:t>OnCheckedChangeListener</a:t>
            </a:r>
            <a:r>
              <a:rPr lang="ko-KR" altLang="en-US" sz="2000" dirty="0"/>
              <a:t>인터페이스 구현하고 </a:t>
            </a:r>
            <a:r>
              <a:rPr lang="en-US" altLang="ko-KR" sz="2000" dirty="0" err="1">
                <a:solidFill>
                  <a:srgbClr val="FF0000"/>
                </a:solidFill>
              </a:rPr>
              <a:t>setOnCheckedChangeListener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en-US" altLang="ko-KR" sz="2000" dirty="0"/>
              <a:t>) </a:t>
            </a:r>
          </a:p>
          <a:p>
            <a:r>
              <a:rPr lang="ko-KR" altLang="en-US" sz="2000" dirty="0" err="1"/>
              <a:t>메소드로</a:t>
            </a:r>
            <a:r>
              <a:rPr lang="ko-KR" altLang="en-US" sz="2000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79492697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71235" cy="369332"/>
          </a:xfrm>
        </p:spPr>
        <p:txBody>
          <a:bodyPr/>
          <a:lstStyle/>
          <a:p>
            <a:r>
              <a:rPr lang="ko-KR" altLang="en-US"/>
              <a:t>기본위젯  </a:t>
            </a:r>
            <a:r>
              <a:rPr lang="en-US" altLang="ko-KR"/>
              <a:t>CheckBox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1052736"/>
            <a:ext cx="92773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95C1E-2392-4C7F-998D-38364DAE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2806859" cy="369332"/>
          </a:xfrm>
        </p:spPr>
        <p:txBody>
          <a:bodyPr/>
          <a:lstStyle/>
          <a:p>
            <a:r>
              <a:rPr lang="ko-KR" altLang="en-US" dirty="0" err="1"/>
              <a:t>기본위젯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체크박스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C27B3A-D012-4258-B027-595FD102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2" y="1124744"/>
            <a:ext cx="4333875" cy="1466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911F8F-C21E-43E0-94EF-A7A941741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" t="14205" r="-2204" b="11045"/>
          <a:stretch/>
        </p:blipFill>
        <p:spPr>
          <a:xfrm>
            <a:off x="174948" y="3478588"/>
            <a:ext cx="8386712" cy="31996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CFE42B-547A-4A64-A3DF-D30FD6398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927" y="85328"/>
            <a:ext cx="3667125" cy="4495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2256325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09844" cy="369332"/>
          </a:xfrm>
        </p:spPr>
        <p:txBody>
          <a:bodyPr/>
          <a:lstStyle/>
          <a:p>
            <a:r>
              <a:rPr lang="ko-KR" altLang="en-US"/>
              <a:t>기본위젯 </a:t>
            </a:r>
            <a:r>
              <a:rPr lang="en-US" altLang="ko-KR"/>
              <a:t>- RadioButton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060" y="836712"/>
            <a:ext cx="755332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40724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기본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위젯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7765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0000" t="10902" r="10000" b="14978"/>
          <a:stretch>
            <a:fillRect/>
          </a:stretch>
        </p:blipFill>
        <p:spPr bwMode="auto">
          <a:xfrm>
            <a:off x="5215508" y="908720"/>
            <a:ext cx="3456384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67876" y="1609055"/>
            <a:ext cx="947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TextView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19364" y="2185119"/>
            <a:ext cx="125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RadioButton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75735" y="2617167"/>
            <a:ext cx="101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CheckBox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79404" y="3121223"/>
            <a:ext cx="862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EditText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63380" y="422108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ImageView</a:t>
            </a:r>
            <a:endParaRPr lang="ko-KR" altLang="en-US" b="1" dirty="0"/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628CC-4587-49F2-A2BC-17A4DA3B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3114635" cy="369332"/>
          </a:xfrm>
        </p:spPr>
        <p:txBody>
          <a:bodyPr/>
          <a:lstStyle/>
          <a:p>
            <a:r>
              <a:rPr lang="ko-KR" altLang="en-US" dirty="0" err="1"/>
              <a:t>기본위젯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라디오버튼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06FDC9-C6E8-44C0-A203-2C898B6D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3573016"/>
            <a:ext cx="8103987" cy="36684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723D43-3F8A-4050-807B-16D79DA5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0" y="620688"/>
            <a:ext cx="3672408" cy="2904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14CCF5-EDA2-4D7C-9876-BCB79CB0C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54" y="24428"/>
            <a:ext cx="36480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84358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91579" cy="369332"/>
          </a:xfrm>
        </p:spPr>
        <p:txBody>
          <a:bodyPr/>
          <a:lstStyle/>
          <a:p>
            <a:r>
              <a:rPr lang="ko-KR" altLang="en-US"/>
              <a:t>기본위젯 </a:t>
            </a:r>
            <a:r>
              <a:rPr lang="en-US" altLang="ko-KR"/>
              <a:t>- ImageView</a:t>
            </a:r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6300"/>
            <a:ext cx="103346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10475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기본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위젯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이미지뷰의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속성 사용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79004" y="1196752"/>
          <a:ext cx="8568952" cy="4806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속성</a:t>
                      </a:r>
                      <a:endParaRPr lang="en-US" altLang="ko-KR" sz="2800" dirty="0"/>
                    </a:p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src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원본 이미지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maxWidth</a:t>
                      </a:r>
                      <a:r>
                        <a:rPr lang="en-US" altLang="ko-KR" sz="2400" dirty="0"/>
                        <a:t>, </a:t>
                      </a:r>
                      <a:r>
                        <a:rPr lang="en-US" altLang="ko-KR" sz="2400" dirty="0" err="1"/>
                        <a:t>maxHeight</a:t>
                      </a:r>
                      <a:r>
                        <a:rPr lang="en-US" altLang="ko-KR" sz="2400" dirty="0"/>
                        <a:t>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이미지가 보일 최대 크기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tint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이미지뷰에</a:t>
                      </a:r>
                      <a:r>
                        <a:rPr lang="ko-KR" altLang="en-US" sz="2400" dirty="0"/>
                        <a:t> 보이는 이미지 위에 색상을 적용하고 싶을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6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scaleType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이미지가 원본 이미지의 크기와 다르게 화면에 보이는 경우 확대</a:t>
                      </a:r>
                      <a:r>
                        <a:rPr lang="en-US" altLang="ko-KR" sz="2400" dirty="0"/>
                        <a:t>/</a:t>
                      </a:r>
                      <a:r>
                        <a:rPr lang="ko-KR" altLang="en-US" sz="2400" dirty="0"/>
                        <a:t>축소를 어떤 방식으로 적용할 것인지 설정 </a:t>
                      </a:r>
                      <a:r>
                        <a:rPr lang="en-US" altLang="ko-KR" sz="2400" dirty="0"/>
                        <a:t>(</a:t>
                      </a:r>
                      <a:r>
                        <a:rPr lang="en-US" altLang="ko-KR" sz="2400" dirty="0" err="1"/>
                        <a:t>fitXY</a:t>
                      </a:r>
                      <a:r>
                        <a:rPr lang="en-US" altLang="ko-KR" sz="2400" dirty="0"/>
                        <a:t>, </a:t>
                      </a:r>
                      <a:r>
                        <a:rPr lang="en-US" altLang="ko-KR" sz="2400" dirty="0" err="1"/>
                        <a:t>centerCrop</a:t>
                      </a:r>
                      <a:r>
                        <a:rPr lang="en-US" altLang="ko-KR" sz="2400" dirty="0"/>
                        <a:t>, </a:t>
                      </a:r>
                      <a:r>
                        <a:rPr lang="en-US" altLang="ko-KR" sz="2400" dirty="0" err="1"/>
                        <a:t>centerInside</a:t>
                      </a:r>
                      <a:r>
                        <a:rPr lang="en-US" altLang="ko-KR" sz="2400" dirty="0"/>
                        <a:t> </a:t>
                      </a:r>
                      <a:r>
                        <a:rPr lang="ko-KR" altLang="en-US" sz="2400" dirty="0"/>
                        <a:t>등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416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967036" y="2741613"/>
            <a:ext cx="1152128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4-6.</a:t>
            </a:r>
            <a:endParaRPr lang="en-US" altLang="ko-KR" sz="40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200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레이아웃 인플레이션 이해하기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28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애플리케이션 구성하기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2028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463" name="내용 개체 틀 2"/>
          <p:cNvSpPr txBox="1">
            <a:spLocks/>
          </p:cNvSpPr>
          <p:nvPr/>
        </p:nvSpPr>
        <p:spPr bwMode="auto">
          <a:xfrm>
            <a:off x="714375" y="1203325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setContentView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메소드에서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레이아웃 파일 매칭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4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788025" cy="369887"/>
          </a:xfrm>
        </p:spPr>
        <p:txBody>
          <a:bodyPr/>
          <a:lstStyle/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파일과 자바 소스 파일의 매칭</a:t>
            </a:r>
          </a:p>
        </p:txBody>
      </p:sp>
      <p:sp>
        <p:nvSpPr>
          <p:cNvPr id="1946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9466" name="_x189688808" descr="P02_S003_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916113"/>
            <a:ext cx="9675812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_x242936416"/>
          <p:cNvSpPr>
            <a:spLocks noChangeArrowheads="1"/>
          </p:cNvSpPr>
          <p:nvPr/>
        </p:nvSpPr>
        <p:spPr bwMode="auto">
          <a:xfrm>
            <a:off x="2457450" y="5605463"/>
            <a:ext cx="5372100" cy="641350"/>
          </a:xfrm>
          <a:prstGeom prst="roundRect">
            <a:avLst>
              <a:gd name="adj" fmla="val 3000"/>
            </a:avLst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16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R.layout.</a:t>
            </a:r>
            <a:r>
              <a:rPr lang="ko-KR" altLang="en-US" sz="16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레이아웃 파일 이름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05840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511" name="직사각형 10"/>
          <p:cNvSpPr>
            <a:spLocks noChangeArrowheads="1"/>
          </p:cNvSpPr>
          <p:nvPr/>
        </p:nvSpPr>
        <p:spPr bwMode="auto">
          <a:xfrm>
            <a:off x="2911475" y="5843588"/>
            <a:ext cx="45354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["</a:t>
            </a:r>
            <a:r>
              <a:rPr lang="ko-KR" altLang="en-US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시작“ 버튼의 레이아웃 인플레이션 과정</a:t>
            </a:r>
            <a:r>
              <a:rPr lang="en-US" altLang="ko-KR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6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512" name="내용 개체 틀 2"/>
          <p:cNvSpPr txBox="1">
            <a:spLocks/>
          </p:cNvSpPr>
          <p:nvPr/>
        </p:nvSpPr>
        <p:spPr bwMode="auto">
          <a:xfrm>
            <a:off x="714375" y="1203325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인플레이션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 : XML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레이아웃에 정의된 내용이 메모리에 객체화되는 과정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513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8757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인플레이션이란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51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151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25650"/>
            <a:ext cx="995680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53339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18318" cy="369332"/>
          </a:xfrm>
        </p:spPr>
        <p:txBody>
          <a:bodyPr/>
          <a:lstStyle/>
          <a:p>
            <a:r>
              <a:rPr lang="en-US" altLang="ko-KR" dirty="0" smtClean="0"/>
              <a:t>activity-main.xml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156" y="1484784"/>
            <a:ext cx="6126782" cy="36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8800774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6425" y="1052513"/>
            <a:ext cx="9001125" cy="38766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</a:rPr>
              <a:t> MainActivity </a:t>
            </a:r>
            <a:r>
              <a:rPr lang="en-US" altLang="ko-KR" sz="1600" b="1" dirty="0">
                <a:solidFill>
                  <a:srgbClr val="7F0055"/>
                </a:solidFill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</a:rPr>
              <a:t> AppCompatActivity {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646464"/>
                </a:solidFill>
              </a:rPr>
              <a:t>  @</a:t>
            </a:r>
            <a:r>
              <a:rPr lang="en-US" altLang="ko-KR" sz="1600" dirty="0">
                <a:solidFill>
                  <a:srgbClr val="000000"/>
                </a:solidFill>
              </a:rPr>
              <a:t>Override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7F0055"/>
                </a:solidFill>
              </a:rPr>
              <a:t>  public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</a:rPr>
              <a:t> onCreate(Bundle savedInstanceState) {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7F0055"/>
                </a:solidFill>
              </a:rPr>
              <a:t>    super</a:t>
            </a:r>
            <a:r>
              <a:rPr lang="en-US" altLang="ko-KR" sz="1600" dirty="0">
                <a:solidFill>
                  <a:srgbClr val="000000"/>
                </a:solidFill>
              </a:rPr>
              <a:t>.onCreate(savedInstanceState);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   Button button = (Button) findViewById(R.id.</a:t>
            </a:r>
            <a:r>
              <a:rPr lang="en-US" altLang="ko-KR" sz="1600" i="1" dirty="0">
                <a:solidFill>
                  <a:srgbClr val="0000C0"/>
                </a:solidFill>
              </a:rPr>
              <a:t>button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   button.setText(</a:t>
            </a:r>
            <a:r>
              <a:rPr lang="en-US" altLang="ko-KR" sz="1600" dirty="0">
                <a:solidFill>
                  <a:srgbClr val="2A00FF"/>
                </a:solidFill>
              </a:rPr>
              <a:t>＂</a:t>
            </a:r>
            <a:r>
              <a:rPr lang="ko-KR" altLang="en-US" sz="1600" dirty="0">
                <a:solidFill>
                  <a:srgbClr val="2A00FF"/>
                </a:solidFill>
              </a:rPr>
              <a:t>시작됨</a:t>
            </a:r>
            <a:r>
              <a:rPr lang="en-US" altLang="ko-KR" sz="1600" dirty="0">
                <a:solidFill>
                  <a:srgbClr val="2A00FF"/>
                </a:solidFill>
              </a:rPr>
              <a:t>＂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   setContentView(R.layout.</a:t>
            </a:r>
            <a:r>
              <a:rPr lang="en-US" altLang="ko-KR" sz="1600" i="1" dirty="0">
                <a:solidFill>
                  <a:srgbClr val="0000C0"/>
                </a:solidFill>
              </a:rPr>
              <a:t>activity_main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 }</a:t>
            </a: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559" name="직사각형 10"/>
          <p:cNvSpPr>
            <a:spLocks noChangeArrowheads="1"/>
          </p:cNvSpPr>
          <p:nvPr/>
        </p:nvSpPr>
        <p:spPr bwMode="auto">
          <a:xfrm>
            <a:off x="463550" y="5135563"/>
            <a:ext cx="633571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[setContentView() </a:t>
            </a:r>
            <a:r>
              <a:rPr lang="ko-KR" altLang="en-US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코드와 </a:t>
            </a: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findViewById() </a:t>
            </a:r>
            <a:r>
              <a:rPr lang="ko-KR" altLang="en-US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메소드의 호출 순서를 바꾼 경우</a:t>
            </a: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4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560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2625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인플레이션의 이해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호출 순서 </a:t>
            </a:r>
          </a:p>
        </p:txBody>
      </p:sp>
      <p:sp>
        <p:nvSpPr>
          <p:cNvPr id="23561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564" name="_x189690408" descr="P02_S003_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5" y="1730375"/>
            <a:ext cx="2592388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390972" y="3284984"/>
            <a:ext cx="5760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-41076" y="30497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error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발생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990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6425" y="1244600"/>
            <a:ext cx="9001125" cy="129698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[Reference]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00"/>
              </a:solidFill>
              <a:latin typeface="바탕"/>
            </a:endParaRP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public void setContentView (int layoutResID) </a:t>
            </a:r>
            <a:endParaRPr lang="en-US" altLang="ko-KR" dirty="0">
              <a:solidFill>
                <a:srgbClr val="000000"/>
              </a:solidFill>
              <a:latin typeface="바탕"/>
            </a:endParaRP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public void setContentView (View view [, ViewGroup.LayoutParams params])</a:t>
            </a:r>
            <a:endParaRPr lang="en-US" altLang="ko-KR" dirty="0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6425" y="3836988"/>
            <a:ext cx="9001125" cy="115252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[Reference]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00"/>
              </a:solidFill>
              <a:latin typeface="바탕"/>
            </a:endParaRP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getSystemService(Context.LAYOUT_INFLATER_SERVICE)</a:t>
            </a:r>
            <a:endParaRPr lang="en-US" altLang="ko-KR" dirty="0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606425" y="2613025"/>
            <a:ext cx="90011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setContentView()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메소드의 역할</a:t>
            </a:r>
          </a:p>
          <a:p>
            <a:pPr marL="342900" indent="-16192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화면에 나타낼 뷰를 지정하는 역할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192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레이아웃의 내용을 메모리 상에 객체화하는 역할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606425" y="5060950"/>
            <a:ext cx="950595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화면 중에서 일부분만을 차지하는 화면 구성요소들을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레이아웃에서 로딩하여 보여줄 수 없을까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192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LayoutInflater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클래스를 제공하며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클래스는 시스템 서비스로 제공됨</a:t>
            </a:r>
          </a:p>
        </p:txBody>
      </p:sp>
      <p:sp>
        <p:nvSpPr>
          <p:cNvPr id="25612" name="제목 16"/>
          <p:cNvSpPr>
            <a:spLocks noGrp="1"/>
          </p:cNvSpPr>
          <p:nvPr>
            <p:ph type="title"/>
          </p:nvPr>
        </p:nvSpPr>
        <p:spPr>
          <a:xfrm>
            <a:off x="828675" y="201613"/>
            <a:ext cx="4405313" cy="369887"/>
          </a:xfrm>
        </p:spPr>
        <p:txBody>
          <a:bodyPr/>
          <a:lstStyle/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setContentView()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메소드의 역할</a:t>
            </a:r>
          </a:p>
        </p:txBody>
      </p:sp>
      <p:sp>
        <p:nvSpPr>
          <p:cNvPr id="25613" name="TextBox 17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688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593933" cy="369332"/>
          </a:xfrm>
        </p:spPr>
        <p:txBody>
          <a:bodyPr/>
          <a:lstStyle/>
          <a:p>
            <a:r>
              <a:rPr lang="ko-KR" altLang="en-US" dirty="0" err="1" smtClean="0"/>
              <a:t>자바소스로</a:t>
            </a:r>
            <a:r>
              <a:rPr lang="ko-KR" altLang="en-US" dirty="0" smtClean="0"/>
              <a:t> 화면 만들기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0" y="1124744"/>
            <a:ext cx="77343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132" y="5301208"/>
            <a:ext cx="6768752" cy="12487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383743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606425" y="1125538"/>
            <a:ext cx="8857555" cy="439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뷰</a:t>
            </a:r>
            <a:endParaRPr lang="en-US" altLang="ko-KR" sz="16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6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뷰에 보이는 문자열을 설정할 수 있음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색상을 설정함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색상 설정은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"#AARRGGBB"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포맷을 일반적으로 사용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(Alpha, Red, Green, Blue) 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       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투명도를 나타내는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Alpha(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색상만 표현할 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"FF",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투명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00“,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반투명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"88”) 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크기를 설정함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("dp"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"px"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등의 단위 값을 사용함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스타일 속성을 설정함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("normal", "bold", "italic"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등의 값을 지정할 수 있음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typeFace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폰트를 설정함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("normal", "sans", "serif", "monospace")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maxLines=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문자열이 한 줄로만 표시되도록 설정함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endParaRPr kumimoji="0"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9450" y="1684338"/>
            <a:ext cx="8785225" cy="3744912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764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33800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텍스트뷰의 속성 </a:t>
            </a:r>
          </a:p>
        </p:txBody>
      </p:sp>
      <p:sp>
        <p:nvSpPr>
          <p:cNvPr id="117765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06425" y="1052513"/>
            <a:ext cx="9001125" cy="51133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LinearLayout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7F007F"/>
                </a:solidFill>
              </a:rPr>
              <a:t>xmlns:android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"http://schemas.android.com/apk/res/android"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android:orientation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"vertical"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android:layout_width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“match_parent"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android:layout_height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“match_parent"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&gt;</a:t>
            </a: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TextView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android:id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"@+id/TextView"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android:layout_width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"wrap_content"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android:layout_height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"wrap_content"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android:background</a:t>
            </a:r>
            <a:r>
              <a:rPr lang="en-US" altLang="ko-KR" sz="1200" dirty="0">
                <a:solidFill>
                  <a:srgbClr val="000000"/>
                </a:solidFill>
              </a:rPr>
              <a:t>= </a:t>
            </a:r>
            <a:r>
              <a:rPr lang="en-US" altLang="ko-KR" sz="1200" i="1" dirty="0">
                <a:solidFill>
                  <a:srgbClr val="2A00FF"/>
                </a:solidFill>
              </a:rPr>
              <a:t>"#ff000055"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err="1">
                <a:solidFill>
                  <a:srgbClr val="7F007F"/>
                </a:solidFill>
              </a:rPr>
              <a:t>android:padding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“10dp"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err="1">
                <a:solidFill>
                  <a:srgbClr val="7F007F"/>
                </a:solidFill>
              </a:rPr>
              <a:t>android:text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“Hello World“</a:t>
            </a:r>
            <a:endParaRPr lang="ko-KR" altLang="en-US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android:textSize</a:t>
            </a:r>
            <a:r>
              <a:rPr lang="en-US" altLang="ko-KR" sz="1200" dirty="0">
                <a:solidFill>
                  <a:srgbClr val="000000"/>
                </a:solidFill>
              </a:rPr>
              <a:t>= </a:t>
            </a:r>
            <a:r>
              <a:rPr lang="en-US" altLang="ko-KR" sz="1200" i="1" dirty="0">
                <a:solidFill>
                  <a:srgbClr val="2A00FF"/>
                </a:solidFill>
              </a:rPr>
              <a:t>“30sp"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android:textStyle</a:t>
            </a:r>
            <a:r>
              <a:rPr lang="en-US" altLang="ko-KR" sz="1200" dirty="0">
                <a:solidFill>
                  <a:srgbClr val="000000"/>
                </a:solidFill>
              </a:rPr>
              <a:t>= </a:t>
            </a:r>
            <a:r>
              <a:rPr lang="en-US" altLang="ko-KR" sz="1200" i="1" dirty="0">
                <a:solidFill>
                  <a:srgbClr val="2A00FF"/>
                </a:solidFill>
              </a:rPr>
              <a:t>"bold"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android:textColor</a:t>
            </a:r>
            <a:r>
              <a:rPr lang="en-US" altLang="ko-KR" sz="1200" dirty="0">
                <a:solidFill>
                  <a:srgbClr val="000000"/>
                </a:solidFill>
              </a:rPr>
              <a:t>= </a:t>
            </a:r>
            <a:r>
              <a:rPr lang="en-US" altLang="ko-KR" sz="1200" i="1" dirty="0">
                <a:solidFill>
                  <a:srgbClr val="2A00FF"/>
                </a:solidFill>
              </a:rPr>
              <a:t>"#88ff8888"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/&gt;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</a:rPr>
              <a:t>LinearLayout</a:t>
            </a:r>
            <a:r>
              <a:rPr lang="en-US" altLang="ko-KR" sz="1200" dirty="0">
                <a:solidFill>
                  <a:srgbClr val="008080"/>
                </a:solidFill>
              </a:rPr>
              <a:t>&gt;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>
              <a:solidFill>
                <a:srgbClr val="00808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119811" name="TextBox 14"/>
          <p:cNvSpPr txBox="1">
            <a:spLocks noChangeArrowheads="1"/>
          </p:cNvSpPr>
          <p:nvPr/>
        </p:nvSpPr>
        <p:spPr bwMode="auto">
          <a:xfrm>
            <a:off x="4351338" y="3573463"/>
            <a:ext cx="1296987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배경색 설정</a:t>
            </a:r>
          </a:p>
        </p:txBody>
      </p:sp>
      <p:cxnSp>
        <p:nvCxnSpPr>
          <p:cNvPr id="15" name="직선 연결선 14"/>
          <p:cNvCxnSpPr>
            <a:stCxn id="9" idx="2"/>
          </p:cNvCxnSpPr>
          <p:nvPr/>
        </p:nvCxnSpPr>
        <p:spPr>
          <a:xfrm rot="10800000">
            <a:off x="3414713" y="3716338"/>
            <a:ext cx="792162" cy="1270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206875" y="35861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14" name="TextBox 14"/>
          <p:cNvSpPr txBox="1">
            <a:spLocks noChangeArrowheads="1"/>
          </p:cNvSpPr>
          <p:nvPr/>
        </p:nvSpPr>
        <p:spPr bwMode="auto">
          <a:xfrm>
            <a:off x="4351338" y="4221163"/>
            <a:ext cx="1296987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크기 설정</a:t>
            </a:r>
          </a:p>
        </p:txBody>
      </p:sp>
      <p:cxnSp>
        <p:nvCxnSpPr>
          <p:cNvPr id="22" name="직선 연결선 21"/>
          <p:cNvCxnSpPr>
            <a:stCxn id="23" idx="2"/>
          </p:cNvCxnSpPr>
          <p:nvPr/>
        </p:nvCxnSpPr>
        <p:spPr>
          <a:xfrm rot="10800000" flipV="1">
            <a:off x="2767013" y="4376738"/>
            <a:ext cx="1439862" cy="60325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206875" y="42338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17" name="TextBox 14"/>
          <p:cNvSpPr txBox="1">
            <a:spLocks noChangeArrowheads="1"/>
          </p:cNvSpPr>
          <p:nvPr/>
        </p:nvSpPr>
        <p:spPr bwMode="auto">
          <a:xfrm>
            <a:off x="4135438" y="4581525"/>
            <a:ext cx="1295400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스타일 설정</a:t>
            </a:r>
          </a:p>
        </p:txBody>
      </p:sp>
      <p:cxnSp>
        <p:nvCxnSpPr>
          <p:cNvPr id="26" name="직선 연결선 25"/>
          <p:cNvCxnSpPr>
            <a:stCxn id="27" idx="2"/>
          </p:cNvCxnSpPr>
          <p:nvPr/>
        </p:nvCxnSpPr>
        <p:spPr>
          <a:xfrm rot="10800000">
            <a:off x="2767013" y="4652963"/>
            <a:ext cx="1223962" cy="84137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990975" y="45942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20" name="TextBox 14"/>
          <p:cNvSpPr txBox="1">
            <a:spLocks noChangeArrowheads="1"/>
          </p:cNvSpPr>
          <p:nvPr/>
        </p:nvSpPr>
        <p:spPr bwMode="auto">
          <a:xfrm>
            <a:off x="3990975" y="4941888"/>
            <a:ext cx="1296988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색상 설정</a:t>
            </a:r>
          </a:p>
        </p:txBody>
      </p:sp>
      <p:cxnSp>
        <p:nvCxnSpPr>
          <p:cNvPr id="30" name="직선 연결선 29"/>
          <p:cNvCxnSpPr>
            <a:stCxn id="31" idx="2"/>
          </p:cNvCxnSpPr>
          <p:nvPr/>
        </p:nvCxnSpPr>
        <p:spPr>
          <a:xfrm rot="10800000">
            <a:off x="3198813" y="4941888"/>
            <a:ext cx="647700" cy="155575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846513" y="4954588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23" name="TextBox 14"/>
          <p:cNvSpPr txBox="1">
            <a:spLocks noChangeArrowheads="1"/>
          </p:cNvSpPr>
          <p:nvPr/>
        </p:nvSpPr>
        <p:spPr bwMode="auto">
          <a:xfrm>
            <a:off x="3775075" y="5300663"/>
            <a:ext cx="1296988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최대 줄 설정</a:t>
            </a:r>
            <a:endParaRPr lang="en-US" altLang="ko-KR" b="1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말줄임표</a:t>
            </a:r>
          </a:p>
        </p:txBody>
      </p:sp>
      <p:cxnSp>
        <p:nvCxnSpPr>
          <p:cNvPr id="34" name="직선 연결선 33"/>
          <p:cNvCxnSpPr>
            <a:stCxn id="119823" idx="3"/>
          </p:cNvCxnSpPr>
          <p:nvPr/>
        </p:nvCxnSpPr>
        <p:spPr>
          <a:xfrm>
            <a:off x="5072063" y="5562273"/>
            <a:ext cx="1151557" cy="242991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3630613" y="53133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26" name="제목 20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100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텍스트뷰의 속성 사용</a:t>
            </a:r>
          </a:p>
        </p:txBody>
      </p: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28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660" y="1484784"/>
            <a:ext cx="34480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6007596" y="4797152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008080"/>
                </a:solidFill>
              </a:rPr>
              <a:t>&lt;</a:t>
            </a:r>
            <a:r>
              <a:rPr lang="en-US" altLang="ko-KR">
                <a:solidFill>
                  <a:srgbClr val="3F7F7F"/>
                </a:solidFill>
              </a:rPr>
              <a:t>TextView</a:t>
            </a: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7F007F"/>
                </a:solidFill>
              </a:rPr>
              <a:t>android:layout_width</a:t>
            </a:r>
            <a:r>
              <a:rPr lang="en-US" altLang="ko-KR">
                <a:solidFill>
                  <a:srgbClr val="000000"/>
                </a:solidFill>
              </a:rPr>
              <a:t>=</a:t>
            </a:r>
            <a:r>
              <a:rPr lang="en-US" altLang="ko-KR" i="1">
                <a:solidFill>
                  <a:srgbClr val="2A00FF"/>
                </a:solidFill>
              </a:rPr>
              <a:t>“match_parent"</a:t>
            </a:r>
            <a:endParaRPr lang="en-US" altLang="ko-KR">
              <a:solidFill>
                <a:srgbClr val="000000"/>
              </a:solidFill>
            </a:endParaRP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7F007F"/>
                </a:solidFill>
              </a:rPr>
              <a:t>android:layout_height</a:t>
            </a:r>
            <a:r>
              <a:rPr lang="en-US" altLang="ko-KR">
                <a:solidFill>
                  <a:srgbClr val="000000"/>
                </a:solidFill>
              </a:rPr>
              <a:t>=</a:t>
            </a:r>
            <a:r>
              <a:rPr lang="en-US" altLang="ko-KR" i="1">
                <a:solidFill>
                  <a:srgbClr val="2A00FF"/>
                </a:solidFill>
              </a:rPr>
              <a:t>"wrap_content"</a:t>
            </a:r>
            <a:endParaRPr lang="en-US" altLang="ko-KR">
              <a:solidFill>
                <a:srgbClr val="000000"/>
              </a:solidFill>
            </a:endParaRP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7F007F"/>
                </a:solidFill>
              </a:rPr>
              <a:t>android:text</a:t>
            </a:r>
            <a:r>
              <a:rPr lang="en-US" altLang="ko-KR">
                <a:solidFill>
                  <a:srgbClr val="000000"/>
                </a:solidFill>
              </a:rPr>
              <a:t>=</a:t>
            </a:r>
            <a:r>
              <a:rPr lang="en-US" altLang="ko-KR" i="1">
                <a:solidFill>
                  <a:srgbClr val="2A00FF"/>
                </a:solidFill>
              </a:rPr>
              <a:t>“@string/long_text"</a:t>
            </a:r>
            <a:endParaRPr lang="en-US" altLang="ko-KR">
              <a:solidFill>
                <a:srgbClr val="7F007F"/>
              </a:solidFill>
            </a:endParaRP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7F007F"/>
                </a:solidFill>
              </a:rPr>
              <a:t>android:maxLines</a:t>
            </a:r>
            <a:r>
              <a:rPr lang="en-US" altLang="ko-KR">
                <a:solidFill>
                  <a:srgbClr val="000000"/>
                </a:solidFill>
              </a:rPr>
              <a:t>=</a:t>
            </a:r>
            <a:r>
              <a:rPr lang="en-US" altLang="ko-KR" i="1">
                <a:solidFill>
                  <a:srgbClr val="2A00FF"/>
                </a:solidFill>
              </a:rPr>
              <a:t>“3"</a:t>
            </a:r>
            <a:endParaRPr lang="en-US" altLang="ko-KR">
              <a:solidFill>
                <a:srgbClr val="008080"/>
              </a:solidFill>
            </a:endParaRP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7F007F"/>
                </a:solidFill>
              </a:rPr>
              <a:t>android:ellipsize</a:t>
            </a:r>
            <a:r>
              <a:rPr lang="en-US" altLang="ko-KR">
                <a:solidFill>
                  <a:srgbClr val="000000"/>
                </a:solidFill>
              </a:rPr>
              <a:t>=</a:t>
            </a:r>
            <a:r>
              <a:rPr lang="en-US" altLang="ko-KR" i="1">
                <a:solidFill>
                  <a:srgbClr val="2A00FF"/>
                </a:solidFill>
              </a:rPr>
              <a:t>“end"</a:t>
            </a:r>
            <a:r>
              <a:rPr lang="en-US" altLang="ko-KR">
                <a:solidFill>
                  <a:srgbClr val="008080"/>
                </a:solidFill>
              </a:rPr>
              <a:t>/&gt;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71721" cy="369332"/>
          </a:xfrm>
        </p:spPr>
        <p:txBody>
          <a:bodyPr/>
          <a:lstStyle/>
          <a:p>
            <a:r>
              <a:rPr lang="ko-KR" altLang="en-US"/>
              <a:t>기본위젯 </a:t>
            </a:r>
            <a:r>
              <a:rPr lang="en-US" altLang="ko-KR"/>
              <a:t>– EditText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48" y="764704"/>
            <a:ext cx="10112052" cy="585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06425" y="1052513"/>
            <a:ext cx="9001125" cy="51133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EditText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"@+id/editText1"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android:textSize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r>
              <a:rPr lang="en-US" altLang="ko-KR" i="1" dirty="0" smtClean="0">
                <a:solidFill>
                  <a:srgbClr val="2A00FF"/>
                </a:solidFill>
              </a:rPr>
              <a:t>18sp“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1" dirty="0">
                <a:solidFill>
                  <a:srgbClr val="2A00FF"/>
                </a:solidFill>
              </a:rPr>
              <a:t> </a:t>
            </a:r>
            <a:r>
              <a:rPr lang="en-US" altLang="ko-KR" i="1" dirty="0" smtClean="0">
                <a:solidFill>
                  <a:srgbClr val="2A00FF"/>
                </a:solidFill>
              </a:rPr>
              <a:t>   </a:t>
            </a:r>
            <a:r>
              <a:rPr lang="en-US" altLang="ko-KR" dirty="0" err="1" smtClean="0">
                <a:solidFill>
                  <a:srgbClr val="7F007F"/>
                </a:solidFill>
              </a:rPr>
              <a:t>android:maxLines</a:t>
            </a:r>
            <a:r>
              <a:rPr lang="en-US" altLang="ko-KR" dirty="0" smtClean="0">
                <a:solidFill>
                  <a:srgbClr val="000000"/>
                </a:solidFill>
              </a:rPr>
              <a:t>=“5”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android:lines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“5"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android:inputType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err="1" smtClean="0">
                <a:solidFill>
                  <a:srgbClr val="2A00FF"/>
                </a:solidFill>
              </a:rPr>
              <a:t>textCapCharacters|textMultiLine</a:t>
            </a:r>
            <a:r>
              <a:rPr lang="en-US" altLang="ko-KR" i="1" dirty="0" smtClean="0">
                <a:solidFill>
                  <a:srgbClr val="2A00FF"/>
                </a:solidFill>
              </a:rPr>
              <a:t>“ 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android:hint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ko-KR" altLang="en-US" i="1" dirty="0">
                <a:solidFill>
                  <a:srgbClr val="2A00FF"/>
                </a:solidFill>
              </a:rPr>
              <a:t>내용을 입력하세요</a:t>
            </a:r>
            <a:r>
              <a:rPr lang="en-US" altLang="ko-KR" i="1" dirty="0">
                <a:solidFill>
                  <a:srgbClr val="2A00FF"/>
                </a:solidFill>
              </a:rPr>
              <a:t>." </a:t>
            </a:r>
            <a:endParaRPr lang="ko-KR" altLang="en-US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  &gt;</a:t>
            </a:r>
            <a:endParaRPr lang="ko-KR" altLang="en-US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&lt;/</a:t>
            </a:r>
            <a:r>
              <a:rPr lang="en-US" altLang="ko-KR" dirty="0" err="1">
                <a:solidFill>
                  <a:srgbClr val="3F7F7F"/>
                </a:solidFill>
              </a:rPr>
              <a:t>EditText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&lt;</a:t>
            </a:r>
            <a:r>
              <a:rPr lang="en-US" altLang="ko-KR" dirty="0" err="1">
                <a:solidFill>
                  <a:srgbClr val="008080"/>
                </a:solidFill>
              </a:rPr>
              <a:t>EditText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err="1">
                <a:solidFill>
                  <a:srgbClr val="2A00FF"/>
                </a:solidFill>
              </a:rPr>
              <a:t>match_parent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</a:rPr>
              <a:t>wrap_content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808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android:gravity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“center"</a:t>
            </a:r>
            <a:endParaRPr lang="en-US" altLang="ko-KR" dirty="0">
              <a:solidFill>
                <a:srgbClr val="00808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android:inputType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“text"</a:t>
            </a:r>
            <a:endParaRPr lang="en-US" altLang="ko-KR" dirty="0">
              <a:solidFill>
                <a:srgbClr val="00808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</a:rPr>
              <a:t>EditText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&lt;/</a:t>
            </a:r>
            <a:r>
              <a:rPr lang="en-US" altLang="ko-KR" dirty="0">
                <a:solidFill>
                  <a:srgbClr val="3F7F7F"/>
                </a:solidFill>
              </a:rPr>
              <a:t>LinearLayout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061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100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입력상자의 속성 사용</a:t>
            </a:r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064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4"/>
          <p:cNvSpPr txBox="1">
            <a:spLocks noChangeArrowheads="1"/>
          </p:cNvSpPr>
          <p:nvPr/>
        </p:nvSpPr>
        <p:spPr bwMode="auto">
          <a:xfrm>
            <a:off x="2570816" y="2743081"/>
            <a:ext cx="2448272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b" latinLnBrk="1" hangingPunct="1"/>
            <a:r>
              <a:rPr lang="ko-KR" altLang="en-US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처음화면에</a:t>
            </a:r>
            <a:r>
              <a:rPr lang="ko-KR" altLang="en-US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표시되는 </a:t>
            </a:r>
            <a:r>
              <a:rPr lang="ko-KR" altLang="en-US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라인수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4386907" y="3323430"/>
            <a:ext cx="1440160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대문자입력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7412A0-6638-4C05-961E-D638C58C1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421" y="1700808"/>
            <a:ext cx="3158877" cy="338511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F8C5BBD3-1A15-458E-B840-960444C8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276" y="5137447"/>
            <a:ext cx="1440160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b" latinLnBrk="1" hangingPunct="1"/>
            <a:r>
              <a:rPr lang="ko-KR" altLang="en-US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한줄입력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E1F3A-B559-42A1-8411-9E489AFFD859}"/>
              </a:ext>
            </a:extLst>
          </p:cNvPr>
          <p:cNvSpPr txBox="1"/>
          <p:nvPr/>
        </p:nvSpPr>
        <p:spPr>
          <a:xfrm>
            <a:off x="3343300" y="5717796"/>
            <a:ext cx="4295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number,</a:t>
            </a:r>
            <a:r>
              <a:rPr lang="ko-KR" altLang="en-US" dirty="0"/>
              <a:t> </a:t>
            </a:r>
            <a:r>
              <a:rPr lang="en-US" altLang="ko-KR" dirty="0" err="1"/>
              <a:t>textEmailAddress</a:t>
            </a:r>
            <a:r>
              <a:rPr lang="en-US" altLang="ko-KR" dirty="0"/>
              <a:t>, </a:t>
            </a:r>
            <a:r>
              <a:rPr lang="en-US" altLang="ko-KR" dirty="0" err="1"/>
              <a:t>textPassword</a:t>
            </a:r>
            <a:r>
              <a:rPr lang="ko-KR" altLang="en-US" dirty="0"/>
              <a:t> 등 해보기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1115" y="99549"/>
            <a:ext cx="7655885" cy="67584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6996" y="26040"/>
            <a:ext cx="2078326" cy="738664"/>
          </a:xfrm>
        </p:spPr>
        <p:txBody>
          <a:bodyPr/>
          <a:lstStyle/>
          <a:p>
            <a:r>
              <a:rPr lang="en-US" altLang="ko-KR"/>
              <a:t>EditText</a:t>
            </a:r>
            <a:br>
              <a:rPr lang="en-US" altLang="ko-KR"/>
            </a:br>
            <a:r>
              <a:rPr lang="en-US" altLang="ko-KR"/>
              <a:t>inputType</a:t>
            </a:r>
            <a:r>
              <a:rPr lang="ko-KR" altLang="en-US"/>
              <a:t>속성</a:t>
            </a:r>
          </a:p>
        </p:txBody>
      </p:sp>
      <p:sp>
        <p:nvSpPr>
          <p:cNvPr id="5" name="타원 4"/>
          <p:cNvSpPr/>
          <p:nvPr/>
        </p:nvSpPr>
        <p:spPr>
          <a:xfrm>
            <a:off x="2551212" y="764704"/>
            <a:ext cx="4824536" cy="50405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0972" y="4005064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number, phone, </a:t>
            </a:r>
            <a:r>
              <a:rPr lang="en-US" altLang="ko-KR" dirty="0" err="1"/>
              <a:t>textEmailAddress</a:t>
            </a:r>
            <a:r>
              <a:rPr lang="ko-KR" altLang="en-US" dirty="0"/>
              <a:t>도 </a:t>
            </a:r>
            <a:r>
              <a:rPr lang="ko-KR" altLang="en-US" dirty="0" err="1"/>
              <a:t>한줄만</a:t>
            </a:r>
            <a:r>
              <a:rPr lang="ko-KR" altLang="en-US" dirty="0"/>
              <a:t> </a:t>
            </a:r>
            <a:r>
              <a:rPr lang="ko-KR" altLang="en-US" dirty="0" err="1"/>
              <a:t>입력할수</a:t>
            </a:r>
            <a:r>
              <a:rPr lang="ko-KR" altLang="en-US" dirty="0"/>
              <a:t>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08C22-5E2D-4744-A531-3BB34CDAD1D8}"/>
              </a:ext>
            </a:extLst>
          </p:cNvPr>
          <p:cNvSpPr txBox="1"/>
          <p:nvPr/>
        </p:nvSpPr>
        <p:spPr>
          <a:xfrm>
            <a:off x="574940" y="976722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singleLine</a:t>
            </a:r>
            <a:r>
              <a:rPr lang="en-US" altLang="ko-KR" dirty="0"/>
              <a:t>=“true”</a:t>
            </a:r>
          </a:p>
          <a:p>
            <a:r>
              <a:rPr lang="en-US" altLang="ko-KR" dirty="0"/>
              <a:t>Deprecated</a:t>
            </a:r>
            <a:r>
              <a:rPr lang="ko-KR" altLang="en-US" dirty="0"/>
              <a:t>되고 </a:t>
            </a:r>
            <a:r>
              <a:rPr lang="en-US" altLang="ko-KR" dirty="0" err="1"/>
              <a:t>inputtype</a:t>
            </a:r>
            <a:r>
              <a:rPr lang="ko-KR" altLang="en-US" dirty="0"/>
              <a:t>으로 일원화됨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219104" cy="369332"/>
          </a:xfrm>
        </p:spPr>
        <p:txBody>
          <a:bodyPr/>
          <a:lstStyle/>
          <a:p>
            <a:r>
              <a:rPr lang="ko-KR" altLang="en-US" dirty="0" err="1"/>
              <a:t>텍스트뷰와</a:t>
            </a:r>
            <a:r>
              <a:rPr lang="ko-KR" altLang="en-US" dirty="0"/>
              <a:t> 입력상자의 기능들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23020" y="1124744"/>
          <a:ext cx="8928992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5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커서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selectAllOnFocus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포커스를 받을 때 문자열 전체가 선택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cursorVisible</a:t>
                      </a:r>
                      <a:r>
                        <a:rPr lang="en-US" altLang="ko-KR" dirty="0"/>
                        <a:t>=“false” </a:t>
                      </a:r>
                      <a:r>
                        <a:rPr lang="ko-KR" altLang="en-US" dirty="0"/>
                        <a:t>커서 안보임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문자열에 들어 있는 링크 정보를 자동으로 찾아 링크 색상으로 표시하고 누르면 필요한 기능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줄간격조정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lineSpacingMultiplier</a:t>
                      </a:r>
                      <a:r>
                        <a:rPr lang="ko-KR" altLang="en-US" dirty="0" err="1"/>
                        <a:t>줄간격을</a:t>
                      </a:r>
                      <a:r>
                        <a:rPr lang="ko-KR" altLang="en-US" dirty="0"/>
                        <a:t> 배수로 설정할 때 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lineSpacingExtra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여유값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대소문자표시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characters, words, sentences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줄임표시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ellipsize</a:t>
                      </a:r>
                      <a:r>
                        <a:rPr lang="en-US" altLang="ko-KR" dirty="0"/>
                        <a:t> –none, start, middle, end </a:t>
                      </a:r>
                      <a:r>
                        <a:rPr lang="ko-KR" altLang="en-US" dirty="0"/>
                        <a:t>문자열의 어디를 잘라서 보여줄지 결정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힌트표시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어떤 내용을 입력하라고 안내문으로 알려주고 싶을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편집가능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editable = false </a:t>
                      </a:r>
                      <a:r>
                        <a:rPr lang="ko-KR" altLang="en-US" dirty="0"/>
                        <a:t>문자열 편집 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문자열변경처리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입력된 문자를 </a:t>
                      </a:r>
                      <a:r>
                        <a:rPr lang="ko-KR" altLang="en-US" dirty="0" err="1"/>
                        <a:t>확인할때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getText</a:t>
                      </a:r>
                      <a:r>
                        <a:rPr lang="en-US" altLang="ko-KR" dirty="0"/>
                        <a:t>()</a:t>
                      </a:r>
                      <a:r>
                        <a:rPr lang="ko-KR" altLang="en-US" dirty="0" err="1"/>
                        <a:t>메소드</a:t>
                      </a:r>
                      <a:r>
                        <a:rPr lang="ko-KR" altLang="en-US" dirty="0"/>
                        <a:t> 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 </a:t>
                      </a:r>
                      <a:r>
                        <a:rPr lang="ko-KR" altLang="en-US" dirty="0" err="1"/>
                        <a:t>메소드가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리턴하는</a:t>
                      </a:r>
                      <a:r>
                        <a:rPr lang="ko-KR" altLang="en-US" dirty="0"/>
                        <a:t> 것은 </a:t>
                      </a:r>
                      <a:r>
                        <a:rPr lang="en-US" altLang="ko-KR" dirty="0"/>
                        <a:t>Editable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객체인데 이 객체의 </a:t>
                      </a:r>
                      <a:r>
                        <a:rPr lang="en-US" altLang="ko-KR" baseline="0" dirty="0" err="1"/>
                        <a:t>toString</a:t>
                      </a:r>
                      <a:r>
                        <a:rPr lang="en-US" altLang="ko-KR" baseline="0" dirty="0"/>
                        <a:t>()</a:t>
                      </a:r>
                      <a:r>
                        <a:rPr lang="ko-KR" altLang="en-US" baseline="0" dirty="0" err="1"/>
                        <a:t>메소드를</a:t>
                      </a:r>
                      <a:r>
                        <a:rPr lang="ko-KR" altLang="en-US" baseline="0" dirty="0"/>
                        <a:t> 이용하면 일반 </a:t>
                      </a:r>
                      <a:r>
                        <a:rPr lang="en-US" altLang="ko-KR" baseline="0" dirty="0"/>
                        <a:t>String </a:t>
                      </a:r>
                      <a:r>
                        <a:rPr lang="ko-KR" altLang="en-US" baseline="0" dirty="0"/>
                        <a:t>타입의 문자열 확인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004686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219104" cy="369332"/>
          </a:xfrm>
        </p:spPr>
        <p:txBody>
          <a:bodyPr/>
          <a:lstStyle/>
          <a:p>
            <a:r>
              <a:rPr lang="ko-KR" altLang="en-US" dirty="0" err="1"/>
              <a:t>텍스트뷰와</a:t>
            </a:r>
            <a:r>
              <a:rPr lang="ko-KR" altLang="en-US" dirty="0"/>
              <a:t> 입력상자의 기능들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1484784"/>
            <a:ext cx="10287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문자열이 사용자의 입력에 의해 바뀔 때마다 확인하는 기능을 넣고 싶다면 </a:t>
            </a:r>
            <a:r>
              <a:rPr lang="en-US" altLang="ko-KR" sz="2400" dirty="0" err="1">
                <a:solidFill>
                  <a:srgbClr val="FF0000"/>
                </a:solidFill>
              </a:rPr>
              <a:t>TextChangedListener</a:t>
            </a:r>
            <a:r>
              <a:rPr lang="ko-KR" altLang="en-US" sz="2400" dirty="0"/>
              <a:t>를 사용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[Reference]</a:t>
            </a:r>
          </a:p>
          <a:p>
            <a:r>
              <a:rPr lang="en-US" altLang="ko-KR" sz="2400" dirty="0"/>
              <a:t>public void </a:t>
            </a:r>
            <a:r>
              <a:rPr lang="en-US" altLang="ko-KR" sz="2400" dirty="0" err="1">
                <a:solidFill>
                  <a:srgbClr val="FF0000"/>
                </a:solidFill>
              </a:rPr>
              <a:t>addTextChangedListener</a:t>
            </a:r>
            <a:r>
              <a:rPr lang="en-US" altLang="ko-KR" sz="2400" dirty="0"/>
              <a:t>(</a:t>
            </a:r>
            <a:r>
              <a:rPr lang="en-US" altLang="ko-KR" sz="2400" dirty="0" err="1">
                <a:solidFill>
                  <a:srgbClr val="0070C0"/>
                </a:solidFill>
              </a:rPr>
              <a:t>TextWatcher</a:t>
            </a:r>
            <a:r>
              <a:rPr lang="en-US" altLang="ko-KR" sz="2400" dirty="0">
                <a:solidFill>
                  <a:srgbClr val="0070C0"/>
                </a:solidFill>
              </a:rPr>
              <a:t> watcher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 - </a:t>
            </a:r>
            <a:r>
              <a:rPr lang="en-US" altLang="ko-KR" sz="2400" dirty="0" err="1"/>
              <a:t>TextWatcher</a:t>
            </a:r>
            <a:r>
              <a:rPr lang="en-US" altLang="ko-KR" sz="2400" dirty="0"/>
              <a:t> </a:t>
            </a:r>
            <a:r>
              <a:rPr lang="ko-KR" altLang="en-US" sz="2400" dirty="0"/>
              <a:t>객체는 텍스트가 변경될 때마다 발생하는 이벤트를 처리</a:t>
            </a:r>
            <a:endParaRPr lang="en-US" altLang="ko-KR" sz="2400" dirty="0"/>
          </a:p>
          <a:p>
            <a:r>
              <a:rPr lang="en-US" altLang="ko-KR" sz="2400" dirty="0"/>
              <a:t> - </a:t>
            </a:r>
            <a:r>
              <a:rPr lang="en-US" altLang="ko-KR" sz="2400" dirty="0" err="1"/>
              <a:t>TextWatcher</a:t>
            </a:r>
            <a:r>
              <a:rPr lang="en-US" altLang="ko-KR" sz="2400" dirty="0"/>
              <a:t> </a:t>
            </a:r>
            <a:r>
              <a:rPr lang="ko-KR" altLang="en-US" sz="2400" dirty="0"/>
              <a:t>인터페이스에는 다음과 같은 </a:t>
            </a:r>
            <a:r>
              <a:rPr lang="ko-KR" altLang="en-US" sz="2400" dirty="0" err="1"/>
              <a:t>메소드들이</a:t>
            </a:r>
            <a:r>
              <a:rPr lang="ko-KR" altLang="en-US" sz="2400" dirty="0"/>
              <a:t> 정의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[Reference]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>
                <a:solidFill>
                  <a:srgbClr val="FF0000"/>
                </a:solidFill>
              </a:rPr>
              <a:t>beforeTextChanged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CharSequence</a:t>
            </a:r>
            <a:r>
              <a:rPr lang="en-US" altLang="ko-KR" sz="2000" dirty="0"/>
              <a:t> s,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start,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after)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>
                <a:solidFill>
                  <a:srgbClr val="FF0000"/>
                </a:solidFill>
              </a:rPr>
              <a:t>afterTextChanged</a:t>
            </a:r>
            <a:r>
              <a:rPr lang="en-US" altLang="ko-KR" sz="2000" dirty="0"/>
              <a:t>(Editable s)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>
                <a:solidFill>
                  <a:srgbClr val="FF0000"/>
                </a:solidFill>
              </a:rPr>
              <a:t>onTextChaned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CharSequence</a:t>
            </a:r>
            <a:r>
              <a:rPr lang="en-US" altLang="ko-KR" sz="2000" dirty="0"/>
              <a:t> s,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start,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before,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count)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5625116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39818</TotalTime>
  <Words>886</Words>
  <Application>Microsoft Office PowerPoint</Application>
  <PresentationFormat>35mm 슬라이드</PresentationFormat>
  <Paragraphs>222</Paragraphs>
  <Slides>29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굴림</vt:lpstr>
      <vt:lpstr>나눔고딕</vt:lpstr>
      <vt:lpstr>나눔고딕 ExtraBold</vt:lpstr>
      <vt:lpstr>맑은 고딕</vt:lpstr>
      <vt:lpstr>바탕</vt:lpstr>
      <vt:lpstr>새굴림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기본 위젯</vt:lpstr>
      <vt:lpstr>기본 위젯 – 텍스트뷰의 속성 </vt:lpstr>
      <vt:lpstr>기본 위젯 – 텍스트뷰의 속성 사용</vt:lpstr>
      <vt:lpstr>기본위젯 – EditText</vt:lpstr>
      <vt:lpstr>기본 위젯 – 입력상자의 속성 사용</vt:lpstr>
      <vt:lpstr>EditText inputType속성</vt:lpstr>
      <vt:lpstr>텍스트뷰와 입력상자의 기능들</vt:lpstr>
      <vt:lpstr>텍스트뷰와 입력상자의 기능들</vt:lpstr>
      <vt:lpstr>TextChangedListener</vt:lpstr>
      <vt:lpstr>/drawable/border.xml</vt:lpstr>
      <vt:lpstr>PowerPoint 프레젠테이션</vt:lpstr>
      <vt:lpstr>기본위젯 - 버튼</vt:lpstr>
      <vt:lpstr>기본위젯 - 버튼</vt:lpstr>
      <vt:lpstr>버튼을 클릭(이벤트)했을 때 어떤 일이 일어날까요?</vt:lpstr>
      <vt:lpstr>체크박스와 라디오버튼</vt:lpstr>
      <vt:lpstr>기본위젯  CheckBox</vt:lpstr>
      <vt:lpstr>기본위젯 - 체크박스</vt:lpstr>
      <vt:lpstr>기본위젯 - RadioButton</vt:lpstr>
      <vt:lpstr>기본위젯 - 라디오버튼</vt:lpstr>
      <vt:lpstr>기본위젯 - ImageView</vt:lpstr>
      <vt:lpstr>기본 위젯 – 이미지뷰의 속성 사용</vt:lpstr>
      <vt:lpstr>PowerPoint 프레젠테이션</vt:lpstr>
      <vt:lpstr>XML 레이아웃 파일과 자바 소스 파일의 매칭</vt:lpstr>
      <vt:lpstr>인플레이션이란?</vt:lpstr>
      <vt:lpstr>activity-main.xml</vt:lpstr>
      <vt:lpstr>레이아웃 인플레이션의 이해 – 호출 순서 </vt:lpstr>
      <vt:lpstr>setContentView() 메소드의 역할</vt:lpstr>
      <vt:lpstr>자바소스로 화면 만들기!!!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선린</cp:lastModifiedBy>
  <cp:revision>3397</cp:revision>
  <dcterms:modified xsi:type="dcterms:W3CDTF">2018-04-13T01:20:36Z</dcterms:modified>
</cp:coreProperties>
</file>