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3"/>
  </p:notesMasterIdLst>
  <p:handoutMasterIdLst>
    <p:handoutMasterId r:id="rId34"/>
  </p:handoutMasterIdLst>
  <p:sldIdLst>
    <p:sldId id="1129" r:id="rId3"/>
    <p:sldId id="1130" r:id="rId4"/>
    <p:sldId id="1056" r:id="rId5"/>
    <p:sldId id="1182" r:id="rId6"/>
    <p:sldId id="1183" r:id="rId7"/>
    <p:sldId id="1184" r:id="rId8"/>
    <p:sldId id="1225" r:id="rId9"/>
    <p:sldId id="1215" r:id="rId10"/>
    <p:sldId id="1133" r:id="rId11"/>
    <p:sldId id="1200" r:id="rId12"/>
    <p:sldId id="1192" r:id="rId13"/>
    <p:sldId id="1194" r:id="rId14"/>
    <p:sldId id="1195" r:id="rId15"/>
    <p:sldId id="1196" r:id="rId16"/>
    <p:sldId id="1197" r:id="rId17"/>
    <p:sldId id="1198" r:id="rId18"/>
    <p:sldId id="1222" r:id="rId19"/>
    <p:sldId id="1132" r:id="rId20"/>
    <p:sldId id="1217" r:id="rId21"/>
    <p:sldId id="1218" r:id="rId22"/>
    <p:sldId id="1219" r:id="rId23"/>
    <p:sldId id="1216" r:id="rId24"/>
    <p:sldId id="1135" r:id="rId25"/>
    <p:sldId id="1136" r:id="rId26"/>
    <p:sldId id="1230" r:id="rId27"/>
    <p:sldId id="1232" r:id="rId28"/>
    <p:sldId id="1233" r:id="rId29"/>
    <p:sldId id="1234" r:id="rId30"/>
    <p:sldId id="1229" r:id="rId31"/>
    <p:sldId id="1231" r:id="rId32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2E8A"/>
    <a:srgbClr val="FFEDB3"/>
    <a:srgbClr val="FFFFCC"/>
    <a:srgbClr val="333399"/>
    <a:srgbClr val="DDE3FF"/>
    <a:srgbClr val="E5E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84" autoAdjust="0"/>
    <p:restoredTop sz="90339" autoAdjust="0"/>
  </p:normalViewPr>
  <p:slideViewPr>
    <p:cSldViewPr>
      <p:cViewPr varScale="1">
        <p:scale>
          <a:sx n="98" d="100"/>
          <a:sy n="98" d="100"/>
        </p:scale>
        <p:origin x="274" y="91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2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2.xml"/><Relationship Id="rId5" Type="http://schemas.openxmlformats.org/officeDocument/2006/relationships/slide" Target="slides/slide17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82FB3AA4-3DE4-4E4D-A85C-D8BB5128E66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4645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6B16C7-3650-4609-AE20-A8F41C02AEE4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</a:t>
            </a:r>
            <a:r>
              <a:rPr lang="en-US" altLang="ko-KR" sz="48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  <a:endParaRPr lang="en-US" altLang="ko-KR" sz="48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사용자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알림효과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2539157" cy="369332"/>
          </a:xfrm>
        </p:spPr>
        <p:txBody>
          <a:bodyPr/>
          <a:lstStyle/>
          <a:p>
            <a:r>
              <a:rPr lang="en-US" altLang="ko-KR" smtClean="0"/>
              <a:t>5-2 </a:t>
            </a:r>
            <a:r>
              <a:rPr lang="ko-KR" altLang="en-US" smtClean="0"/>
              <a:t>알림대화상자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620688"/>
            <a:ext cx="9268718" cy="60661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85750" y="2348880"/>
            <a:ext cx="3786188" cy="1143000"/>
            <a:chOff x="0" y="0"/>
            <a:chExt cx="1232" cy="975"/>
          </a:xfrm>
        </p:grpSpPr>
        <p:sp>
          <p:nvSpPr>
            <p:cNvPr id="87056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87058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대화상자 만들기 예제</a:t>
                </a:r>
              </a:p>
            </p:txBody>
          </p:sp>
          <p:sp>
            <p:nvSpPr>
              <p:cNvPr id="87059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87043" name="직사각형 27"/>
          <p:cNvSpPr>
            <a:spLocks noChangeArrowheads="1"/>
          </p:cNvSpPr>
          <p:nvPr/>
        </p:nvSpPr>
        <p:spPr bwMode="auto">
          <a:xfrm>
            <a:off x="785813" y="3539232"/>
            <a:ext cx="5143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대화상자 보여주기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이벤트 처리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22"/>
          <p:cNvGrpSpPr>
            <a:grpSpLocks/>
          </p:cNvGrpSpPr>
          <p:nvPr/>
        </p:nvGrpSpPr>
        <p:grpSpPr bwMode="auto">
          <a:xfrm>
            <a:off x="785813" y="4444107"/>
            <a:ext cx="2786062" cy="1000125"/>
            <a:chOff x="785782" y="3000372"/>
            <a:chExt cx="2857520" cy="822325"/>
          </a:xfrm>
        </p:grpSpPr>
        <p:sp>
          <p:nvSpPr>
            <p:cNvPr id="87054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055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5" name="그룹 25"/>
          <p:cNvGrpSpPr>
            <a:grpSpLocks/>
          </p:cNvGrpSpPr>
          <p:nvPr/>
        </p:nvGrpSpPr>
        <p:grpSpPr bwMode="auto">
          <a:xfrm>
            <a:off x="3643313" y="4444107"/>
            <a:ext cx="2786062" cy="1000125"/>
            <a:chOff x="785782" y="3000372"/>
            <a:chExt cx="2857520" cy="822325"/>
          </a:xfrm>
        </p:grpSpPr>
        <p:sp>
          <p:nvSpPr>
            <p:cNvPr id="87052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87053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87046" name="직사각형 27"/>
          <p:cNvSpPr>
            <a:spLocks noChangeArrowheads="1"/>
          </p:cNvSpPr>
          <p:nvPr/>
        </p:nvSpPr>
        <p:spPr bwMode="auto">
          <a:xfrm>
            <a:off x="714375" y="5444232"/>
            <a:ext cx="3071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액티비티의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047" name="직사각형 27"/>
          <p:cNvSpPr>
            <a:spLocks noChangeArrowheads="1"/>
          </p:cNvSpPr>
          <p:nvPr/>
        </p:nvSpPr>
        <p:spPr bwMode="auto">
          <a:xfrm>
            <a:off x="3571875" y="5396880"/>
            <a:ext cx="45720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대화상자 보여주기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048" name="제목 23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2268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알림 대화상자 보여주기 예제</a:t>
            </a:r>
          </a:p>
        </p:txBody>
      </p:sp>
      <p:sp>
        <p:nvSpPr>
          <p:cNvPr id="87049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7050" name="_x177899280" descr="P02_S004_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817563"/>
            <a:ext cx="17589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1" name="_x177897920" descr="P02_S004_0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5813" y="817563"/>
            <a:ext cx="17589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18964" y="1124744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smtClean="0"/>
              <a:t> 사용자에게 확인을 받거나 선택하도록 할 때 사용</a:t>
            </a:r>
            <a:endParaRPr lang="en-US" altLang="ko-KR" sz="200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smtClean="0"/>
              <a:t> 예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아니오</a:t>
            </a:r>
            <a:r>
              <a:rPr lang="en-US" altLang="ko-KR" sz="2000" smtClean="0"/>
              <a:t>, </a:t>
            </a:r>
            <a:r>
              <a:rPr lang="ko-KR" altLang="en-US" sz="2000" smtClean="0"/>
              <a:t>취소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버튼으로 응답 가능</a:t>
            </a:r>
            <a:endParaRPr lang="ko-KR" altLang="en-US" sz="20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activity_mian.xml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972" y="1412776"/>
            <a:ext cx="5600700" cy="2714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7636" y="908720"/>
            <a:ext cx="3571875" cy="501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396615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534988" y="968375"/>
            <a:ext cx="9145587" cy="11842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AlertDialog dialog = createDialogBox();</a:t>
            </a: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dialog.show();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2349500"/>
            <a:ext cx="9145587" cy="40798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rgbClr val="7F0055"/>
                </a:solidFill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</a:rPr>
              <a:t> AlertDialog createDialogBox() </a:t>
            </a:r>
          </a:p>
          <a:p>
            <a:pPr eaLnBrk="1" fontAlgn="b" latinLnBrk="1" hangingPunct="1">
              <a:defRPr/>
            </a:pPr>
            <a:endParaRPr lang="en-US" altLang="ko-KR" sz="1800" b="1" dirty="0">
              <a:solidFill>
                <a:srgbClr val="000000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AlertDialog.Builder builder = </a:t>
            </a:r>
            <a:r>
              <a:rPr lang="en-US" altLang="ko-KR" sz="1800" b="1" dirty="0">
                <a:solidFill>
                  <a:srgbClr val="7F0055"/>
                </a:solidFill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</a:rPr>
              <a:t> AlertDialog.Builder(</a:t>
            </a:r>
            <a:r>
              <a:rPr lang="en-US" altLang="ko-KR" sz="1800" b="1" dirty="0">
                <a:solidFill>
                  <a:srgbClr val="7F0055"/>
                </a:solidFill>
              </a:rPr>
              <a:t>this</a:t>
            </a:r>
            <a:r>
              <a:rPr lang="en-US" altLang="ko-KR" sz="1800" b="1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sz="1800" dirty="0">
              <a:solidFill>
                <a:srgbClr val="000000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builder.setTitle(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안내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builder.setMessage(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종료하시겠습니까</a:t>
            </a:r>
            <a:r>
              <a:rPr lang="en-US" altLang="ko-KR" sz="1800" dirty="0">
                <a:solidFill>
                  <a:srgbClr val="2A00FF"/>
                </a:solidFill>
              </a:rPr>
              <a:t>?"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builder.setIcon(R.drawable.</a:t>
            </a:r>
            <a:r>
              <a:rPr lang="en-US" altLang="ko-KR" sz="1800" i="1" dirty="0">
                <a:solidFill>
                  <a:srgbClr val="0000C0"/>
                </a:solidFill>
              </a:rPr>
              <a:t>alert_dialog_icon</a:t>
            </a:r>
            <a:r>
              <a:rPr lang="en-US" altLang="ko-KR" sz="1800" i="1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5575" y="6265863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098" name="TextBox 11"/>
          <p:cNvSpPr txBox="1">
            <a:spLocks noChangeArrowheads="1"/>
          </p:cNvSpPr>
          <p:nvPr/>
        </p:nvSpPr>
        <p:spPr bwMode="auto">
          <a:xfrm>
            <a:off x="5988050" y="1331913"/>
            <a:ext cx="4286250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createDialogBox() </a:t>
            </a:r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메소드 호출하여 대화상자 객체 생성</a:t>
            </a:r>
          </a:p>
        </p:txBody>
      </p:sp>
      <p:sp>
        <p:nvSpPr>
          <p:cNvPr id="15" name="타원 14"/>
          <p:cNvSpPr/>
          <p:nvPr/>
        </p:nvSpPr>
        <p:spPr>
          <a:xfrm>
            <a:off x="5843588" y="131921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100" name="TextBox 15"/>
          <p:cNvSpPr txBox="1">
            <a:spLocks noChangeArrowheads="1"/>
          </p:cNvSpPr>
          <p:nvPr/>
        </p:nvSpPr>
        <p:spPr bwMode="auto">
          <a:xfrm>
            <a:off x="5130800" y="1689100"/>
            <a:ext cx="1714500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대화상자 보여주기</a:t>
            </a:r>
          </a:p>
        </p:txBody>
      </p:sp>
      <p:cxnSp>
        <p:nvCxnSpPr>
          <p:cNvPr id="17" name="직선 연결선 16"/>
          <p:cNvCxnSpPr>
            <a:stCxn id="18" idx="2"/>
          </p:cNvCxnSpPr>
          <p:nvPr/>
        </p:nvCxnSpPr>
        <p:spPr>
          <a:xfrm flipH="1" flipV="1">
            <a:off x="3240088" y="1712913"/>
            <a:ext cx="1746250" cy="106362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986338" y="16764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103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  <p:sp>
        <p:nvSpPr>
          <p:cNvPr id="89104" name="TextBox 14"/>
          <p:cNvSpPr txBox="1">
            <a:spLocks noChangeArrowheads="1"/>
          </p:cNvSpPr>
          <p:nvPr/>
        </p:nvSpPr>
        <p:spPr bwMode="auto">
          <a:xfrm>
            <a:off x="5973763" y="4868863"/>
            <a:ext cx="3603625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대화상자의 타이틀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메시지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아이콘 설정</a:t>
            </a:r>
          </a:p>
        </p:txBody>
      </p:sp>
      <p:sp>
        <p:nvSpPr>
          <p:cNvPr id="23" name="타원 22"/>
          <p:cNvSpPr/>
          <p:nvPr/>
        </p:nvSpPr>
        <p:spPr>
          <a:xfrm>
            <a:off x="5827713" y="48815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10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908050"/>
            <a:ext cx="9145587" cy="554513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builder.setPositiveButton(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예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b="1" dirty="0">
                <a:solidFill>
                  <a:srgbClr val="000000"/>
                </a:solidFill>
              </a:rPr>
              <a:t> DialogInterface.OnClickListener() 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  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onClick(DialogInterface dialog, 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 whichButton) 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C0"/>
                </a:solidFill>
              </a:rPr>
              <a:t>        msg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예 버튼이 눌렀습니다</a:t>
            </a:r>
            <a:r>
              <a:rPr lang="en-US" altLang="ko-KR" dirty="0">
                <a:solidFill>
                  <a:srgbClr val="2A00FF"/>
                </a:solidFill>
              </a:rPr>
              <a:t>. "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+ Integer.</a:t>
            </a:r>
            <a:r>
              <a:rPr lang="en-US" altLang="ko-KR" i="1" dirty="0">
                <a:solidFill>
                  <a:srgbClr val="000000"/>
                </a:solidFill>
              </a:rPr>
              <a:t>toString(whichButton);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txtMsg</a:t>
            </a:r>
            <a:r>
              <a:rPr lang="en-US" altLang="ko-KR" dirty="0">
                <a:solidFill>
                  <a:srgbClr val="000000"/>
                </a:solidFill>
              </a:rPr>
              <a:t>.setText(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  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dirty="0">
              <a:solidFill>
                <a:srgbClr val="3F7F5F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 builder.setNeutralButton(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취소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b="1" dirty="0">
                <a:solidFill>
                  <a:srgbClr val="000000"/>
                </a:solidFill>
              </a:rPr>
              <a:t> DialogInterface.OnClickListener() 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  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onClick(DialogInterface dialog, 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 whichButton) 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취소 버튼이 눌렸습니다</a:t>
            </a:r>
            <a:r>
              <a:rPr lang="en-US" altLang="ko-KR" dirty="0">
                <a:solidFill>
                  <a:srgbClr val="2A00FF"/>
                </a:solidFill>
              </a:rPr>
              <a:t>. "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+ Integer.</a:t>
            </a:r>
            <a:r>
              <a:rPr lang="en-US" altLang="ko-KR" i="1" dirty="0">
                <a:solidFill>
                  <a:srgbClr val="000000"/>
                </a:solidFill>
              </a:rPr>
              <a:t>toString(whichButton);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txtMsg</a:t>
            </a:r>
            <a:r>
              <a:rPr lang="en-US" altLang="ko-KR" dirty="0">
                <a:solidFill>
                  <a:srgbClr val="000000"/>
                </a:solidFill>
              </a:rPr>
              <a:t>.setText(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  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dirty="0">
              <a:solidFill>
                <a:srgbClr val="3F7F5F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 builder.setNegativeButton(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아니오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b="1" dirty="0">
                <a:solidFill>
                  <a:srgbClr val="000000"/>
                </a:solidFill>
              </a:rPr>
              <a:t> DialogInterface.OnClickListener() 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  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onClick(DialogInterface dialog, 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 whichButton) 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아니오 버튼이 눌렸습니다</a:t>
            </a:r>
            <a:r>
              <a:rPr lang="en-US" altLang="ko-KR" dirty="0">
                <a:solidFill>
                  <a:srgbClr val="2A00FF"/>
                </a:solidFill>
              </a:rPr>
              <a:t>. "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+ Integer.</a:t>
            </a:r>
            <a:r>
              <a:rPr lang="en-US" altLang="ko-KR" i="1" dirty="0">
                <a:solidFill>
                  <a:srgbClr val="000000"/>
                </a:solidFill>
              </a:rPr>
              <a:t>toString(whichButton);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txtMsg</a:t>
            </a:r>
            <a:r>
              <a:rPr lang="en-US" altLang="ko-KR" dirty="0">
                <a:solidFill>
                  <a:srgbClr val="000000"/>
                </a:solidFill>
              </a:rPr>
              <a:t>.setText(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  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	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 AlertDialog dialog = builder.create();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	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return</a:t>
            </a:r>
            <a:r>
              <a:rPr lang="en-US" altLang="ko-KR" b="1" dirty="0">
                <a:solidFill>
                  <a:srgbClr val="000000"/>
                </a:solidFill>
              </a:rPr>
              <a:t> dialog;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44" name="TextBox 10"/>
          <p:cNvSpPr txBox="1">
            <a:spLocks noChangeArrowheads="1"/>
          </p:cNvSpPr>
          <p:nvPr/>
        </p:nvSpPr>
        <p:spPr bwMode="auto">
          <a:xfrm>
            <a:off x="7542213" y="2994025"/>
            <a:ext cx="207168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“취소” 버튼 기능 설정</a:t>
            </a:r>
          </a:p>
        </p:txBody>
      </p:sp>
      <p:sp>
        <p:nvSpPr>
          <p:cNvPr id="12" name="타원 11"/>
          <p:cNvSpPr/>
          <p:nvPr/>
        </p:nvSpPr>
        <p:spPr>
          <a:xfrm>
            <a:off x="7397750" y="30067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른쪽 대괄호 12"/>
          <p:cNvSpPr/>
          <p:nvPr/>
        </p:nvSpPr>
        <p:spPr>
          <a:xfrm>
            <a:off x="6970713" y="2636838"/>
            <a:ext cx="288925" cy="1071562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47" name="TextBox 14"/>
          <p:cNvSpPr txBox="1">
            <a:spLocks noChangeArrowheads="1"/>
          </p:cNvSpPr>
          <p:nvPr/>
        </p:nvSpPr>
        <p:spPr bwMode="auto">
          <a:xfrm>
            <a:off x="7802563" y="4514850"/>
            <a:ext cx="22860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“아니오” 버튼 기능 설정</a:t>
            </a:r>
          </a:p>
        </p:txBody>
      </p:sp>
      <p:sp>
        <p:nvSpPr>
          <p:cNvPr id="16" name="타원 15"/>
          <p:cNvSpPr/>
          <p:nvPr/>
        </p:nvSpPr>
        <p:spPr>
          <a:xfrm>
            <a:off x="7658100" y="452755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오른쪽 대괄호 16"/>
          <p:cNvSpPr/>
          <p:nvPr/>
        </p:nvSpPr>
        <p:spPr>
          <a:xfrm>
            <a:off x="7231063" y="4157663"/>
            <a:ext cx="288925" cy="1071562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50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151" name="TextBox 10"/>
          <p:cNvSpPr txBox="1">
            <a:spLocks noChangeArrowheads="1"/>
          </p:cNvSpPr>
          <p:nvPr/>
        </p:nvSpPr>
        <p:spPr bwMode="auto">
          <a:xfrm>
            <a:off x="7591425" y="1446213"/>
            <a:ext cx="2071688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“예” 버튼 기능 설정</a:t>
            </a:r>
          </a:p>
        </p:txBody>
      </p:sp>
      <p:sp>
        <p:nvSpPr>
          <p:cNvPr id="19" name="타원 18"/>
          <p:cNvSpPr/>
          <p:nvPr/>
        </p:nvSpPr>
        <p:spPr>
          <a:xfrm>
            <a:off x="7446963" y="145891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019925" y="1089025"/>
            <a:ext cx="288925" cy="1071563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54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1124744"/>
            <a:ext cx="8391525" cy="3600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타원 2"/>
          <p:cNvSpPr/>
          <p:nvPr/>
        </p:nvSpPr>
        <p:spPr>
          <a:xfrm>
            <a:off x="5863580" y="908720"/>
            <a:ext cx="3384376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55068" y="3933056"/>
            <a:ext cx="3816424" cy="79213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2197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980728"/>
            <a:ext cx="7410450" cy="2800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96" y="4221088"/>
            <a:ext cx="8648700" cy="2409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1327076" y="2708920"/>
            <a:ext cx="324036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67436" y="2780928"/>
            <a:ext cx="351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smtClean="0">
                <a:solidFill>
                  <a:srgbClr val="FF0000"/>
                </a:solidFill>
              </a:rPr>
              <a:t>뒤로가기 버튼</a:t>
            </a:r>
            <a:r>
              <a:rPr lang="en-US" altLang="ko-KR" sz="1000" b="1" i="1" smtClean="0">
                <a:solidFill>
                  <a:srgbClr val="FF0000"/>
                </a:solidFill>
              </a:rPr>
              <a:t>, </a:t>
            </a:r>
            <a:r>
              <a:rPr lang="ko-KR" altLang="en-US" sz="1000" b="1" i="1" smtClean="0">
                <a:solidFill>
                  <a:srgbClr val="FF0000"/>
                </a:solidFill>
              </a:rPr>
              <a:t>다이얼로그 창 밖 터치해도 닫히지 않는다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0972" y="5877272"/>
            <a:ext cx="6768752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2062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5-3.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알림대화상자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목록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581109" cy="369332"/>
          </a:xfrm>
        </p:spPr>
        <p:txBody>
          <a:bodyPr/>
          <a:lstStyle/>
          <a:p>
            <a:r>
              <a:rPr lang="en-US" altLang="ko-KR" smtClean="0"/>
              <a:t>5-3 </a:t>
            </a:r>
            <a:r>
              <a:rPr lang="ko-KR" altLang="en-US" smtClean="0"/>
              <a:t>목록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0897"/>
          <a:stretch>
            <a:fillRect/>
          </a:stretch>
        </p:blipFill>
        <p:spPr bwMode="auto">
          <a:xfrm>
            <a:off x="751012" y="836712"/>
            <a:ext cx="8267700" cy="5906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98477" cy="369332"/>
          </a:xfrm>
        </p:spPr>
        <p:txBody>
          <a:bodyPr/>
          <a:lstStyle/>
          <a:p>
            <a:r>
              <a:rPr lang="en-US" altLang="ko-KR" smtClean="0"/>
              <a:t>5-3 </a:t>
            </a:r>
            <a:r>
              <a:rPr lang="ko-KR" altLang="en-US" smtClean="0"/>
              <a:t>목록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802" y="1196752"/>
            <a:ext cx="5600700" cy="4124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691592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5-1.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토스트와 대화상자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418" y="422108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모달리스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67936" cy="369332"/>
          </a:xfrm>
        </p:spPr>
        <p:txBody>
          <a:bodyPr/>
          <a:lstStyle/>
          <a:p>
            <a:r>
              <a:rPr lang="ko-KR" altLang="en-US" dirty="0" smtClean="0"/>
              <a:t>목록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AlertDialog</a:t>
            </a:r>
            <a:r>
              <a:rPr lang="en-US" altLang="ko-KR" dirty="0" smtClean="0"/>
              <a:t>) - 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4" y="692696"/>
            <a:ext cx="7533282" cy="59603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249774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823020" y="188640"/>
            <a:ext cx="604344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목록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AlertDialog</a:t>
            </a:r>
            <a:r>
              <a:rPr lang="en-US" altLang="ko-KR" dirty="0" smtClean="0"/>
              <a:t>) - </a:t>
            </a:r>
            <a:r>
              <a:rPr lang="en-US" altLang="ko-KR" dirty="0" err="1" smtClean="0"/>
              <a:t>setSingleChoiceItem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95" y="29549"/>
            <a:ext cx="4249105" cy="2518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961216" y="922669"/>
            <a:ext cx="21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es/values/arrays.xml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896"/>
            <a:ext cx="8994745" cy="4154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2940" y="1988840"/>
            <a:ext cx="389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MainActivity.java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()</a:t>
            </a:r>
            <a:r>
              <a:rPr lang="ko-KR" altLang="en-US" sz="1600" dirty="0" err="1" smtClean="0"/>
              <a:t>메소드에</a:t>
            </a:r>
            <a:r>
              <a:rPr lang="ko-KR" altLang="en-US" sz="1600" dirty="0" smtClean="0"/>
              <a:t> 추가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834980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5-4.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DatePicker, TimePicker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820504" cy="369332"/>
          </a:xfrm>
        </p:spPr>
        <p:txBody>
          <a:bodyPr/>
          <a:lstStyle/>
          <a:p>
            <a:r>
              <a:rPr lang="en-US" altLang="ko-KR" smtClean="0"/>
              <a:t>5-1-5 </a:t>
            </a:r>
            <a:r>
              <a:rPr lang="ko-KR" altLang="en-US" smtClean="0"/>
              <a:t>날짜 선택</a:t>
            </a:r>
            <a:r>
              <a:rPr lang="en-US" altLang="ko-KR" smtClean="0"/>
              <a:t>(DatePickerDialog)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76389"/>
            <a:ext cx="10287000" cy="35507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645776" cy="369332"/>
          </a:xfrm>
        </p:spPr>
        <p:txBody>
          <a:bodyPr/>
          <a:lstStyle/>
          <a:p>
            <a:r>
              <a:rPr lang="en-US" altLang="ko-KR" dirty="0" smtClean="0"/>
              <a:t>5-1-6 </a:t>
            </a:r>
            <a:r>
              <a:rPr lang="ko-KR" altLang="en-US" dirty="0" err="1" smtClean="0"/>
              <a:t>시간선택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TimePickerDialog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211" y="901402"/>
            <a:ext cx="9648825" cy="569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5-2.</a:t>
            </a:r>
            <a:endParaRPr lang="en-US" altLang="ko-KR" sz="40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진동과 소리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0406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571625"/>
            <a:ext cx="7219950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42984" y="202148"/>
            <a:ext cx="2168268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진동 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1532" y="5517232"/>
            <a:ext cx="3828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으로 주면 코드에서 </a:t>
            </a:r>
            <a:r>
              <a:rPr lang="ko-KR" altLang="en-US" dirty="0" err="1" smtClean="0"/>
              <a:t>취소할때까지</a:t>
            </a:r>
            <a:r>
              <a:rPr lang="ko-KR" altLang="en-US" dirty="0" smtClean="0"/>
              <a:t> 무한 반복</a:t>
            </a:r>
            <a:endParaRPr lang="en-US" altLang="ko-KR" dirty="0" smtClean="0"/>
          </a:p>
          <a:p>
            <a:r>
              <a:rPr lang="en-US" altLang="ko-KR" dirty="0" smtClean="0"/>
              <a:t>-1</a:t>
            </a:r>
            <a:r>
              <a:rPr lang="ko-KR" altLang="en-US" dirty="0" smtClean="0"/>
              <a:t>로 주면 한번만 패턴대로 진동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164014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571625"/>
            <a:ext cx="8743950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42984" y="202148"/>
            <a:ext cx="2168268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소리 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1525" y="3275111"/>
            <a:ext cx="834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스마트폰에 등록된 효과음의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타입으로 획득</a:t>
            </a:r>
            <a:r>
              <a:rPr lang="en-US" altLang="ko-KR" dirty="0" smtClean="0"/>
              <a:t>, ALARM, NOTIFICATION, RINGTON</a:t>
            </a:r>
            <a:r>
              <a:rPr lang="ko-KR" altLang="en-US" dirty="0" smtClean="0"/>
              <a:t>등이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739643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16" y="1124744"/>
            <a:ext cx="6686550" cy="5514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42984" y="202148"/>
            <a:ext cx="3032364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진동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소리 </a:t>
            </a:r>
            <a:r>
              <a:rPr lang="ko-KR" altLang="en-US" dirty="0" err="1" smtClean="0"/>
              <a:t>실습예제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972454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803379" cy="369332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" y="1052736"/>
            <a:ext cx="6581775" cy="552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4" y="1605186"/>
            <a:ext cx="7858125" cy="5172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4181" y="79113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매니페스트에</a:t>
            </a:r>
            <a:r>
              <a:rPr lang="ko-KR" altLang="en-US" b="1" dirty="0" smtClean="0">
                <a:solidFill>
                  <a:srgbClr val="FF0000"/>
                </a:solidFill>
              </a:rPr>
              <a:t> 권한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0187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38"/>
          <p:cNvSpPr txBox="1">
            <a:spLocks/>
          </p:cNvSpPr>
          <p:nvPr/>
        </p:nvSpPr>
        <p:spPr bwMode="auto">
          <a:xfrm>
            <a:off x="742950" y="201613"/>
            <a:ext cx="239764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" latinLnBrk="1">
              <a:defRPr/>
            </a:pPr>
            <a:r>
              <a:rPr lang="en-US" altLang="ko-KR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5-1 </a:t>
            </a:r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토스트</a:t>
            </a:r>
            <a:r>
              <a:rPr lang="en-US" altLang="ko-KR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(Toast)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1590675"/>
            <a:ext cx="8029575" cy="3676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442703" cy="369332"/>
          </a:xfrm>
        </p:spPr>
        <p:txBody>
          <a:bodyPr/>
          <a:lstStyle/>
          <a:p>
            <a:r>
              <a:rPr lang="ko-KR" altLang="en-US" dirty="0" smtClean="0"/>
              <a:t>자바 소스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620688"/>
            <a:ext cx="7272808" cy="3021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9" y="3645024"/>
            <a:ext cx="9455026" cy="31131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4360063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3550" y="1052513"/>
            <a:ext cx="9217025" cy="1233487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62" name="내용 개체 틀 2"/>
          <p:cNvSpPr txBox="1">
            <a:spLocks/>
          </p:cNvSpPr>
          <p:nvPr/>
        </p:nvSpPr>
        <p:spPr bwMode="auto">
          <a:xfrm>
            <a:off x="500063" y="1143000"/>
            <a:ext cx="9072562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buFont typeface="Arial" charset="0"/>
              <a:buChar char="•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  토스트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algn="just" eaLnBrk="1" fontAlgn="b" latinLnBrk="1" hangingPunct="1">
              <a:buFont typeface="Arial" charset="0"/>
              <a:buChar char="•"/>
            </a:pP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algn="just" eaLnBrk="1" fontAlgn="b" latinLnBrk="1" hangingPunct="1"/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간단한 메시지를 잠깐 보여주었다가 없어지는 뷰로 애플리케이션 위에 떠 있는 뷰라 할 수 있음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3550" y="2428875"/>
            <a:ext cx="9217025" cy="784101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Toast.makeText(Context </a:t>
            </a: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context, String message, int duration)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2980" y="3284984"/>
            <a:ext cx="9217025" cy="122927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</a:t>
            </a: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setGravity(int gravity, int xOffset, int yOffset)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void setMargin(float horizontalMargin, float verticalMargin)</a:t>
            </a:r>
          </a:p>
        </p:txBody>
      </p:sp>
      <p:sp>
        <p:nvSpPr>
          <p:cNvPr id="7066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토스트와 대화상자</a:t>
            </a:r>
          </a:p>
        </p:txBody>
      </p:sp>
      <p:sp>
        <p:nvSpPr>
          <p:cNvPr id="7066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1252" y="3429000"/>
            <a:ext cx="419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B0F0"/>
                </a:solidFill>
              </a:rPr>
              <a:t>gravity</a:t>
            </a:r>
            <a:r>
              <a:rPr lang="ko-KR" altLang="en-US" smtClean="0">
                <a:solidFill>
                  <a:srgbClr val="00B0F0"/>
                </a:solidFill>
              </a:rPr>
              <a:t>값은 </a:t>
            </a:r>
            <a:r>
              <a:rPr lang="en-US" altLang="ko-KR" smtClean="0">
                <a:solidFill>
                  <a:srgbClr val="00B0F0"/>
                </a:solidFill>
              </a:rPr>
              <a:t>Gravity.CENTER</a:t>
            </a:r>
            <a:r>
              <a:rPr lang="ko-KR" altLang="en-US" smtClean="0">
                <a:solidFill>
                  <a:srgbClr val="00B0F0"/>
                </a:solidFill>
              </a:rPr>
              <a:t>와 같이 정렬위치 지정</a:t>
            </a:r>
            <a:endParaRPr lang="ko-KR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2"/>
          <p:cNvGrpSpPr>
            <a:grpSpLocks/>
          </p:cNvGrpSpPr>
          <p:nvPr/>
        </p:nvGrpSpPr>
        <p:grpSpPr bwMode="auto">
          <a:xfrm>
            <a:off x="785813" y="4905375"/>
            <a:ext cx="2786062" cy="1000125"/>
            <a:chOff x="785782" y="3000372"/>
            <a:chExt cx="2857520" cy="822325"/>
          </a:xfrm>
        </p:grpSpPr>
        <p:sp>
          <p:nvSpPr>
            <p:cNvPr id="7273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토스트를 위한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73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85750" y="1071563"/>
            <a:ext cx="3786188" cy="1143000"/>
            <a:chOff x="0" y="0"/>
            <a:chExt cx="1232" cy="975"/>
          </a:xfrm>
        </p:grpSpPr>
        <p:sp>
          <p:nvSpPr>
            <p:cNvPr id="72727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72729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토스트 만들기 예제</a:t>
                </a:r>
              </a:p>
            </p:txBody>
          </p:sp>
          <p:sp>
            <p:nvSpPr>
              <p:cNvPr id="72730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25"/>
          <p:cNvGrpSpPr>
            <a:grpSpLocks/>
          </p:cNvGrpSpPr>
          <p:nvPr/>
        </p:nvGrpSpPr>
        <p:grpSpPr bwMode="auto">
          <a:xfrm>
            <a:off x="3643313" y="4905375"/>
            <a:ext cx="2786062" cy="1000125"/>
            <a:chOff x="785782" y="3000372"/>
            <a:chExt cx="2857520" cy="822325"/>
          </a:xfrm>
        </p:grpSpPr>
        <p:sp>
          <p:nvSpPr>
            <p:cNvPr id="72725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72726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72709" name="직사각형 27"/>
          <p:cNvSpPr>
            <a:spLocks noChangeArrowheads="1"/>
          </p:cNvSpPr>
          <p:nvPr/>
        </p:nvSpPr>
        <p:spPr bwMode="auto">
          <a:xfrm>
            <a:off x="785813" y="2214563"/>
            <a:ext cx="51435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토스트의 색상이나 모양을 직접 구성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새로운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0" name="직사각형 27"/>
          <p:cNvSpPr>
            <a:spLocks noChangeArrowheads="1"/>
          </p:cNvSpPr>
          <p:nvPr/>
        </p:nvSpPr>
        <p:spPr bwMode="auto">
          <a:xfrm>
            <a:off x="714375" y="5905500"/>
            <a:ext cx="30718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토스트의 모양을 </a:t>
            </a: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레이아웃으로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1" name="직사각형 27"/>
          <p:cNvSpPr>
            <a:spLocks noChangeArrowheads="1"/>
          </p:cNvSpPr>
          <p:nvPr/>
        </p:nvSpPr>
        <p:spPr bwMode="auto">
          <a:xfrm>
            <a:off x="3571875" y="5905500"/>
            <a:ext cx="4572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모양 설정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22"/>
          <p:cNvGrpSpPr>
            <a:grpSpLocks/>
          </p:cNvGrpSpPr>
          <p:nvPr/>
        </p:nvGrpSpPr>
        <p:grpSpPr bwMode="auto">
          <a:xfrm>
            <a:off x="785813" y="3119438"/>
            <a:ext cx="2786062" cy="1000125"/>
            <a:chOff x="785782" y="3000372"/>
            <a:chExt cx="2857520" cy="822325"/>
          </a:xfrm>
        </p:grpSpPr>
        <p:sp>
          <p:nvSpPr>
            <p:cNvPr id="72723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724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8" name="그룹 25"/>
          <p:cNvGrpSpPr>
            <a:grpSpLocks/>
          </p:cNvGrpSpPr>
          <p:nvPr/>
        </p:nvGrpSpPr>
        <p:grpSpPr bwMode="auto">
          <a:xfrm>
            <a:off x="3643313" y="3119438"/>
            <a:ext cx="2786062" cy="1000125"/>
            <a:chOff x="785782" y="3000372"/>
            <a:chExt cx="2857520" cy="822325"/>
          </a:xfrm>
        </p:grpSpPr>
        <p:sp>
          <p:nvSpPr>
            <p:cNvPr id="7272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7272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72714" name="직사각형 27"/>
          <p:cNvSpPr>
            <a:spLocks noChangeArrowheads="1"/>
          </p:cNvSpPr>
          <p:nvPr/>
        </p:nvSpPr>
        <p:spPr bwMode="auto">
          <a:xfrm>
            <a:off x="714375" y="4119563"/>
            <a:ext cx="3071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액티비티의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5" name="직사각형 27"/>
          <p:cNvSpPr>
            <a:spLocks noChangeArrowheads="1"/>
          </p:cNvSpPr>
          <p:nvPr/>
        </p:nvSpPr>
        <p:spPr bwMode="auto">
          <a:xfrm>
            <a:off x="3571875" y="4333875"/>
            <a:ext cx="45720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위치 설정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6" name="제목 28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2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만들기 예제</a:t>
            </a:r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19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2720" name="_x177898480" descr="P02_S004_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0" y="868363"/>
            <a:ext cx="2266950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smtClean="0"/>
              <a:t>activity_main.xml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079604" y="908720"/>
            <a:ext cx="10801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439644" y="1844824"/>
            <a:ext cx="10801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55668" y="3284984"/>
            <a:ext cx="1224136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3660" y="4797152"/>
            <a:ext cx="1224136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855712"/>
            <a:ext cx="6963494" cy="56428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55973" cy="369332"/>
          </a:xfrm>
        </p:spPr>
        <p:txBody>
          <a:bodyPr/>
          <a:lstStyle/>
          <a:p>
            <a:r>
              <a:rPr lang="ko-KR" altLang="en-US" dirty="0" smtClean="0"/>
              <a:t>토스트 위치 바꾸기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자바소스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60" y="764704"/>
            <a:ext cx="9308976" cy="58274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4816046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5-2.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알림대화상자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812215" cy="369332"/>
          </a:xfrm>
        </p:spPr>
        <p:txBody>
          <a:bodyPr/>
          <a:lstStyle/>
          <a:p>
            <a:r>
              <a:rPr lang="en-US" altLang="ko-KR" smtClean="0"/>
              <a:t>5-2 </a:t>
            </a:r>
            <a:r>
              <a:rPr lang="ko-KR" altLang="en-US" smtClean="0"/>
              <a:t>알림대화상자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766414"/>
            <a:ext cx="8905875" cy="5143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23730" y="5990525"/>
            <a:ext cx="5211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타이틀과 버튼 없이는 </a:t>
            </a:r>
            <a:r>
              <a:rPr lang="ko-KR" altLang="en-US" dirty="0" err="1" smtClean="0"/>
              <a:t>알림창으로</a:t>
            </a:r>
            <a:r>
              <a:rPr lang="ko-KR" altLang="en-US" dirty="0" smtClean="0"/>
              <a:t> 만들 수 없다</a:t>
            </a:r>
            <a:endParaRPr lang="en-US" altLang="ko-KR" dirty="0" smtClean="0"/>
          </a:p>
          <a:p>
            <a:r>
              <a:rPr lang="en-US" altLang="ko-KR" dirty="0" smtClean="0"/>
              <a:t>-Builder</a:t>
            </a:r>
            <a:r>
              <a:rPr lang="ko-KR" altLang="en-US" dirty="0" smtClean="0"/>
              <a:t>로 만드는 이유는 여러 </a:t>
            </a:r>
            <a:r>
              <a:rPr lang="ko-KR" altLang="en-US" dirty="0" err="1" smtClean="0"/>
              <a:t>설정값에</a:t>
            </a:r>
            <a:r>
              <a:rPr lang="ko-KR" altLang="en-US" dirty="0" smtClean="0"/>
              <a:t> 의해 만들어지기 때문</a:t>
            </a:r>
            <a:endParaRPr lang="en-US" altLang="ko-KR" dirty="0" smtClean="0"/>
          </a:p>
          <a:p>
            <a:r>
              <a:rPr lang="en-US" altLang="ko-KR" dirty="0" smtClean="0"/>
              <a:t>-builder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41332</TotalTime>
  <Words>502</Words>
  <Application>Microsoft Office PowerPoint</Application>
  <PresentationFormat>35mm 슬라이드</PresentationFormat>
  <Paragraphs>143</Paragraphs>
  <Slides>30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PowerPoint 프레젠테이션</vt:lpstr>
      <vt:lpstr>PowerPoint 프레젠테이션</vt:lpstr>
      <vt:lpstr>토스트와 대화상자</vt:lpstr>
      <vt:lpstr>토스트 만들기 예제</vt:lpstr>
      <vt:lpstr>activity_main.xml</vt:lpstr>
      <vt:lpstr>토스트 위치 바꾸기 - 자바소스</vt:lpstr>
      <vt:lpstr>PowerPoint 프레젠테이션</vt:lpstr>
      <vt:lpstr>5-2 알림대화상자(AlertDialog)</vt:lpstr>
      <vt:lpstr>5-2 알림대화상자</vt:lpstr>
      <vt:lpstr>알림 대화상자 보여주기 예제</vt:lpstr>
      <vt:lpstr>activity_mian.xml</vt:lpstr>
      <vt:lpstr>메인 액티비티 코드 만들기</vt:lpstr>
      <vt:lpstr>메인 액티비티 코드 만들기 (계속)</vt:lpstr>
      <vt:lpstr>MainActivity.java</vt:lpstr>
      <vt:lpstr>MainActivity.java</vt:lpstr>
      <vt:lpstr>PowerPoint 프레젠테이션</vt:lpstr>
      <vt:lpstr>5-3 목록(AlertDialog)</vt:lpstr>
      <vt:lpstr>5-3 목록(AlertDialog)</vt:lpstr>
      <vt:lpstr>목록 (AlertDialog) - setItem </vt:lpstr>
      <vt:lpstr>PowerPoint 프레젠테이션</vt:lpstr>
      <vt:lpstr>PowerPoint 프레젠테이션</vt:lpstr>
      <vt:lpstr>5-1-5 날짜 선택(DatePickerDialog)</vt:lpstr>
      <vt:lpstr>5-1-6 시간선택(TimePickerDialog)</vt:lpstr>
      <vt:lpstr>PowerPoint 프레젠테이션</vt:lpstr>
      <vt:lpstr>PowerPoint 프레젠테이션</vt:lpstr>
      <vt:lpstr>PowerPoint 프레젠테이션</vt:lpstr>
      <vt:lpstr>PowerPoint 프레젠테이션</vt:lpstr>
      <vt:lpstr>화면 layout</vt:lpstr>
      <vt:lpstr>자바 소스 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선린</cp:lastModifiedBy>
  <cp:revision>3405</cp:revision>
  <dcterms:modified xsi:type="dcterms:W3CDTF">2018-04-13T01:25:15Z</dcterms:modified>
</cp:coreProperties>
</file>