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20"/>
  </p:notesMasterIdLst>
  <p:handoutMasterIdLst>
    <p:handoutMasterId r:id="rId21"/>
  </p:handoutMasterIdLst>
  <p:sldIdLst>
    <p:sldId id="964" r:id="rId3"/>
    <p:sldId id="1311" r:id="rId4"/>
    <p:sldId id="1068" r:id="rId5"/>
    <p:sldId id="1295" r:id="rId6"/>
    <p:sldId id="1317" r:id="rId7"/>
    <p:sldId id="1318" r:id="rId8"/>
    <p:sldId id="1304" r:id="rId9"/>
    <p:sldId id="1300" r:id="rId10"/>
    <p:sldId id="1313" r:id="rId11"/>
    <p:sldId id="1314" r:id="rId12"/>
    <p:sldId id="1315" r:id="rId13"/>
    <p:sldId id="1316" r:id="rId14"/>
    <p:sldId id="1307" r:id="rId15"/>
    <p:sldId id="1077" r:id="rId16"/>
    <p:sldId id="1078" r:id="rId17"/>
    <p:sldId id="1079" r:id="rId18"/>
    <p:sldId id="1292" r:id="rId19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FFFFCC"/>
    <a:srgbClr val="DDE3FF"/>
    <a:srgbClr val="E5E9FF"/>
    <a:srgbClr val="002E8A"/>
    <a:srgbClr val="CCECFF"/>
    <a:srgbClr val="CC3300"/>
    <a:srgbClr val="396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14" autoAdjust="0"/>
    <p:restoredTop sz="83729" autoAdjust="0"/>
  </p:normalViewPr>
  <p:slideViewPr>
    <p:cSldViewPr>
      <p:cViewPr varScale="1">
        <p:scale>
          <a:sx n="105" d="100"/>
          <a:sy n="105" d="100"/>
        </p:scale>
        <p:origin x="72" y="163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43" y="-470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latinLnBrk="1" hangingPunct="1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5C86BCD8-FBF2-4A34-A454-A2166769BC9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27989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2409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2351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41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30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8152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Box 14"/>
          <p:cNvSpPr txBox="1">
            <a:spLocks noChangeArrowheads="1"/>
          </p:cNvSpPr>
          <p:nvPr userDrawn="1"/>
        </p:nvSpPr>
        <p:spPr bwMode="auto">
          <a:xfrm>
            <a:off x="4827588" y="6573838"/>
            <a:ext cx="557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sz="1200">
                <a:latin typeface="Calibri" pitchFamily="34" charset="0"/>
                <a:ea typeface="새굴림" pitchFamily="18" charset="-127"/>
              </a:rPr>
              <a:t>- </a:t>
            </a:r>
            <a:fld id="{7994FC9D-2150-4946-83C6-299A86766EB7}" type="slidenum">
              <a:rPr lang="ko-KR" altLang="en-US" sz="1200">
                <a:latin typeface="Calibri" pitchFamily="34" charset="0"/>
                <a:ea typeface="새굴림" pitchFamily="18" charset="-127"/>
              </a:rPr>
              <a:pPr algn="ctr" eaLnBrk="1" fontAlgn="b" latinLnBrk="1" hangingPunct="1"/>
              <a:t>‹#›</a:t>
            </a:fld>
            <a:r>
              <a:rPr lang="en-US" altLang="ko-KR" sz="1200">
                <a:latin typeface="Calibri" pitchFamily="34" charset="0"/>
                <a:ea typeface="새굴림" pitchFamily="18" charset="-127"/>
              </a:rPr>
              <a:t> -</a:t>
            </a:r>
            <a:endParaRPr lang="ko-KR" altLang="en-US" sz="1200">
              <a:latin typeface="Calibri" pitchFamily="34" charset="0"/>
              <a:ea typeface="새굴림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416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7" name="Rectangle 3"/>
          <p:cNvSpPr>
            <a:spLocks noChangeArrowheads="1"/>
          </p:cNvSpPr>
          <p:nvPr/>
        </p:nvSpPr>
        <p:spPr bwMode="auto">
          <a:xfrm>
            <a:off x="1285875" y="2741613"/>
            <a:ext cx="533400" cy="846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8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6.</a:t>
            </a:r>
            <a:endParaRPr lang="en-US" altLang="ko-KR" sz="48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17418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이벤트 처리 이해하기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28" name="TextBox 31"/>
          <p:cNvSpPr txBox="1">
            <a:spLocks noChangeArrowheads="1"/>
          </p:cNvSpPr>
          <p:nvPr/>
        </p:nvSpPr>
        <p:spPr bwMode="auto">
          <a:xfrm>
            <a:off x="0" y="0"/>
            <a:ext cx="50720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 dirty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 </a:t>
            </a:r>
            <a:r>
              <a:rPr kumimoji="0" lang="en-US" altLang="ko-KR" b="1" dirty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– CH4. </a:t>
            </a:r>
            <a:r>
              <a:rPr kumimoji="0" lang="ko-KR" altLang="en-US" b="1" dirty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다양한 위젯과 이벤트 활용하기</a:t>
            </a:r>
            <a:endParaRPr kumimoji="0" lang="en-US" altLang="ko-KR" b="1" dirty="0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23127" cy="369332"/>
          </a:xfrm>
        </p:spPr>
        <p:txBody>
          <a:bodyPr/>
          <a:lstStyle/>
          <a:p>
            <a:r>
              <a:rPr lang="en-US" altLang="ko-KR" smtClean="0"/>
              <a:t>activity_main.xml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181100"/>
            <a:ext cx="7743825" cy="4495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1905268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33763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메인 액티비티 코드 만들기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80" y="571500"/>
            <a:ext cx="5471357" cy="60118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171634" y="6223656"/>
            <a:ext cx="71287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결과 값을 </a:t>
            </a:r>
            <a:r>
              <a:rPr lang="en-US" altLang="ko-KR" dirty="0" smtClean="0">
                <a:solidFill>
                  <a:srgbClr val="FF0000"/>
                </a:solidFill>
              </a:rPr>
              <a:t>true</a:t>
            </a:r>
            <a:r>
              <a:rPr lang="ko-KR" altLang="en-US" dirty="0" smtClean="0">
                <a:solidFill>
                  <a:srgbClr val="FF0000"/>
                </a:solidFill>
              </a:rPr>
              <a:t>로 해 주면 이 </a:t>
            </a:r>
            <a:r>
              <a:rPr lang="en-US" altLang="ko-KR" dirty="0" err="1" smtClean="0">
                <a:solidFill>
                  <a:srgbClr val="FF0000"/>
                </a:solidFill>
              </a:rPr>
              <a:t>onTouch</a:t>
            </a:r>
            <a:r>
              <a:rPr lang="ko-KR" altLang="en-US" dirty="0" smtClean="0">
                <a:solidFill>
                  <a:srgbClr val="FF0000"/>
                </a:solidFill>
              </a:rPr>
              <a:t>함수 안에서 코드가 정상적으로 처리되었다는 사실을 이 함수를 호출한 곳에서 알 수 있게 됨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_x177897600" descr="P02_S004_0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3289" y="386556"/>
            <a:ext cx="2497137" cy="444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9604" y="5403304"/>
            <a:ext cx="3648075" cy="800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4331845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129336" cy="369332"/>
          </a:xfrm>
        </p:spPr>
        <p:txBody>
          <a:bodyPr/>
          <a:lstStyle/>
          <a:p>
            <a:r>
              <a:rPr lang="en-US" altLang="ko-KR" dirty="0" err="1" smtClean="0"/>
              <a:t>onTouchEvent</a:t>
            </a:r>
            <a:r>
              <a:rPr lang="en-US" altLang="ko-KR" dirty="0" smtClean="0"/>
              <a:t> -</a:t>
            </a:r>
            <a:r>
              <a:rPr lang="ko-KR" altLang="en-US" dirty="0" smtClean="0"/>
              <a:t>화면밀기실습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0" y="987127"/>
            <a:ext cx="6772275" cy="56102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00237454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59894" cy="369332"/>
          </a:xfrm>
        </p:spPr>
        <p:txBody>
          <a:bodyPr/>
          <a:lstStyle/>
          <a:p>
            <a:r>
              <a:rPr lang="en-US" altLang="ko-KR" dirty="0"/>
              <a:t>Hierarchy Event Model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124744"/>
            <a:ext cx="7858125" cy="5172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02535498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4625" y="3060700"/>
            <a:ext cx="4824413" cy="1439863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boolean onKeyDown (int keyCode, KeyEvent event)</a:t>
            </a:r>
          </a:p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boolean onKey (View v, int keyCode, KeyEvent event)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143500" y="1341438"/>
          <a:ext cx="4392613" cy="512127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160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/>
                        <a:t>키 코드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/>
                        <a:t>설 명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KEYCODE_DPAD_LEFT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왼쪽 화살표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KEYCODE_DPAD_RIGHT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오른쪽 화살표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KEYCODE_DPAD_UP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위쪽 화살표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KEYCODE_DPAD_DOWN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아래쪽 화살표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KEYCODE_DPAD_CENTER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[</a:t>
                      </a:r>
                      <a:r>
                        <a:rPr lang="ko-KR" altLang="en-US" sz="1200" b="1" dirty="0"/>
                        <a:t>중앙</a:t>
                      </a:r>
                      <a:r>
                        <a:rPr lang="en-US" altLang="ko-KR" sz="1200" b="1" dirty="0"/>
                        <a:t>]</a:t>
                      </a:r>
                      <a:r>
                        <a:rPr lang="ko-KR" altLang="en-US" sz="1200" b="1" dirty="0"/>
                        <a:t> 버튼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KEYCODE_CALL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[</a:t>
                      </a:r>
                      <a:r>
                        <a:rPr lang="ko-KR" altLang="en-US" sz="1200" b="1" dirty="0"/>
                        <a:t>통화</a:t>
                      </a:r>
                      <a:r>
                        <a:rPr lang="en-US" altLang="ko-KR" sz="1200" b="1" dirty="0"/>
                        <a:t>]</a:t>
                      </a:r>
                      <a:r>
                        <a:rPr lang="ko-KR" altLang="en-US" sz="1200" b="1" dirty="0"/>
                        <a:t> 버튼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KEYCODE_ENDCALL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[</a:t>
                      </a:r>
                      <a:r>
                        <a:rPr lang="ko-KR" altLang="en-US" sz="1200" b="1" dirty="0"/>
                        <a:t>통화 종료</a:t>
                      </a:r>
                      <a:r>
                        <a:rPr lang="en-US" altLang="ko-KR" sz="1200" b="1" dirty="0"/>
                        <a:t>]</a:t>
                      </a:r>
                      <a:r>
                        <a:rPr lang="ko-KR" altLang="en-US" sz="1200" b="1" dirty="0"/>
                        <a:t> 버튼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KEYCODE_HOME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[</a:t>
                      </a:r>
                      <a:r>
                        <a:rPr lang="ko-KR" altLang="en-US" sz="1200" b="1" dirty="0"/>
                        <a:t>홈</a:t>
                      </a:r>
                      <a:r>
                        <a:rPr lang="en-US" altLang="ko-KR" sz="1200" b="1" dirty="0"/>
                        <a:t>] </a:t>
                      </a:r>
                      <a:r>
                        <a:rPr lang="ko-KR" altLang="en-US" sz="1200" b="1" dirty="0"/>
                        <a:t>버튼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KEYCODE_BACK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[</a:t>
                      </a:r>
                      <a:r>
                        <a:rPr lang="ko-KR" altLang="en-US" sz="1200" b="1" dirty="0"/>
                        <a:t>뒤로 가기</a:t>
                      </a:r>
                      <a:r>
                        <a:rPr lang="en-US" altLang="ko-KR" sz="1200" b="1" dirty="0"/>
                        <a:t>]</a:t>
                      </a:r>
                      <a:r>
                        <a:rPr lang="ko-KR" altLang="en-US" sz="1200" b="1" dirty="0"/>
                        <a:t> 버튼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KEYCODE_VOLUME_UP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[</a:t>
                      </a:r>
                      <a:r>
                        <a:rPr lang="ko-KR" altLang="en-US" sz="1200" b="1" dirty="0"/>
                        <a:t>소리 크기 증가</a:t>
                      </a:r>
                      <a:r>
                        <a:rPr lang="en-US" altLang="ko-KR" sz="1200" b="1" dirty="0"/>
                        <a:t>]</a:t>
                      </a:r>
                      <a:r>
                        <a:rPr lang="ko-KR" altLang="en-US" sz="1200" b="1" dirty="0"/>
                        <a:t> 버튼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KEYCODE_VOLUME_DOWN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[</a:t>
                      </a:r>
                      <a:r>
                        <a:rPr lang="ko-KR" altLang="en-US" sz="1200" b="1" dirty="0"/>
                        <a:t>소리 크기 감소</a:t>
                      </a:r>
                      <a:r>
                        <a:rPr lang="en-US" altLang="ko-KR" sz="1200" b="1" dirty="0"/>
                        <a:t>]</a:t>
                      </a:r>
                      <a:r>
                        <a:rPr lang="ko-KR" altLang="en-US" sz="1200" b="1" dirty="0"/>
                        <a:t> 버튼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KEYCODE_0 ~ KEYCODE_9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숫자 </a:t>
                      </a:r>
                      <a:r>
                        <a:rPr lang="en-US" altLang="ko-KR" sz="1200" b="1" dirty="0"/>
                        <a:t>0</a:t>
                      </a:r>
                      <a:r>
                        <a:rPr lang="ko-KR" altLang="en-US" sz="1200" b="1" dirty="0"/>
                        <a:t>부터 </a:t>
                      </a:r>
                      <a:r>
                        <a:rPr lang="en-US" altLang="ko-KR" sz="1200" b="1" dirty="0"/>
                        <a:t>9</a:t>
                      </a:r>
                      <a:r>
                        <a:rPr lang="ko-KR" altLang="en-US" sz="1200" b="1" dirty="0"/>
                        <a:t>까지의 키값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KEYCODE_A ~ KEYCODE_Z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/>
                        <a:t>- </a:t>
                      </a:r>
                      <a:r>
                        <a:rPr lang="ko-KR" altLang="en-US" sz="1200" b="1" dirty="0"/>
                        <a:t>알파벳 </a:t>
                      </a:r>
                      <a:r>
                        <a:rPr lang="en-US" altLang="ko-KR" sz="1200" b="1" dirty="0"/>
                        <a:t>A</a:t>
                      </a:r>
                      <a:r>
                        <a:rPr lang="ko-KR" altLang="en-US" sz="1200" b="1" dirty="0"/>
                        <a:t>부터 </a:t>
                      </a:r>
                      <a:r>
                        <a:rPr lang="en-US" altLang="ko-KR" sz="1200" b="1" dirty="0"/>
                        <a:t>Z</a:t>
                      </a:r>
                      <a:r>
                        <a:rPr lang="ko-KR" altLang="en-US" sz="1200" b="1" dirty="0"/>
                        <a:t>까지의 키값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 marT="45726" marB="45726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891" name="Text Box 8"/>
          <p:cNvSpPr txBox="1">
            <a:spLocks noChangeArrowheads="1"/>
          </p:cNvSpPr>
          <p:nvPr/>
        </p:nvSpPr>
        <p:spPr bwMode="auto">
          <a:xfrm>
            <a:off x="5548313" y="981075"/>
            <a:ext cx="3452812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en-US" altLang="ko-KR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[</a:t>
            </a:r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키를 눌렀을 때 전달되는 대표적인 키값</a:t>
            </a:r>
            <a:r>
              <a:rPr lang="en-US" altLang="ko-KR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]</a:t>
            </a:r>
            <a:endParaRPr lang="ko-KR" altLang="en-US" b="1">
              <a:solidFill>
                <a:srgbClr val="C00000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44838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키 입력 이벤트 처리하기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893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9425" y="2740025"/>
            <a:ext cx="4235450" cy="32861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ko-KR" altLang="en-US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뷰를 상속할 때 키 이벤트 처리를 위한 메소드 재정의</a:t>
            </a:r>
            <a:endParaRPr lang="en-US" altLang="ko-KR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그룹 22"/>
          <p:cNvGrpSpPr>
            <a:grpSpLocks/>
          </p:cNvGrpSpPr>
          <p:nvPr/>
        </p:nvGrpSpPr>
        <p:grpSpPr bwMode="auto">
          <a:xfrm>
            <a:off x="785813" y="3432175"/>
            <a:ext cx="2786062" cy="1000125"/>
            <a:chOff x="785782" y="3000372"/>
            <a:chExt cx="2857520" cy="822325"/>
          </a:xfrm>
        </p:grpSpPr>
        <p:sp>
          <p:nvSpPr>
            <p:cNvPr id="37913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1428760 w 21600"/>
                <a:gd name="T1" fmla="*/ 408552 h 21600"/>
                <a:gd name="T2" fmla="*/ 0 60000 65536"/>
                <a:gd name="T3" fmla="*/ 0 w 21600"/>
                <a:gd name="T4" fmla="*/ 0 h 21600"/>
                <a:gd name="T5" fmla="*/ 21600 w 21600"/>
                <a:gd name="T6" fmla="*/ 21600 h 21600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액티비티의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  <a:p>
              <a:pPr marL="215900"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코드 수정</a:t>
              </a:r>
            </a:p>
          </p:txBody>
        </p:sp>
        <p:sp>
          <p:nvSpPr>
            <p:cNvPr id="37914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5750" y="1074738"/>
            <a:ext cx="3786188" cy="1143000"/>
            <a:chOff x="0" y="0"/>
            <a:chExt cx="1232" cy="975"/>
          </a:xfrm>
        </p:grpSpPr>
        <p:sp>
          <p:nvSpPr>
            <p:cNvPr id="37909" name="Rectangle 26"/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fontAlgn="b" latinLnBrk="1" hangingPunct="1"/>
              <a:endParaRPr lang="en-US" altLang="ko-KR" sz="1800" b="1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7910" name="Group 27"/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37911" name="Rectangle 28"/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fontAlgn="b" latinLnBrk="1" hangingPunct="1"/>
                <a:r>
                  <a:rPr lang="en-US" altLang="ko-KR" sz="1800" b="1" dirty="0" smtClean="0">
                    <a:latin typeface="나눔고딕" pitchFamily="50" charset="-127"/>
                    <a:ea typeface="나눔고딕" pitchFamily="50" charset="-127"/>
                  </a:rPr>
                  <a:t>BACK </a:t>
                </a:r>
                <a:r>
                  <a:rPr lang="ko-KR" altLang="en-US" sz="1800" b="1" dirty="0" smtClean="0">
                    <a:latin typeface="나눔고딕" pitchFamily="50" charset="-127"/>
                    <a:ea typeface="나눔고딕" pitchFamily="50" charset="-127"/>
                  </a:rPr>
                  <a:t>버튼 </a:t>
                </a:r>
                <a:r>
                  <a:rPr lang="ko-KR" altLang="en-US" sz="1800" b="1" dirty="0">
                    <a:latin typeface="나눔고딕" pitchFamily="50" charset="-127"/>
                    <a:ea typeface="나눔고딕" pitchFamily="50" charset="-127"/>
                  </a:rPr>
                  <a:t>예</a:t>
                </a:r>
                <a:r>
                  <a:rPr lang="ko-KR" altLang="en-US" sz="1800" b="1" dirty="0" smtClean="0">
                    <a:latin typeface="나눔고딕" pitchFamily="50" charset="-127"/>
                    <a:ea typeface="나눔고딕" pitchFamily="50" charset="-127"/>
                  </a:rPr>
                  <a:t>제</a:t>
                </a:r>
                <a:endParaRPr lang="ko-KR" altLang="en-US" sz="18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37912" name="Line 29"/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</p:grpSp>
      <p:sp>
        <p:nvSpPr>
          <p:cNvPr id="37892" name="직사각형 27"/>
          <p:cNvSpPr>
            <a:spLocks noChangeArrowheads="1"/>
          </p:cNvSpPr>
          <p:nvPr/>
        </p:nvSpPr>
        <p:spPr bwMode="auto">
          <a:xfrm>
            <a:off x="785813" y="2217738"/>
            <a:ext cx="514350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en-US" altLang="ko-KR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BACK </a:t>
            </a: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버튼을 눌렀을 때의 이벤트 처리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입력상자가 포커스를 받았을 때의 이벤트 처리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893" name="직사각형 27"/>
          <p:cNvSpPr>
            <a:spLocks noChangeArrowheads="1"/>
          </p:cNvSpPr>
          <p:nvPr/>
        </p:nvSpPr>
        <p:spPr bwMode="auto">
          <a:xfrm>
            <a:off x="714375" y="4432300"/>
            <a:ext cx="33496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b" latinLnBrk="1" hangingPunct="1">
              <a:lnSpc>
                <a:spcPct val="150000"/>
              </a:lnSpc>
              <a:buFontTx/>
              <a:buChar char="-"/>
            </a:pPr>
            <a:r>
              <a:rPr lang="en-US" altLang="ko-KR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BACK </a:t>
            </a:r>
            <a:r>
              <a:rPr lang="ko-KR" altLang="en-US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버튼 이벤트 처리하도록 수정</a:t>
            </a:r>
            <a:endParaRPr lang="en-US" altLang="ko-KR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828675" y="201613"/>
            <a:ext cx="2298706" cy="369332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BACK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버튼 예제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899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7902" name="_x177899360" descr="P02_S004_0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063" y="995363"/>
            <a:ext cx="1668462" cy="297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5949950" cy="369887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BACK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버튼 처리를 위한 액티비티 코드 만들기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950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오른쪽 대괄호 15"/>
          <p:cNvSpPr/>
          <p:nvPr/>
        </p:nvSpPr>
        <p:spPr>
          <a:xfrm>
            <a:off x="6408738" y="1428750"/>
            <a:ext cx="163512" cy="1857375"/>
          </a:xfrm>
          <a:prstGeom prst="rightBracket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956" y="1533348"/>
            <a:ext cx="9793088" cy="165122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34988" y="4077072"/>
            <a:ext cx="9361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dirty="0" smtClean="0"/>
              <a:t>하드웨어 </a:t>
            </a:r>
            <a:r>
              <a:rPr lang="en-US" altLang="ko-KR" dirty="0" smtClean="0"/>
              <a:t>[back]</a:t>
            </a:r>
            <a:r>
              <a:rPr lang="ko-KR" altLang="en-US" dirty="0" smtClean="0"/>
              <a:t>키를 누르는 경우는 자주 사용되므로 </a:t>
            </a:r>
            <a:r>
              <a:rPr lang="en-US" altLang="ko-KR" dirty="0" err="1" smtClean="0"/>
              <a:t>onBackPressed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메소드만</a:t>
            </a:r>
            <a:r>
              <a:rPr lang="ko-KR" altLang="en-US" dirty="0" smtClean="0"/>
              <a:t> 다시 정의하면 간단하게 이벤트를 처리 할 수도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			void </a:t>
            </a:r>
            <a:r>
              <a:rPr lang="en-US" altLang="ko-KR" dirty="0" err="1" smtClean="0"/>
              <a:t>onBackPressed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828675" y="201613"/>
            <a:ext cx="5949950" cy="369887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BACK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버튼 처리를 위한 액티비티 코드 만들기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950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88" y="908720"/>
            <a:ext cx="6107108" cy="36724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524" y="4726133"/>
            <a:ext cx="4439816" cy="19354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타원 3"/>
          <p:cNvSpPr/>
          <p:nvPr/>
        </p:nvSpPr>
        <p:spPr>
          <a:xfrm>
            <a:off x="1935162" y="1124744"/>
            <a:ext cx="4000426" cy="5760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719564" y="5013176"/>
            <a:ext cx="2376264" cy="3600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9459" name="_x68941192" descr="P03_0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1092200"/>
            <a:ext cx="5400675" cy="2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 Box 8"/>
          <p:cNvSpPr txBox="1">
            <a:spLocks noChangeArrowheads="1"/>
          </p:cNvSpPr>
          <p:nvPr/>
        </p:nvSpPr>
        <p:spPr bwMode="auto">
          <a:xfrm>
            <a:off x="840135" y="755650"/>
            <a:ext cx="364331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[</a:t>
            </a:r>
            <a:r>
              <a:rPr lang="ko-KR" altLang="en-US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버튼에 </a:t>
            </a:r>
            <a:r>
              <a:rPr lang="en-US" altLang="ko-KR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OnClickListener</a:t>
            </a:r>
            <a:r>
              <a:rPr lang="ko-KR" altLang="en-US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를 설정할 때의 패턴</a:t>
            </a:r>
            <a:r>
              <a:rPr lang="en-US" altLang="ko-KR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rPr>
              <a:t>]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503863" y="1411288"/>
            <a:ext cx="4638675" cy="1928812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boolean onTouchEvent (MotionEvent event)</a:t>
            </a:r>
          </a:p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 err="1">
                <a:solidFill>
                  <a:srgbClr val="3E6CA4"/>
                </a:solidFill>
                <a:latin typeface="Calibri" pitchFamily="34" charset="0"/>
              </a:rPr>
              <a:t>boolean</a:t>
            </a: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onKeyDown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 (</a:t>
            </a: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int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keyCode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, </a:t>
            </a: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KeyEvent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 </a:t>
            </a: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event) </a:t>
            </a:r>
          </a:p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boolean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onKeyUp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 (</a:t>
            </a: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int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keyCode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, </a:t>
            </a: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KeyEvent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 event) </a:t>
            </a:r>
            <a:endParaRPr lang="en-US" altLang="ko-KR" sz="1600" b="1" dirty="0">
              <a:solidFill>
                <a:srgbClr val="3E6CA4"/>
              </a:solidFill>
              <a:latin typeface="Calibri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7313" y="4556125"/>
            <a:ext cx="7488237" cy="201612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View.OnTouchListener : boolean onTouch (View v, MotionEvent event) </a:t>
            </a:r>
          </a:p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View.OnKeyListener : boolean onKey (View v, int keyCode, KeyEvent event) </a:t>
            </a:r>
          </a:p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View.OnClickListener : void onClick (View v) </a:t>
            </a:r>
          </a:p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View.OnFocusChangeListener : void onFocusChange (View v, boolean hasFocus)</a:t>
            </a:r>
          </a:p>
        </p:txBody>
      </p:sp>
      <p:sp>
        <p:nvSpPr>
          <p:cNvPr id="19463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70188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뷰의 이벤트 처리하기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86438" y="1268413"/>
            <a:ext cx="3898900" cy="32861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ko-KR" altLang="en-US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뷰를 상속할 때 이벤트 처리를 위한 메소드 재정의</a:t>
            </a:r>
            <a:endParaRPr lang="en-US" altLang="ko-KR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57500" y="4357688"/>
            <a:ext cx="4403725" cy="32861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ko-KR" altLang="en-US" b="1" dirty="0">
                <a:solidFill>
                  <a:srgbClr val="3E6C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 객체에 전달되는 이벤트를 처리하기 위한 리스너 설정</a:t>
            </a:r>
            <a:endParaRPr lang="en-US" altLang="ko-KR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86062" y="3990975"/>
            <a:ext cx="4696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뷰에서 발생하는 이벤트 처리</a:t>
            </a:r>
            <a:r>
              <a:rPr lang="en-US" altLang="ko-KR" b="1" dirty="0" smtClean="0">
                <a:solidFill>
                  <a:srgbClr val="FF0000"/>
                </a:solidFill>
              </a:rPr>
              <a:t>(delegation event model)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87516" y="888975"/>
            <a:ext cx="5115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액티비티에서 발생하는 이벤트 처리</a:t>
            </a:r>
            <a:r>
              <a:rPr lang="en-US" altLang="ko-KR" b="1" dirty="0" smtClean="0">
                <a:solidFill>
                  <a:srgbClr val="FF0000"/>
                </a:solidFill>
              </a:rPr>
              <a:t>(hierarchy event model)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75934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655360" cy="369332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Delegation Event Model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96" y="764704"/>
            <a:ext cx="8575302" cy="57788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3380" y="1196752"/>
            <a:ext cx="2925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이벤트객체</a:t>
            </a:r>
            <a:r>
              <a:rPr lang="ko-KR" altLang="en-US" b="1" dirty="0" smtClean="0">
                <a:solidFill>
                  <a:srgbClr val="FF0000"/>
                </a:solidFill>
              </a:rPr>
              <a:t> 명료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이벤트성격</a:t>
            </a:r>
            <a:r>
              <a:rPr lang="ko-KR" altLang="en-US" b="1" dirty="0" smtClean="0">
                <a:solidFill>
                  <a:srgbClr val="FF0000"/>
                </a:solidFill>
              </a:rPr>
              <a:t> 명료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655360" cy="369332"/>
          </a:xfrm>
        </p:spPr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Delegation Event Model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20" y="980728"/>
            <a:ext cx="7784355" cy="54631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305932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882619" cy="369332"/>
          </a:xfrm>
        </p:spPr>
        <p:txBody>
          <a:bodyPr/>
          <a:lstStyle/>
          <a:p>
            <a:r>
              <a:rPr lang="en-US" altLang="ko-KR" dirty="0" smtClean="0"/>
              <a:t>Delegation event model </a:t>
            </a:r>
            <a:r>
              <a:rPr lang="ko-KR" altLang="en-US" dirty="0" err="1" smtClean="0"/>
              <a:t>구현방법</a:t>
            </a:r>
            <a:endParaRPr lang="ko-KR" alt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4988" y="980729"/>
            <a:ext cx="9072562" cy="2592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•</a:t>
            </a:r>
            <a:r>
              <a:rPr lang="ko-KR" altLang="en-US" sz="24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(inner)</a:t>
            </a:r>
            <a:r>
              <a:rPr lang="ko-KR" altLang="en-US" sz="24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</a:t>
            </a:r>
            <a:endParaRPr lang="ko-KR" altLang="en-US" sz="2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174625"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 클래스로 </a:t>
            </a:r>
            <a:r>
              <a:rPr lang="ko-KR" altLang="en-US" sz="1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리스너</a:t>
            </a:r>
            <a:r>
              <a:rPr lang="ko-KR" altLang="en-US" sz="1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인터페이스 구현</a:t>
            </a:r>
            <a:endParaRPr lang="en-US" altLang="ko-KR" sz="1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174625"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fontAlgn="b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8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무명 클래스</a:t>
            </a:r>
            <a:endParaRPr lang="ko-KR" altLang="en-US" sz="2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 eaLnBrk="1" fontAlgn="b" latinLnBrk="1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1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이름없는 내부 클래스로 </a:t>
            </a:r>
            <a:r>
              <a:rPr lang="ko-KR" altLang="en-US" sz="1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리스너</a:t>
            </a:r>
            <a:r>
              <a:rPr lang="ko-KR" altLang="en-US" sz="1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인터페이스 구현</a:t>
            </a:r>
            <a:endParaRPr lang="en-US" altLang="ko-KR" sz="18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 eaLnBrk="1" fontAlgn="b" latinLnBrk="1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ko-KR" altLang="en-US" sz="1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fontAlgn="b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8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액티비티</a:t>
            </a:r>
            <a:r>
              <a:rPr lang="ko-KR" altLang="en-US" sz="24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인터페이스 </a:t>
            </a:r>
            <a:r>
              <a:rPr lang="en-US" altLang="ko-KR" sz="24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implement</a:t>
            </a:r>
            <a:endParaRPr lang="ko-KR" altLang="en-US" sz="2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174625"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액티비티가</a:t>
            </a:r>
            <a:r>
              <a:rPr lang="ko-KR" altLang="en-US" sz="1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리스너</a:t>
            </a:r>
            <a:r>
              <a:rPr lang="ko-KR" altLang="en-US" sz="1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인터페이스 구현</a:t>
            </a:r>
            <a:endParaRPr lang="en-US" altLang="ko-KR" sz="1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5497276"/>
            <a:ext cx="8467725" cy="866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96" y="3982801"/>
            <a:ext cx="4438650" cy="1514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6079" y="3675024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Xml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234823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882619" cy="369332"/>
          </a:xfrm>
        </p:spPr>
        <p:txBody>
          <a:bodyPr/>
          <a:lstStyle/>
          <a:p>
            <a:r>
              <a:rPr lang="en-US" altLang="ko-KR" dirty="0"/>
              <a:t>Delegation event model </a:t>
            </a:r>
            <a:r>
              <a:rPr lang="ko-KR" altLang="en-US" dirty="0" err="1"/>
              <a:t>구현방법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8" y="620688"/>
            <a:ext cx="4464496" cy="33010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022" y="697260"/>
            <a:ext cx="5351509" cy="32357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225" y="3994184"/>
            <a:ext cx="6918453" cy="28638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타원 8"/>
          <p:cNvSpPr/>
          <p:nvPr/>
        </p:nvSpPr>
        <p:spPr>
          <a:xfrm>
            <a:off x="318964" y="2636912"/>
            <a:ext cx="4320480" cy="43204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431532" y="2271199"/>
            <a:ext cx="4320480" cy="43204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043776" y="3888542"/>
            <a:ext cx="4320480" cy="43204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757052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9380" y="2076686"/>
            <a:ext cx="9072562" cy="25044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•</a:t>
            </a:r>
            <a:r>
              <a:rPr lang="ko-KR" altLang="en-US" sz="2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 이벤트</a:t>
            </a:r>
            <a:endParaRPr lang="ko-KR" altLang="en-US" sz="2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174625"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화면을 </a:t>
            </a:r>
            <a:r>
              <a:rPr lang="ko-KR" altLang="en-US" sz="1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손가락으로 누를 때 발생하는 </a:t>
            </a:r>
            <a:r>
              <a:rPr lang="ko-KR" altLang="en-US" sz="1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</a:t>
            </a:r>
            <a:endParaRPr lang="en-US" altLang="ko-KR" sz="1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 eaLnBrk="1" fontAlgn="b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8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제스처 이벤트</a:t>
            </a:r>
          </a:p>
          <a:p>
            <a:pPr indent="174625"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1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터치 이벤트 중에서 일정 패턴을 만들어 내는 이벤트</a:t>
            </a:r>
            <a:endParaRPr lang="en-US" altLang="ko-KR" sz="1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174625"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 eaLnBrk="1" fontAlgn="b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8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 이벤트</a:t>
            </a:r>
            <a:endParaRPr lang="ko-KR" altLang="en-US" sz="2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indent="174625" algn="just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키패드나 하드웨어 버튼을 누를 때 발생하는 </a:t>
            </a:r>
            <a:r>
              <a:rPr lang="ko-KR" altLang="en-US" sz="18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</a:t>
            </a:r>
            <a:endParaRPr lang="en-US" altLang="ko-KR" sz="1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77042" cy="369332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Hierarchy Event Model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508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2980" y="973177"/>
            <a:ext cx="9361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 smtClean="0"/>
              <a:t>액티비티가</a:t>
            </a:r>
            <a:r>
              <a:rPr lang="ko-KR" altLang="en-US" sz="2000" dirty="0" smtClean="0"/>
              <a:t> 화면에 출력되었을 때 사용자의 키 이벤트와 화면 터치 이벤트를 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처리하기 위한 모델</a:t>
            </a:r>
            <a:endParaRPr lang="en-US" altLang="ko-KR" sz="2000" dirty="0" smtClean="0"/>
          </a:p>
          <a:p>
            <a:r>
              <a:rPr lang="en-US" altLang="ko-KR" sz="2000" dirty="0" smtClean="0"/>
              <a:t>-   </a:t>
            </a:r>
            <a:r>
              <a:rPr lang="ko-KR" altLang="en-US" sz="2000" dirty="0" smtClean="0"/>
              <a:t>이벤트 발생 시 자동 호출되는 함수만 </a:t>
            </a:r>
            <a:r>
              <a:rPr lang="ko-KR" altLang="en-US" sz="2000" dirty="0" err="1" smtClean="0"/>
              <a:t>액티비티</a:t>
            </a:r>
            <a:r>
              <a:rPr lang="ko-KR" altLang="en-US" sz="2000" dirty="0" smtClean="0"/>
              <a:t> 내에 재정의하면 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755393" y="2252563"/>
            <a:ext cx="4566667" cy="1284882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boolean onTouchEvent (MotionEvent event)</a:t>
            </a:r>
          </a:p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 err="1">
                <a:solidFill>
                  <a:srgbClr val="3E6CA4"/>
                </a:solidFill>
                <a:latin typeface="Calibri" pitchFamily="34" charset="0"/>
              </a:rPr>
              <a:t>boolean</a:t>
            </a: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onKeyDown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 (</a:t>
            </a: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int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keyCode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, </a:t>
            </a: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KeyEvent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 </a:t>
            </a:r>
            <a:r>
              <a:rPr lang="en-US" altLang="ko-KR" sz="1600" b="1" dirty="0">
                <a:solidFill>
                  <a:srgbClr val="3E6CA4"/>
                </a:solidFill>
                <a:latin typeface="Calibri" pitchFamily="34" charset="0"/>
              </a:rPr>
              <a:t>event) </a:t>
            </a:r>
          </a:p>
          <a:p>
            <a:pPr defTabSz="142875" eaLnBrk="1" fontAlgn="b" latinLnBrk="1" hangingPunct="1">
              <a:lnSpc>
                <a:spcPct val="150000"/>
              </a:lnSpc>
              <a:tabLst>
                <a:tab pos="0" algn="l"/>
              </a:tabLst>
              <a:defRPr/>
            </a:pP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boolean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onKeyUp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 (</a:t>
            </a: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int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 </a:t>
            </a: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keyCode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, </a:t>
            </a:r>
            <a:r>
              <a:rPr lang="en-US" altLang="ko-KR" sz="1600" b="1" dirty="0" err="1" smtClean="0">
                <a:solidFill>
                  <a:srgbClr val="3E6CA4"/>
                </a:solidFill>
                <a:latin typeface="Calibri" pitchFamily="34" charset="0"/>
              </a:rPr>
              <a:t>KeyEvent</a:t>
            </a:r>
            <a:r>
              <a:rPr lang="en-US" altLang="ko-KR" sz="1600" b="1" dirty="0" smtClean="0">
                <a:solidFill>
                  <a:srgbClr val="3E6CA4"/>
                </a:solidFill>
                <a:latin typeface="Calibri" pitchFamily="34" charset="0"/>
              </a:rPr>
              <a:t> event) </a:t>
            </a:r>
            <a:endParaRPr lang="en-US" altLang="ko-KR" sz="1600" b="1" dirty="0">
              <a:solidFill>
                <a:srgbClr val="3E6CA4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54260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59894" cy="369332"/>
          </a:xfrm>
        </p:spPr>
        <p:txBody>
          <a:bodyPr/>
          <a:lstStyle/>
          <a:p>
            <a:r>
              <a:rPr lang="en-US" altLang="ko-KR" dirty="0" smtClean="0"/>
              <a:t>Hierarchy Event Model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95" y="980728"/>
            <a:ext cx="5495925" cy="5591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624679" y="3622426"/>
            <a:ext cx="3127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이벤트가 발생한 </a:t>
            </a:r>
            <a:r>
              <a:rPr lang="ko-KR" altLang="en-US" dirty="0" err="1" smtClean="0"/>
              <a:t>뷰내에서의</a:t>
            </a:r>
            <a:r>
              <a:rPr lang="ko-KR" altLang="en-US" dirty="0" smtClean="0"/>
              <a:t> 좌표 값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4678" y="4186097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화면에서의 좌표 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7809366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28675" y="201613"/>
            <a:ext cx="3516988" cy="369332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터치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제스처 이벤트 실습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604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이벤트 처리 이해하기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605" name="내용 개체 틀 2"/>
          <p:cNvSpPr txBox="1">
            <a:spLocks/>
          </p:cNvSpPr>
          <p:nvPr/>
        </p:nvSpPr>
        <p:spPr bwMode="auto">
          <a:xfrm>
            <a:off x="534988" y="1087438"/>
            <a:ext cx="8569325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975" indent="-180975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</a:pPr>
            <a:r>
              <a:rPr lang="en-US" altLang="ko-KR" sz="1800" b="1" dirty="0" err="1" smtClean="0">
                <a:latin typeface="나눔고딕" pitchFamily="50" charset="-127"/>
                <a:ea typeface="나눔고딕" pitchFamily="50" charset="-127"/>
              </a:rPr>
              <a:t>MyEvent</a:t>
            </a:r>
            <a:r>
              <a:rPr lang="en-US" altLang="ko-KR" sz="18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프로젝트를 만들고 </a:t>
            </a:r>
            <a:r>
              <a:rPr lang="en-US" altLang="ko-KR" sz="1800" b="1" dirty="0"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z="1800" b="1" dirty="0">
                <a:latin typeface="나눔고딕" pitchFamily="50" charset="-127"/>
                <a:ea typeface="나눔고딕" pitchFamily="50" charset="-127"/>
              </a:rPr>
              <a:t>레이아웃 구성</a:t>
            </a:r>
            <a:endParaRPr lang="en-US" altLang="ko-KR" sz="18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5606" name="_x177899280" descr="P02_S004_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9825" y="1773238"/>
            <a:ext cx="7964488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378428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34812</TotalTime>
  <Words>550</Words>
  <Application>Microsoft Office PowerPoint</Application>
  <PresentationFormat>35mm 슬라이드</PresentationFormat>
  <Paragraphs>106</Paragraphs>
  <Slides>17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굴림</vt:lpstr>
      <vt:lpstr>나눔고딕</vt:lpstr>
      <vt:lpstr>나눔고딕 ExtraBold</vt:lpstr>
      <vt:lpstr>맑은 고딕</vt:lpstr>
      <vt:lpstr>새굴림</vt:lpstr>
      <vt:lpstr>Arial</vt:lpstr>
      <vt:lpstr>Calibri</vt:lpstr>
      <vt:lpstr>Tahoma</vt:lpstr>
      <vt:lpstr>Times New Roman</vt:lpstr>
      <vt:lpstr>Verdana</vt:lpstr>
      <vt:lpstr>SMC_mCare_Flow_Screen_Rev.1.2</vt:lpstr>
      <vt:lpstr>1_SMC_mCare_Flow_Screen_Rev.1.2</vt:lpstr>
      <vt:lpstr>PowerPoint 프레젠테이션</vt:lpstr>
      <vt:lpstr>뷰의 이벤트 처리하기</vt:lpstr>
      <vt:lpstr>Delegation Event Model</vt:lpstr>
      <vt:lpstr>Delegation Event Model</vt:lpstr>
      <vt:lpstr>Delegation event model 구현방법</vt:lpstr>
      <vt:lpstr>Delegation event model 구현방법</vt:lpstr>
      <vt:lpstr>Hierarchy Event Model</vt:lpstr>
      <vt:lpstr>Hierarchy Event Model</vt:lpstr>
      <vt:lpstr>터치, 제스처 이벤트 실습</vt:lpstr>
      <vt:lpstr>activity_main.xml</vt:lpstr>
      <vt:lpstr>메인 액티비티 코드 만들기</vt:lpstr>
      <vt:lpstr>onTouchEvent -화면밀기실습</vt:lpstr>
      <vt:lpstr>Hierarchy Event Model</vt:lpstr>
      <vt:lpstr>키 입력 이벤트 처리하기</vt:lpstr>
      <vt:lpstr>BACK 버튼 예제</vt:lpstr>
      <vt:lpstr>BACK 버튼 처리를 위한 액티비티 코드 만들기</vt:lpstr>
      <vt:lpstr>BACK 버튼 처리를 위한 액티비티 코드 만들기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선린</cp:lastModifiedBy>
  <cp:revision>3365</cp:revision>
  <dcterms:modified xsi:type="dcterms:W3CDTF">2018-04-13T01:27:12Z</dcterms:modified>
</cp:coreProperties>
</file>