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3673" r:id="rId2"/>
  </p:sldMasterIdLst>
  <p:notesMasterIdLst>
    <p:notesMasterId r:id="rId29"/>
  </p:notesMasterIdLst>
  <p:handoutMasterIdLst>
    <p:handoutMasterId r:id="rId30"/>
  </p:handoutMasterIdLst>
  <p:sldIdLst>
    <p:sldId id="964" r:id="rId3"/>
    <p:sldId id="1264" r:id="rId4"/>
    <p:sldId id="1290" r:id="rId5"/>
    <p:sldId id="1291" r:id="rId6"/>
    <p:sldId id="1303" r:id="rId7"/>
    <p:sldId id="1304" r:id="rId8"/>
    <p:sldId id="1305" r:id="rId9"/>
    <p:sldId id="1306" r:id="rId10"/>
    <p:sldId id="1307" r:id="rId11"/>
    <p:sldId id="1313" r:id="rId12"/>
    <p:sldId id="1308" r:id="rId13"/>
    <p:sldId id="1314" r:id="rId14"/>
    <p:sldId id="1309" r:id="rId15"/>
    <p:sldId id="1312" r:id="rId16"/>
    <p:sldId id="1293" r:id="rId17"/>
    <p:sldId id="1294" r:id="rId18"/>
    <p:sldId id="1295" r:id="rId19"/>
    <p:sldId id="1315" r:id="rId20"/>
    <p:sldId id="1297" r:id="rId21"/>
    <p:sldId id="1299" r:id="rId22"/>
    <p:sldId id="1301" r:id="rId23"/>
    <p:sldId id="1289" r:id="rId24"/>
    <p:sldId id="1316" r:id="rId25"/>
    <p:sldId id="1317" r:id="rId26"/>
    <p:sldId id="1318" r:id="rId27"/>
    <p:sldId id="1319" r:id="rId28"/>
  </p:sldIdLst>
  <p:sldSz cx="10287000" cy="6858000" type="35mm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>
          <p15:clr>
            <a:srgbClr val="A4A3A4"/>
          </p15:clr>
        </p15:guide>
        <p15:guide id="2" orient="horz" pos="2115">
          <p15:clr>
            <a:srgbClr val="A4A3A4"/>
          </p15:clr>
        </p15:guide>
        <p15:guide id="3" orient="horz" pos="3203">
          <p15:clr>
            <a:srgbClr val="A4A3A4"/>
          </p15:clr>
        </p15:guide>
        <p15:guide id="4" orient="horz" pos="1389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pos="3240">
          <p15:clr>
            <a:srgbClr val="A4A3A4"/>
          </p15:clr>
        </p15:guide>
        <p15:guide id="7" pos="1471">
          <p15:clr>
            <a:srgbClr val="A4A3A4"/>
          </p15:clr>
        </p15:guide>
        <p15:guide id="8" pos="5871">
          <p15:clr>
            <a:srgbClr val="A4A3A4"/>
          </p15:clr>
        </p15:guide>
        <p15:guide id="9" pos="337">
          <p15:clr>
            <a:srgbClr val="A4A3A4"/>
          </p15:clr>
        </p15:guide>
        <p15:guide id="10" pos="4465">
          <p15:clr>
            <a:srgbClr val="A4A3A4"/>
          </p15:clr>
        </p15:guide>
        <p15:guide id="11" pos="1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519">
          <p15:clr>
            <a:srgbClr val="A4A3A4"/>
          </p15:clr>
        </p15:guide>
        <p15:guide id="4" orient="horz" pos="6271">
          <p15:clr>
            <a:srgbClr val="A4A3A4"/>
          </p15:clr>
        </p15:guide>
        <p15:guide id="5" orient="horz" pos="1601">
          <p15:clr>
            <a:srgbClr val="A4A3A4"/>
          </p15:clr>
        </p15:guide>
        <p15:guide id="6" pos="2236">
          <p15:clr>
            <a:srgbClr val="A4A3A4"/>
          </p15:clr>
        </p15:guide>
        <p15:guide id="7" pos="415">
          <p15:clr>
            <a:srgbClr val="A4A3A4"/>
          </p15:clr>
        </p15:guide>
        <p15:guide id="8" pos="42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FFFFCC"/>
    <a:srgbClr val="DDE3FF"/>
    <a:srgbClr val="E5E9FF"/>
    <a:srgbClr val="002E8A"/>
    <a:srgbClr val="CCECFF"/>
    <a:srgbClr val="CC3300"/>
    <a:srgbClr val="3964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83729" autoAdjust="0"/>
  </p:normalViewPr>
  <p:slideViewPr>
    <p:cSldViewPr>
      <p:cViewPr varScale="1">
        <p:scale>
          <a:sx n="93" d="100"/>
          <a:sy n="93" d="100"/>
        </p:scale>
        <p:origin x="91" y="379"/>
      </p:cViewPr>
      <p:guideLst>
        <p:guide orient="horz" pos="2614"/>
        <p:guide orient="horz" pos="2115"/>
        <p:guide orient="horz" pos="3203"/>
        <p:guide orient="horz" pos="1389"/>
        <p:guide orient="horz" pos="119"/>
        <p:guide pos="3240"/>
        <p:guide pos="1471"/>
        <p:guide pos="5871"/>
        <p:guide pos="337"/>
        <p:guide pos="4465"/>
        <p:guide pos="11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422"/>
    </p:cViewPr>
  </p:sorterViewPr>
  <p:notesViewPr>
    <p:cSldViewPr>
      <p:cViewPr>
        <p:scale>
          <a:sx n="75" d="100"/>
          <a:sy n="75" d="100"/>
        </p:scale>
        <p:origin x="43" y="-470"/>
      </p:cViewPr>
      <p:guideLst>
        <p:guide orient="horz" pos="3224"/>
        <p:guide orient="horz" pos="618"/>
        <p:guide orient="horz" pos="519"/>
        <p:guide orient="horz" pos="6271"/>
        <p:guide orient="horz" pos="1601"/>
        <p:guide pos="2236"/>
        <p:guide pos="415"/>
        <p:guide pos="42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r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r" defTabSz="957263" eaLnBrk="1" latinLnBrk="1" hangingPunct="1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fld id="{5C86BCD8-FBF2-4A34-A454-A2166769BC9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27989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20713" y="981075"/>
            <a:ext cx="5880100" cy="4000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33413" y="5116513"/>
            <a:ext cx="5857875" cy="434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222409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8435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624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628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537985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138848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697067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3368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  <a:p>
            <a:endParaRPr lang="ko-KR" altLang="en-US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7479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0733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99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71414"/>
            <a:ext cx="9258300" cy="511156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3395160" cy="369332"/>
          </a:xfrm>
        </p:spPr>
        <p:txBody>
          <a:bodyPr anchor="ctr"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13" descr="Image6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0287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Box 14"/>
          <p:cNvSpPr txBox="1">
            <a:spLocks noChangeArrowheads="1"/>
          </p:cNvSpPr>
          <p:nvPr userDrawn="1"/>
        </p:nvSpPr>
        <p:spPr bwMode="auto">
          <a:xfrm>
            <a:off x="4827588" y="6573838"/>
            <a:ext cx="5572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fontAlgn="b" latinLnBrk="1" hangingPunct="1"/>
            <a:r>
              <a:rPr lang="en-US" altLang="ko-KR" sz="1200">
                <a:latin typeface="Calibri" pitchFamily="34" charset="0"/>
                <a:ea typeface="새굴림" pitchFamily="18" charset="-127"/>
              </a:rPr>
              <a:t>- </a:t>
            </a:r>
            <a:fld id="{7994FC9D-2150-4946-83C6-299A86766EB7}" type="slidenum">
              <a:rPr lang="ko-KR" altLang="en-US" sz="1200">
                <a:latin typeface="Calibri" pitchFamily="34" charset="0"/>
                <a:ea typeface="새굴림" pitchFamily="18" charset="-127"/>
              </a:rPr>
              <a:pPr algn="ctr" eaLnBrk="1" fontAlgn="b" latinLnBrk="1" hangingPunct="1"/>
              <a:t>‹#›</a:t>
            </a:fld>
            <a:r>
              <a:rPr lang="en-US" altLang="ko-KR" sz="1200">
                <a:latin typeface="Calibri" pitchFamily="34" charset="0"/>
                <a:ea typeface="새굴림" pitchFamily="18" charset="-127"/>
              </a:rPr>
              <a:t> -</a:t>
            </a:r>
            <a:endParaRPr lang="ko-KR" altLang="en-US" sz="1200">
              <a:latin typeface="Calibri" pitchFamily="34" charset="0"/>
              <a:ea typeface="새굴림" pitchFamily="18" charset="-127"/>
            </a:endParaRPr>
          </a:p>
        </p:txBody>
      </p:sp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828675" y="201613"/>
            <a:ext cx="3405188" cy="369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9" name="타원 8"/>
          <p:cNvSpPr/>
          <p:nvPr userDrawn="1"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1" name="타원 10"/>
          <p:cNvSpPr/>
          <p:nvPr userDrawn="1"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pic>
        <p:nvPicPr>
          <p:cNvPr id="1039" name="그림 12" descr="Image4.pn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2713" y="107950"/>
            <a:ext cx="517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sz="2400" b="1" kern="1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534988" y="188913"/>
            <a:ext cx="2528887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7416" name="그림 13" descr="Image33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7" name="Rectangle 3"/>
          <p:cNvSpPr>
            <a:spLocks noChangeArrowheads="1"/>
          </p:cNvSpPr>
          <p:nvPr/>
        </p:nvSpPr>
        <p:spPr bwMode="auto">
          <a:xfrm>
            <a:off x="1285875" y="2741613"/>
            <a:ext cx="533400" cy="846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rIns="0"/>
          <a:lstStyle/>
          <a:p>
            <a:pPr algn="r" eaLnBrk="1" fontAlgn="b" latinLnBrk="1" hangingPunct="1"/>
            <a:r>
              <a:rPr lang="en-US" altLang="ko-KR" sz="4800" i="1" dirty="0" smtClean="0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7.</a:t>
            </a:r>
            <a:endParaRPr lang="en-US" altLang="ko-KR" sz="4800" i="1" dirty="0">
              <a:solidFill>
                <a:srgbClr val="FFFFCC"/>
              </a:solidFill>
              <a:latin typeface="나눔고딕" pitchFamily="50" charset="-127"/>
              <a:ea typeface="나눔고딕" pitchFamily="50" charset="-127"/>
              <a:cs typeface="Arial" charset="0"/>
            </a:endParaRPr>
          </a:p>
        </p:txBody>
      </p:sp>
      <p:sp>
        <p:nvSpPr>
          <p:cNvPr id="17418" name="Text Box 6"/>
          <p:cNvSpPr txBox="1">
            <a:spLocks noChangeArrowheads="1"/>
          </p:cNvSpPr>
          <p:nvPr/>
        </p:nvSpPr>
        <p:spPr bwMode="auto">
          <a:xfrm>
            <a:off x="2443163" y="2582416"/>
            <a:ext cx="5645150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fontAlgn="b" latinLnBrk="1" hangingPunct="1">
              <a:buSzPct val="70000"/>
            </a:pPr>
            <a:r>
              <a:rPr lang="ko-KR" altLang="en-US" sz="3200" dirty="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리소스 활용 및 스마트폰 크기 호환성</a:t>
            </a:r>
            <a:endParaRPr lang="en-US" altLang="ko-KR" sz="3200" dirty="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28" name="TextBox 31"/>
          <p:cNvSpPr txBox="1">
            <a:spLocks noChangeArrowheads="1"/>
          </p:cNvSpPr>
          <p:nvPr/>
        </p:nvSpPr>
        <p:spPr bwMode="auto">
          <a:xfrm>
            <a:off x="0" y="0"/>
            <a:ext cx="507206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둘째 마당 </a:t>
            </a: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– CH4.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다양한 위젯과 이벤트 활용하기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28675" y="201613"/>
            <a:ext cx="1241425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실행 화면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6195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간단한 애니메이션 사용하기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300" y="417369"/>
            <a:ext cx="366712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1875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523127" cy="369332"/>
          </a:xfrm>
        </p:spPr>
        <p:txBody>
          <a:bodyPr/>
          <a:lstStyle/>
          <a:p>
            <a:r>
              <a:rPr lang="en-US" altLang="ko-KR" dirty="0" smtClean="0"/>
              <a:t>activity_main.xml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180" y="593987"/>
            <a:ext cx="6618312" cy="62460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57319108"/>
      </p:ext>
    </p:extLst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288657" cy="369332"/>
          </a:xfrm>
        </p:spPr>
        <p:txBody>
          <a:bodyPr/>
          <a:lstStyle/>
          <a:p>
            <a:r>
              <a:rPr lang="en-US" altLang="ko-KR" dirty="0" smtClean="0"/>
              <a:t>Translate, rotate, scale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956" y="980728"/>
            <a:ext cx="216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하나씩 순서대로 해 보기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03740" y="2467763"/>
            <a:ext cx="36724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 </a:t>
            </a:r>
            <a:r>
              <a:rPr lang="en-US" altLang="ko-KR" b="1" dirty="0" err="1" smtClean="0"/>
              <a:t>fromXScale</a:t>
            </a:r>
            <a:r>
              <a:rPr lang="en-US" altLang="ko-KR" b="1" dirty="0" smtClean="0"/>
              <a:t> - </a:t>
            </a:r>
            <a:r>
              <a:rPr lang="en-US" altLang="ko-KR" b="1" dirty="0" err="1" smtClean="0"/>
              <a:t>toXScale</a:t>
            </a:r>
            <a:endParaRPr lang="en-US" altLang="ko-KR" dirty="0" smtClean="0"/>
          </a:p>
          <a:p>
            <a:r>
              <a:rPr lang="en-US" altLang="ko-KR" dirty="0" smtClean="0"/>
              <a:t>X</a:t>
            </a:r>
            <a:r>
              <a:rPr lang="ko-KR" altLang="en-US" dirty="0" smtClean="0"/>
              <a:t>의 크기를 </a:t>
            </a:r>
            <a:r>
              <a:rPr lang="en-US" altLang="ko-KR" dirty="0" smtClean="0"/>
              <a:t>from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to</a:t>
            </a:r>
            <a:r>
              <a:rPr lang="ko-KR" altLang="en-US" dirty="0" smtClean="0"/>
              <a:t>로</a:t>
            </a:r>
          </a:p>
          <a:p>
            <a:r>
              <a:rPr lang="ko-KR" altLang="en-US" dirty="0" smtClean="0"/>
              <a:t> </a:t>
            </a:r>
            <a:r>
              <a:rPr lang="en-US" altLang="ko-KR" b="1" dirty="0" err="1" smtClean="0"/>
              <a:t>fromYScale</a:t>
            </a:r>
            <a:r>
              <a:rPr lang="en-US" altLang="ko-KR" b="1" dirty="0" smtClean="0"/>
              <a:t> - </a:t>
            </a:r>
            <a:r>
              <a:rPr lang="en-US" altLang="ko-KR" b="1" dirty="0" err="1" smtClean="0"/>
              <a:t>toYScale</a:t>
            </a:r>
            <a:endParaRPr lang="en-US" altLang="ko-KR" dirty="0" smtClean="0"/>
          </a:p>
          <a:p>
            <a:r>
              <a:rPr lang="en-US" altLang="ko-KR" dirty="0" smtClean="0"/>
              <a:t>Y</a:t>
            </a:r>
            <a:r>
              <a:rPr lang="ko-KR" altLang="en-US" dirty="0" smtClean="0"/>
              <a:t>의 크기를 </a:t>
            </a:r>
            <a:r>
              <a:rPr lang="en-US" altLang="ko-KR" dirty="0" smtClean="0"/>
              <a:t>from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to</a:t>
            </a:r>
            <a:r>
              <a:rPr lang="ko-KR" altLang="en-US" dirty="0" smtClean="0"/>
              <a:t>로</a:t>
            </a:r>
          </a:p>
          <a:p>
            <a:r>
              <a:rPr lang="ko-KR" altLang="en-US" dirty="0" smtClean="0"/>
              <a:t> </a:t>
            </a:r>
            <a:r>
              <a:rPr lang="en-US" altLang="ko-KR" b="1" dirty="0" err="1" smtClean="0"/>
              <a:t>pivotX</a:t>
            </a:r>
            <a:endParaRPr lang="en-US" altLang="ko-KR" dirty="0" smtClean="0"/>
          </a:p>
          <a:p>
            <a:r>
              <a:rPr lang="en-US" altLang="ko-KR" dirty="0" smtClean="0"/>
              <a:t>X</a:t>
            </a:r>
            <a:r>
              <a:rPr lang="ko-KR" altLang="en-US" dirty="0" smtClean="0"/>
              <a:t>의 중심점</a:t>
            </a:r>
          </a:p>
          <a:p>
            <a:r>
              <a:rPr lang="ko-KR" altLang="en-US" dirty="0" smtClean="0"/>
              <a:t> </a:t>
            </a:r>
            <a:r>
              <a:rPr lang="en-US" altLang="ko-KR" b="1" dirty="0" err="1" smtClean="0"/>
              <a:t>pivotY</a:t>
            </a:r>
            <a:endParaRPr lang="en-US" altLang="ko-KR" dirty="0" smtClean="0"/>
          </a:p>
          <a:p>
            <a:r>
              <a:rPr lang="en-US" altLang="ko-KR" dirty="0" smtClean="0"/>
              <a:t>Y</a:t>
            </a:r>
            <a:r>
              <a:rPr lang="ko-KR" altLang="en-US" dirty="0" smtClean="0"/>
              <a:t>의 중심점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30502" y="1288505"/>
            <a:ext cx="36724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/>
              <a:t>fromXDelta =“0%p”  : </a:t>
            </a:r>
            <a:r>
              <a:rPr lang="ko-KR" altLang="en-US" b="1" smtClean="0"/>
              <a:t>부모 기준</a:t>
            </a:r>
            <a:endParaRPr lang="en-US" altLang="ko-KR" b="1" smtClean="0"/>
          </a:p>
          <a:p>
            <a:r>
              <a:rPr lang="en-US" altLang="ko-KR" b="1" smtClean="0"/>
              <a:t>toXDelta=“100%p”</a:t>
            </a:r>
          </a:p>
          <a:p>
            <a:r>
              <a:rPr lang="en-US" altLang="ko-KR" b="1" smtClean="0"/>
              <a:t>fromYDelta=“0%”    : </a:t>
            </a:r>
            <a:r>
              <a:rPr lang="ko-KR" altLang="en-US" b="1" smtClean="0"/>
              <a:t>내 기준</a:t>
            </a:r>
            <a:endParaRPr lang="en-US" altLang="ko-KR" b="1" smtClean="0"/>
          </a:p>
          <a:p>
            <a:r>
              <a:rPr lang="en-US" altLang="ko-KR" b="1" smtClean="0"/>
              <a:t>toXDelta=“-100%”</a:t>
            </a:r>
            <a:endParaRPr lang="ko-KR" altLang="en-US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7415"/>
            <a:ext cx="6838950" cy="3314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632" y="245517"/>
            <a:ext cx="4095750" cy="2085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957" y="4283645"/>
            <a:ext cx="4229100" cy="25717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22055826"/>
      </p:ext>
    </p:extLst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81577" cy="369332"/>
          </a:xfrm>
        </p:spPr>
        <p:txBody>
          <a:bodyPr/>
          <a:lstStyle/>
          <a:p>
            <a:r>
              <a:rPr lang="en-US" altLang="ko-KR" dirty="0" smtClean="0"/>
              <a:t>MainActivity.java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96" y="1268760"/>
            <a:ext cx="8934450" cy="4038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88330030"/>
      </p:ext>
    </p:extLst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81577" cy="369332"/>
          </a:xfrm>
        </p:spPr>
        <p:txBody>
          <a:bodyPr/>
          <a:lstStyle/>
          <a:p>
            <a:r>
              <a:rPr lang="en-US" altLang="ko-KR" dirty="0" smtClean="0"/>
              <a:t>MainActivity.java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88" y="610119"/>
            <a:ext cx="9008393" cy="624788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86349773"/>
      </p:ext>
    </p:extLst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955664" cy="369332"/>
          </a:xfrm>
        </p:spPr>
        <p:txBody>
          <a:bodyPr/>
          <a:lstStyle/>
          <a:p>
            <a:r>
              <a:rPr lang="ko-KR" altLang="en-US" dirty="0" smtClean="0"/>
              <a:t>스타일 리소스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12" y="908720"/>
            <a:ext cx="8271520" cy="566914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68881556"/>
      </p:ext>
    </p:extLst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955664" cy="369332"/>
          </a:xfrm>
        </p:spPr>
        <p:txBody>
          <a:bodyPr/>
          <a:lstStyle/>
          <a:p>
            <a:r>
              <a:rPr lang="ko-KR" altLang="en-US" dirty="0" smtClean="0"/>
              <a:t>스타일 리소스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72" y="908720"/>
            <a:ext cx="8912299" cy="538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39755"/>
      </p:ext>
    </p:extLst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955664" cy="369332"/>
          </a:xfrm>
        </p:spPr>
        <p:txBody>
          <a:bodyPr/>
          <a:lstStyle/>
          <a:p>
            <a:r>
              <a:rPr lang="ko-KR" altLang="en-US" dirty="0" smtClean="0"/>
              <a:t>스타일 리소스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96" y="980728"/>
            <a:ext cx="9195568" cy="524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22932"/>
      </p:ext>
    </p:extLst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103717" cy="369332"/>
          </a:xfrm>
        </p:spPr>
        <p:txBody>
          <a:bodyPr/>
          <a:lstStyle/>
          <a:p>
            <a:r>
              <a:rPr lang="en-US" altLang="ko-KR" dirty="0" smtClean="0"/>
              <a:t>mytheme 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444" y="125845"/>
            <a:ext cx="3695700" cy="67246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980728"/>
            <a:ext cx="4676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&lt;item name=“</a:t>
            </a:r>
            <a:r>
              <a:rPr lang="en-US" altLang="ko-KR" dirty="0" err="1" smtClean="0"/>
              <a:t>android:windowFullscreen</a:t>
            </a:r>
            <a:r>
              <a:rPr lang="en-US" altLang="ko-KR" dirty="0" smtClean="0"/>
              <a:t>”&gt;true&lt;/item&gt;</a:t>
            </a:r>
          </a:p>
          <a:p>
            <a:r>
              <a:rPr lang="ko-KR" altLang="en-US" dirty="0" err="1" smtClean="0"/>
              <a:t>상태바도</a:t>
            </a:r>
            <a:r>
              <a:rPr lang="ko-KR" altLang="en-US" dirty="0" smtClean="0"/>
              <a:t> 없어짐</a:t>
            </a:r>
            <a:r>
              <a:rPr lang="en-US" altLang="ko-KR" dirty="0" smtClean="0"/>
              <a:t>.!!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64" y="1700808"/>
            <a:ext cx="36576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65133"/>
      </p:ext>
    </p:extLst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712555" cy="369332"/>
          </a:xfrm>
        </p:spPr>
        <p:txBody>
          <a:bodyPr/>
          <a:lstStyle/>
          <a:p>
            <a:r>
              <a:rPr lang="ko-KR" altLang="en-US" dirty="0" smtClean="0"/>
              <a:t>리소스 </a:t>
            </a:r>
            <a:r>
              <a:rPr lang="ko-KR" altLang="en-US" dirty="0" err="1" smtClean="0"/>
              <a:t>폴더명</a:t>
            </a:r>
            <a:r>
              <a:rPr lang="ko-KR" altLang="en-US" dirty="0" smtClean="0"/>
              <a:t> 조건 </a:t>
            </a:r>
            <a:r>
              <a:rPr lang="ko-KR" altLang="en-US" dirty="0" err="1" smtClean="0"/>
              <a:t>명시</a:t>
            </a:r>
            <a:r>
              <a:rPr lang="ko-KR" altLang="en-US" dirty="0" err="1" smtClean="0"/>
              <a:t>법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1076325"/>
            <a:ext cx="993457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00626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28675" y="201613"/>
            <a:ext cx="2571217" cy="369332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리소스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084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이벤트 처리 이해하기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653" y="990599"/>
            <a:ext cx="7074447" cy="52647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712555" cy="369332"/>
          </a:xfrm>
        </p:spPr>
        <p:txBody>
          <a:bodyPr/>
          <a:lstStyle/>
          <a:p>
            <a:r>
              <a:rPr lang="ko-KR" altLang="en-US" dirty="0" smtClean="0"/>
              <a:t>리소스 </a:t>
            </a:r>
            <a:r>
              <a:rPr lang="ko-KR" altLang="en-US" dirty="0" err="1" smtClean="0"/>
              <a:t>폴더명</a:t>
            </a:r>
            <a:r>
              <a:rPr lang="ko-KR" altLang="en-US" dirty="0" smtClean="0"/>
              <a:t> 조건 </a:t>
            </a:r>
            <a:r>
              <a:rPr lang="ko-KR" altLang="en-US" dirty="0" err="1" smtClean="0"/>
              <a:t>명시법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8" y="980728"/>
            <a:ext cx="9853736" cy="508549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7335210"/>
      </p:ext>
    </p:extLst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4020331" cy="369332"/>
          </a:xfrm>
        </p:spPr>
        <p:txBody>
          <a:bodyPr/>
          <a:lstStyle/>
          <a:p>
            <a:r>
              <a:rPr lang="ko-KR" altLang="en-US" dirty="0" smtClean="0"/>
              <a:t>리소스 </a:t>
            </a:r>
            <a:r>
              <a:rPr lang="ko-KR" altLang="en-US" dirty="0" err="1" smtClean="0"/>
              <a:t>폴더명</a:t>
            </a:r>
            <a:r>
              <a:rPr lang="ko-KR" altLang="en-US" smtClean="0"/>
              <a:t> 조건 활용하기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766762"/>
            <a:ext cx="84201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62227"/>
      </p:ext>
    </p:extLst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28675" y="201613"/>
            <a:ext cx="1905000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단말 방향 전환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084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이벤트 처리 이해하기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085" name="내용 개체 틀 2"/>
          <p:cNvSpPr txBox="1">
            <a:spLocks/>
          </p:cNvSpPr>
          <p:nvPr/>
        </p:nvSpPr>
        <p:spPr bwMode="auto">
          <a:xfrm>
            <a:off x="534988" y="1087438"/>
            <a:ext cx="8569325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0975" indent="-180975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lang="ko-KR" altLang="en-US" sz="1800" b="1">
                <a:latin typeface="나눔고딕" pitchFamily="50" charset="-127"/>
                <a:ea typeface="나눔고딕" pitchFamily="50" charset="-127"/>
              </a:rPr>
              <a:t>병렬 리소스 로딩 방식 사용</a:t>
            </a:r>
            <a:endParaRPr lang="en-US" altLang="ko-KR" sz="1800" b="1">
              <a:latin typeface="나눔고딕" pitchFamily="50" charset="-127"/>
              <a:ea typeface="나눔고딕" pitchFamily="50" charset="-127"/>
            </a:endParaRPr>
          </a:p>
          <a:p>
            <a:pPr marL="180975" indent="-180975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lang="en-US" altLang="ko-KR" sz="1800" b="1">
                <a:latin typeface="나눔고딕" pitchFamily="50" charset="-127"/>
                <a:ea typeface="나눔고딕" pitchFamily="50" charset="-127"/>
              </a:rPr>
              <a:t>[res] </a:t>
            </a:r>
            <a:r>
              <a:rPr lang="ko-KR" altLang="en-US" sz="1800" b="1">
                <a:latin typeface="나눔고딕" pitchFamily="50" charset="-127"/>
                <a:ea typeface="나눔고딕" pitchFamily="50" charset="-127"/>
              </a:rPr>
              <a:t>폴더 안에 </a:t>
            </a:r>
            <a:r>
              <a:rPr lang="en-US" altLang="ko-KR" sz="1800" b="1">
                <a:latin typeface="나눔고딕" pitchFamily="50" charset="-127"/>
                <a:ea typeface="나눔고딕" pitchFamily="50" charset="-127"/>
              </a:rPr>
              <a:t>[layout] </a:t>
            </a:r>
            <a:r>
              <a:rPr lang="ko-KR" altLang="en-US" sz="1800" b="1">
                <a:latin typeface="나눔고딕" pitchFamily="50" charset="-127"/>
                <a:ea typeface="나눔고딕" pitchFamily="50" charset="-127"/>
              </a:rPr>
              <a:t>폴더와 </a:t>
            </a:r>
            <a:r>
              <a:rPr lang="en-US" altLang="ko-KR" sz="1800" b="1">
                <a:latin typeface="나눔고딕" pitchFamily="50" charset="-127"/>
                <a:ea typeface="나눔고딕" pitchFamily="50" charset="-127"/>
              </a:rPr>
              <a:t>[layout-land] </a:t>
            </a:r>
            <a:r>
              <a:rPr lang="ko-KR" altLang="en-US" sz="1800" b="1">
                <a:latin typeface="나눔고딕" pitchFamily="50" charset="-127"/>
                <a:ea typeface="나눔고딕" pitchFamily="50" charset="-127"/>
              </a:rPr>
              <a:t>폴더 생성</a:t>
            </a:r>
            <a:endParaRPr lang="en-US" altLang="ko-KR" sz="1800" b="1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6086" name="_x177899120" descr="P02_S004_0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5213" y="1893888"/>
            <a:ext cx="5181600" cy="453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119020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4" name="그룹 22"/>
          <p:cNvGrpSpPr>
            <a:grpSpLocks/>
          </p:cNvGrpSpPr>
          <p:nvPr/>
        </p:nvGrpSpPr>
        <p:grpSpPr bwMode="auto">
          <a:xfrm>
            <a:off x="785813" y="4013200"/>
            <a:ext cx="2786062" cy="1000125"/>
            <a:chOff x="785782" y="3000372"/>
            <a:chExt cx="2857520" cy="822325"/>
          </a:xfrm>
        </p:grpSpPr>
        <p:sp>
          <p:nvSpPr>
            <p:cNvPr id="54288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1428760 w 21600"/>
                <a:gd name="T1" fmla="*/ 408552 h 21600"/>
                <a:gd name="T2" fmla="*/ 0 60000 65536"/>
                <a:gd name="T3" fmla="*/ 0 w 21600"/>
                <a:gd name="T4" fmla="*/ 0 h 21600"/>
                <a:gd name="T5" fmla="*/ 21600 w 21600"/>
                <a:gd name="T6" fmla="*/ 21600 h 21600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215900" eaLnBrk="1" fontAlgn="b" latinLnBrk="1" hangingPunct="1"/>
              <a:r>
                <a:rPr lang="ko-KR" altLang="en-US" sz="1600" b="1" dirty="0" smtClean="0">
                  <a:latin typeface="나눔고딕" pitchFamily="50" charset="-127"/>
                  <a:ea typeface="나눔고딕" pitchFamily="50" charset="-127"/>
                </a:rPr>
                <a:t>세로 화면 만들기</a:t>
              </a:r>
              <a:endParaRPr lang="ko-KR" altLang="en-US" sz="16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4289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85750" y="1285875"/>
            <a:ext cx="4137025" cy="1143000"/>
            <a:chOff x="0" y="0"/>
            <a:chExt cx="1232" cy="975"/>
          </a:xfrm>
        </p:grpSpPr>
        <p:sp>
          <p:nvSpPr>
            <p:cNvPr id="54284" name="Rectangle 26"/>
            <p:cNvSpPr>
              <a:spLocks/>
            </p:cNvSpPr>
            <p:nvPr/>
          </p:nvSpPr>
          <p:spPr bwMode="auto">
            <a:xfrm>
              <a:off x="0" y="895"/>
              <a:ext cx="1232" cy="80"/>
            </a:xfrm>
            <a:prstGeom prst="rect">
              <a:avLst/>
            </a:prstGeom>
            <a:gradFill rotWithShape="0">
              <a:gsLst>
                <a:gs pos="0">
                  <a:srgbClr val="464658">
                    <a:alpha val="5099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rect">
                <a:fillToRect l="50000" t="50000" r="50000" b="50000"/>
              </a:path>
            </a:gra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1" fontAlgn="b" latinLnBrk="1" hangingPunct="1"/>
              <a:endParaRPr lang="en-US" altLang="ko-KR" sz="1800" b="1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54285" name="Group 27"/>
            <p:cNvGrpSpPr>
              <a:grpSpLocks/>
            </p:cNvGrpSpPr>
            <p:nvPr/>
          </p:nvGrpSpPr>
          <p:grpSpPr bwMode="auto">
            <a:xfrm>
              <a:off x="160" y="0"/>
              <a:ext cx="943" cy="937"/>
              <a:chOff x="0" y="0"/>
              <a:chExt cx="943" cy="937"/>
            </a:xfrm>
          </p:grpSpPr>
          <p:sp>
            <p:nvSpPr>
              <p:cNvPr id="54286" name="Rectangle 28"/>
              <p:cNvSpPr>
                <a:spLocks/>
              </p:cNvSpPr>
              <p:nvPr/>
            </p:nvSpPr>
            <p:spPr bwMode="auto">
              <a:xfrm>
                <a:off x="0" y="0"/>
                <a:ext cx="937" cy="93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AAAAAA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fontAlgn="b" latinLnBrk="1" hangingPunct="1"/>
                <a:r>
                  <a:rPr lang="ko-KR" altLang="en-US" sz="1800" b="1" dirty="0">
                    <a:latin typeface="나눔고딕" pitchFamily="50" charset="-127"/>
                    <a:ea typeface="나눔고딕" pitchFamily="50" charset="-127"/>
                  </a:rPr>
                  <a:t>단말 방향전환 </a:t>
                </a:r>
                <a:r>
                  <a:rPr lang="ko-KR" altLang="en-US" sz="1800" b="1" dirty="0" smtClean="0">
                    <a:latin typeface="나눔고딕" pitchFamily="50" charset="-127"/>
                    <a:ea typeface="나눔고딕" pitchFamily="50" charset="-127"/>
                  </a:rPr>
                  <a:t>예제</a:t>
                </a:r>
                <a:endParaRPr lang="ko-KR" altLang="en-US" sz="1800" b="1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54287" name="Line 29"/>
              <p:cNvSpPr>
                <a:spLocks noChangeShapeType="1"/>
              </p:cNvSpPr>
              <p:nvPr/>
            </p:nvSpPr>
            <p:spPr bwMode="auto">
              <a:xfrm>
                <a:off x="0" y="7"/>
                <a:ext cx="943" cy="0"/>
              </a:xfrm>
              <a:prstGeom prst="line">
                <a:avLst/>
              </a:prstGeom>
              <a:noFill/>
              <a:ln w="44450">
                <a:solidFill>
                  <a:srgbClr val="0066CC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</p:grpSp>
      </p:grpSp>
      <p:sp>
        <p:nvSpPr>
          <p:cNvPr id="54276" name="직사각형 27"/>
          <p:cNvSpPr>
            <a:spLocks noChangeArrowheads="1"/>
          </p:cNvSpPr>
          <p:nvPr/>
        </p:nvSpPr>
        <p:spPr bwMode="auto">
          <a:xfrm>
            <a:off x="785813" y="2428875"/>
            <a:ext cx="5143500" cy="354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단말 방향이 가로와 세로로 바뀌었을 </a:t>
            </a:r>
            <a:r>
              <a:rPr lang="ko-KR" altLang="en-US" b="1" dirty="0" smtClean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때</a:t>
            </a:r>
            <a:endParaRPr lang="en-US" altLang="ko-KR" b="1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4278" name="그룹 25"/>
          <p:cNvGrpSpPr>
            <a:grpSpLocks/>
          </p:cNvGrpSpPr>
          <p:nvPr/>
        </p:nvGrpSpPr>
        <p:grpSpPr bwMode="auto">
          <a:xfrm>
            <a:off x="3643313" y="4029075"/>
            <a:ext cx="2786062" cy="1000125"/>
            <a:chOff x="785782" y="3000372"/>
            <a:chExt cx="2857520" cy="822325"/>
          </a:xfrm>
        </p:grpSpPr>
        <p:sp>
          <p:nvSpPr>
            <p:cNvPr id="54282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1428760 w 21600"/>
                <a:gd name="T1" fmla="*/ 408552 h 21600"/>
                <a:gd name="T2" fmla="*/ 0 60000 65536"/>
                <a:gd name="T3" fmla="*/ 0 w 21600"/>
                <a:gd name="T4" fmla="*/ 0 h 21600"/>
                <a:gd name="T5" fmla="*/ 21600 w 21600"/>
                <a:gd name="T6" fmla="*/ 21600 h 21600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215900" eaLnBrk="1" fontAlgn="b" latinLnBrk="1" hangingPunct="1"/>
              <a:r>
                <a:rPr lang="ko-KR" altLang="en-US" sz="1600" b="1" dirty="0" smtClean="0">
                  <a:latin typeface="나눔고딕" pitchFamily="50" charset="-127"/>
                  <a:ea typeface="나눔고딕" pitchFamily="50" charset="-127"/>
                </a:rPr>
                <a:t>가로 화면 만들기</a:t>
              </a:r>
              <a:endParaRPr lang="ko-KR" altLang="en-US" sz="16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4283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sp>
        <p:nvSpPr>
          <p:cNvPr id="54279" name="직사각형 27"/>
          <p:cNvSpPr>
            <a:spLocks noChangeArrowheads="1"/>
          </p:cNvSpPr>
          <p:nvPr/>
        </p:nvSpPr>
        <p:spPr bwMode="auto">
          <a:xfrm>
            <a:off x="2115864" y="5102150"/>
            <a:ext cx="2786063" cy="677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가로와 세로 방향으로 바뀌었을 때 </a:t>
            </a:r>
            <a:r>
              <a:rPr lang="en-US" altLang="ko-KR" b="1" dirty="0" smtClean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xml </a:t>
            </a:r>
            <a:r>
              <a:rPr lang="ko-KR" altLang="en-US" b="1" dirty="0" smtClean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작성</a:t>
            </a:r>
            <a:endParaRPr lang="en-US" altLang="ko-KR" b="1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828675" y="201613"/>
            <a:ext cx="2680221" cy="369332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단말 방향전환 예제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281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이벤트 처리 이해하기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158" y="821359"/>
            <a:ext cx="1944216" cy="31918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3152" y="4221088"/>
            <a:ext cx="2876550" cy="17621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57832931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오른쪽 대괄호 8"/>
          <p:cNvSpPr/>
          <p:nvPr/>
        </p:nvSpPr>
        <p:spPr>
          <a:xfrm>
            <a:off x="6578600" y="2732088"/>
            <a:ext cx="349250" cy="285750"/>
          </a:xfrm>
          <a:prstGeom prst="rightBracket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823020" y="192821"/>
            <a:ext cx="4187044" cy="369332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XML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구성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세로화면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324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이벤트 처리 이해하기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084" y="713397"/>
            <a:ext cx="7461126" cy="58041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8489495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9"/>
          <p:cNvSpPr>
            <a:spLocks noGrp="1"/>
          </p:cNvSpPr>
          <p:nvPr>
            <p:ph type="title"/>
          </p:nvPr>
        </p:nvSpPr>
        <p:spPr>
          <a:xfrm>
            <a:off x="823020" y="192821"/>
            <a:ext cx="6099490" cy="369332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XML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구성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가로화면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(layout-land)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076" y="764704"/>
            <a:ext cx="6824811" cy="583273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52544168"/>
      </p:ext>
    </p:extLst>
  </p:cSld>
  <p:clrMapOvr>
    <a:masterClrMapping/>
  </p:clrMapOvr>
  <p:transition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4744889" cy="369332"/>
          </a:xfrm>
        </p:spPr>
        <p:txBody>
          <a:bodyPr/>
          <a:lstStyle/>
          <a:p>
            <a:r>
              <a:rPr lang="ko-KR" altLang="en-US" dirty="0" smtClean="0"/>
              <a:t>자바에서 화면 방향 정보 가져오기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8" y="1628800"/>
            <a:ext cx="9484940" cy="17825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03641561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571217" cy="369332"/>
          </a:xfrm>
        </p:spPr>
        <p:txBody>
          <a:bodyPr/>
          <a:lstStyle/>
          <a:p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 리소스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124" y="908720"/>
            <a:ext cx="6381750" cy="56197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7751303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571217" cy="369332"/>
          </a:xfrm>
        </p:spPr>
        <p:txBody>
          <a:bodyPr/>
          <a:lstStyle/>
          <a:p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애니매이션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리소스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36" y="908720"/>
            <a:ext cx="8201025" cy="5819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5359524" y="1628800"/>
            <a:ext cx="874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(reverse)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99484" y="1340768"/>
            <a:ext cx="3827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repeatCount</a:t>
            </a:r>
            <a:r>
              <a:rPr lang="en-US" altLang="ko-KR" dirty="0" smtClean="0"/>
              <a:t>=3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 더 반복</a:t>
            </a:r>
            <a:r>
              <a:rPr lang="en-US" altLang="ko-KR" dirty="0" smtClean="0"/>
              <a:t>.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4</a:t>
            </a:r>
            <a:r>
              <a:rPr lang="ko-KR" altLang="en-US" dirty="0" smtClean="0"/>
              <a:t>번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1304789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54"/>
          <p:cNvSpPr/>
          <p:nvPr/>
        </p:nvSpPr>
        <p:spPr>
          <a:xfrm>
            <a:off x="500063" y="2928938"/>
            <a:ext cx="5000625" cy="2786062"/>
          </a:xfrm>
          <a:prstGeom prst="roundRect">
            <a:avLst>
              <a:gd name="adj" fmla="val 4561"/>
            </a:avLst>
          </a:prstGeom>
          <a:solidFill>
            <a:srgbClr val="FFFFCC"/>
          </a:solidFill>
          <a:ln w="127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5955" name="TextBox 55"/>
          <p:cNvSpPr txBox="1">
            <a:spLocks noChangeArrowheads="1"/>
          </p:cNvSpPr>
          <p:nvPr/>
        </p:nvSpPr>
        <p:spPr bwMode="auto">
          <a:xfrm>
            <a:off x="2214563" y="2500313"/>
            <a:ext cx="15716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lnSpc>
                <a:spcPct val="150000"/>
              </a:lnSpc>
            </a:pPr>
            <a:r>
              <a:rPr kumimoji="0" lang="ko-KR" altLang="en-US" b="1">
                <a:solidFill>
                  <a:srgbClr val="5F2E0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자바 소스</a:t>
            </a:r>
            <a:endParaRPr kumimoji="0" lang="en-US" altLang="ko-KR" b="1">
              <a:solidFill>
                <a:srgbClr val="5F2E0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215063" y="2928938"/>
            <a:ext cx="3571875" cy="2786062"/>
          </a:xfrm>
          <a:prstGeom prst="roundRect">
            <a:avLst>
              <a:gd name="adj" fmla="val 4561"/>
            </a:avLst>
          </a:prstGeom>
          <a:solidFill>
            <a:srgbClr val="FFFFCC"/>
          </a:solidFill>
          <a:ln w="127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828675" y="201613"/>
            <a:ext cx="2770188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 사용 방식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5958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간단한 애니메이션 사용하기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"/>
          <p:cNvSpPr>
            <a:spLocks noChangeArrowheads="1"/>
          </p:cNvSpPr>
          <p:nvPr/>
        </p:nvSpPr>
        <p:spPr bwMode="auto">
          <a:xfrm>
            <a:off x="500063" y="1044575"/>
            <a:ext cx="9358312" cy="163121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52000" indent="-252000" eaLnBrk="1" latinLnBrk="1" hangingPunct="1">
              <a:lnSpc>
                <a:spcPts val="2400"/>
              </a:lnSpc>
              <a:spcBef>
                <a:spcPts val="1200"/>
              </a:spcBef>
              <a:defRPr/>
            </a:pPr>
            <a:r>
              <a:rPr kumimoji="0" lang="en-US" altLang="ko-KR" sz="1600" b="1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▶ </a:t>
            </a:r>
            <a:r>
              <a:rPr kumimoji="0" lang="ko-KR" altLang="en-US" sz="1600" b="1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트윈애니메이션</a:t>
            </a:r>
            <a:r>
              <a:rPr kumimoji="0" lang="en-US" altLang="ko-KR" sz="1600" b="1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(Tweened Animation) </a:t>
            </a:r>
            <a:r>
              <a:rPr kumimoji="0" lang="ko-KR" altLang="en-US" sz="1600" b="1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이동</a:t>
            </a:r>
            <a:r>
              <a:rPr kumimoji="0" lang="en-US" altLang="ko-KR" sz="1600" b="1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, </a:t>
            </a:r>
            <a:r>
              <a:rPr kumimoji="0" lang="ko-KR" altLang="en-US" sz="1600" b="1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확대</a:t>
            </a:r>
            <a:r>
              <a:rPr kumimoji="0" lang="en-US" altLang="ko-KR" sz="1600" b="1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/</a:t>
            </a:r>
            <a:r>
              <a:rPr kumimoji="0" lang="ko-KR" altLang="en-US" sz="1600" b="1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축소</a:t>
            </a:r>
            <a:r>
              <a:rPr kumimoji="0" lang="en-US" altLang="ko-KR" sz="1600" b="1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, </a:t>
            </a:r>
            <a:r>
              <a:rPr kumimoji="0" lang="ko-KR" altLang="en-US" sz="1600" b="1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회전과 같이 일정한 패턴을 가지고 움직이는 애니메이션을 구현할 때 사용</a:t>
            </a:r>
            <a:endParaRPr kumimoji="0" lang="en-US" altLang="ko-KR" sz="1600" b="1" smtClean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52000" indent="-252000" eaLnBrk="1" latinLnBrk="1" hangingPunct="1">
              <a:lnSpc>
                <a:spcPts val="2400"/>
              </a:lnSpc>
              <a:spcBef>
                <a:spcPts val="1200"/>
              </a:spcBef>
              <a:defRPr/>
            </a:pPr>
            <a:r>
              <a:rPr kumimoji="0" lang="en-US" altLang="ko-KR" sz="1600" b="1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▶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전형적인 애니메이션 사용 방식은 애니메이션 액션 정보를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XML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로 정의한 후 사용</a:t>
            </a:r>
            <a:endParaRPr kumimoji="0"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52000" indent="-252000" eaLnBrk="1" latinLnBrk="1" hangingPunct="1">
              <a:lnSpc>
                <a:spcPts val="2400"/>
              </a:lnSpc>
              <a:spcBef>
                <a:spcPts val="1200"/>
              </a:spcBef>
              <a:defRPr/>
            </a:pP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▶ Animation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객체로 만든 후 뷰의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startAnimation()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메소드를 사용하면 간단하게 애니메이션 동작</a:t>
            </a:r>
            <a:endParaRPr kumimoji="0"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</p:txBody>
      </p:sp>
      <p:sp>
        <p:nvSpPr>
          <p:cNvPr id="125960" name="TextBox 46"/>
          <p:cNvSpPr txBox="1">
            <a:spLocks noChangeArrowheads="1"/>
          </p:cNvSpPr>
          <p:nvPr/>
        </p:nvSpPr>
        <p:spPr bwMode="auto">
          <a:xfrm>
            <a:off x="1255713" y="4884738"/>
            <a:ext cx="92868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5F2E0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 </a:t>
            </a:r>
          </a:p>
          <a:p>
            <a:pPr algn="ctr" eaLnBrk="1" latinLnBrk="1" hangingPunct="1">
              <a:lnSpc>
                <a:spcPct val="150000"/>
              </a:lnSpc>
            </a:pPr>
            <a:r>
              <a:rPr kumimoji="0" lang="ko-KR" altLang="en-US" b="1">
                <a:solidFill>
                  <a:srgbClr val="5F2E0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</a:t>
            </a:r>
            <a:endParaRPr kumimoji="0" lang="en-US" altLang="ko-KR" b="1">
              <a:solidFill>
                <a:srgbClr val="5F2E0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000125" y="3986213"/>
            <a:ext cx="1428750" cy="785812"/>
          </a:xfrm>
          <a:prstGeom prst="roundRect">
            <a:avLst>
              <a:gd name="adj" fmla="val 6175"/>
            </a:avLst>
          </a:prstGeom>
          <a:solidFill>
            <a:srgbClr val="FFFFCC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5962" name="TextBox 51"/>
          <p:cNvSpPr txBox="1">
            <a:spLocks noChangeArrowheads="1"/>
          </p:cNvSpPr>
          <p:nvPr/>
        </p:nvSpPr>
        <p:spPr bwMode="auto">
          <a:xfrm>
            <a:off x="7143750" y="2500313"/>
            <a:ext cx="15716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lnSpc>
                <a:spcPct val="150000"/>
              </a:lnSpc>
            </a:pPr>
            <a:r>
              <a:rPr kumimoji="0" lang="ko-KR" altLang="en-US" b="1">
                <a:solidFill>
                  <a:srgbClr val="5F2E0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리소스</a:t>
            </a:r>
            <a:endParaRPr kumimoji="0" lang="en-US" altLang="ko-KR" b="1">
              <a:solidFill>
                <a:srgbClr val="5F2E0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367463" y="3259138"/>
            <a:ext cx="3276600" cy="2312987"/>
          </a:xfrm>
          <a:prstGeom prst="roundRect">
            <a:avLst>
              <a:gd name="adj" fmla="val 4561"/>
            </a:avLst>
          </a:prstGeom>
          <a:solidFill>
            <a:srgbClr val="FFFFCC"/>
          </a:solidFill>
          <a:ln w="127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634288" y="3983038"/>
            <a:ext cx="657225" cy="78581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5965" name="TextBox 48"/>
          <p:cNvSpPr txBox="1">
            <a:spLocks noChangeArrowheads="1"/>
          </p:cNvSpPr>
          <p:nvPr/>
        </p:nvSpPr>
        <p:spPr bwMode="auto">
          <a:xfrm>
            <a:off x="7500938" y="4745038"/>
            <a:ext cx="9286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5F2E0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flow.xml</a:t>
            </a:r>
          </a:p>
        </p:txBody>
      </p:sp>
      <p:sp>
        <p:nvSpPr>
          <p:cNvPr id="125966" name="TextBox 52"/>
          <p:cNvSpPr txBox="1">
            <a:spLocks noChangeArrowheads="1"/>
          </p:cNvSpPr>
          <p:nvPr/>
        </p:nvSpPr>
        <p:spPr bwMode="auto">
          <a:xfrm>
            <a:off x="6643688" y="3028950"/>
            <a:ext cx="1285875" cy="41433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5F2E0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/res/anim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4348163" y="3986213"/>
            <a:ext cx="657225" cy="78581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5968" name="TextBox 57"/>
          <p:cNvSpPr txBox="1">
            <a:spLocks noChangeArrowheads="1"/>
          </p:cNvSpPr>
          <p:nvPr/>
        </p:nvSpPr>
        <p:spPr bwMode="auto">
          <a:xfrm>
            <a:off x="4116388" y="4759325"/>
            <a:ext cx="1143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5F2E0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Animation </a:t>
            </a:r>
            <a:r>
              <a:rPr kumimoji="0" lang="ko-KR" altLang="en-US" b="1">
                <a:solidFill>
                  <a:srgbClr val="5F2E0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</a:t>
            </a:r>
            <a:endParaRPr kumimoji="0" lang="en-US" altLang="ko-KR" b="1">
              <a:solidFill>
                <a:srgbClr val="5F2E0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0" name="직선 화살표 연결선 59"/>
          <p:cNvCxnSpPr>
            <a:stCxn id="48" idx="1"/>
            <a:endCxn id="57" idx="3"/>
          </p:cNvCxnSpPr>
          <p:nvPr/>
        </p:nvCxnSpPr>
        <p:spPr>
          <a:xfrm rot="10800000" flipV="1">
            <a:off x="5005388" y="4376738"/>
            <a:ext cx="2628900" cy="1587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970" name="TextBox 60"/>
          <p:cNvSpPr txBox="1">
            <a:spLocks noChangeArrowheads="1"/>
          </p:cNvSpPr>
          <p:nvPr/>
        </p:nvSpPr>
        <p:spPr bwMode="auto">
          <a:xfrm>
            <a:off x="5514975" y="3986213"/>
            <a:ext cx="15716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5F2E0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loadAnimation( )</a:t>
            </a:r>
          </a:p>
        </p:txBody>
      </p:sp>
      <p:cxnSp>
        <p:nvCxnSpPr>
          <p:cNvPr id="62" name="직선 화살표 연결선 61"/>
          <p:cNvCxnSpPr>
            <a:stCxn id="57" idx="1"/>
            <a:endCxn id="50" idx="3"/>
          </p:cNvCxnSpPr>
          <p:nvPr/>
        </p:nvCxnSpPr>
        <p:spPr>
          <a:xfrm rot="10800000" flipV="1">
            <a:off x="2428875" y="4378325"/>
            <a:ext cx="1919288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972" name="TextBox 64"/>
          <p:cNvSpPr txBox="1">
            <a:spLocks noChangeArrowheads="1"/>
          </p:cNvSpPr>
          <p:nvPr/>
        </p:nvSpPr>
        <p:spPr bwMode="auto">
          <a:xfrm>
            <a:off x="2571750" y="3986213"/>
            <a:ext cx="17033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5F2E0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startAnimation( )</a:t>
            </a:r>
          </a:p>
        </p:txBody>
      </p:sp>
    </p:spTree>
    <p:extLst>
      <p:ext uri="{BB962C8B-B14F-4D97-AF65-F5344CB8AC3E}">
        <p14:creationId xmlns:p14="http://schemas.microsoft.com/office/powerpoint/2010/main" val="272710042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002" name="그룹 22"/>
          <p:cNvGrpSpPr>
            <a:grpSpLocks/>
          </p:cNvGrpSpPr>
          <p:nvPr/>
        </p:nvGrpSpPr>
        <p:grpSpPr bwMode="auto">
          <a:xfrm>
            <a:off x="785813" y="3214688"/>
            <a:ext cx="2786062" cy="1000125"/>
            <a:chOff x="785782" y="3000372"/>
            <a:chExt cx="2857520" cy="822325"/>
          </a:xfrm>
        </p:grpSpPr>
        <p:sp>
          <p:nvSpPr>
            <p:cNvPr id="128023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latinLnBrk="1" hangingPunct="1"/>
              <a:r>
                <a:rPr lang="ko-KR" altLang="en-US" sz="16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메인 액티비티의 </a:t>
              </a:r>
              <a:endParaRPr lang="en-US" altLang="ko-KR" sz="16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eaLnBrk="1" fontAlgn="b" latinLnBrk="1" hangingPunct="1"/>
              <a:r>
                <a:rPr lang="en-US" altLang="ko-KR" sz="16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XML </a:t>
              </a:r>
              <a:r>
                <a:rPr lang="ko-KR" altLang="en-US" sz="16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레이아웃 정의</a:t>
              </a:r>
            </a:p>
          </p:txBody>
        </p:sp>
        <p:sp>
          <p:nvSpPr>
            <p:cNvPr id="128024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85750" y="1071563"/>
            <a:ext cx="3786188" cy="1143000"/>
            <a:chOff x="0" y="0"/>
            <a:chExt cx="1232" cy="975"/>
          </a:xfrm>
        </p:grpSpPr>
        <p:sp>
          <p:nvSpPr>
            <p:cNvPr id="128019" name="Rectangle 26"/>
            <p:cNvSpPr>
              <a:spLocks/>
            </p:cNvSpPr>
            <p:nvPr/>
          </p:nvSpPr>
          <p:spPr bwMode="auto">
            <a:xfrm>
              <a:off x="0" y="895"/>
              <a:ext cx="1232" cy="80"/>
            </a:xfrm>
            <a:prstGeom prst="rect">
              <a:avLst/>
            </a:prstGeom>
            <a:gradFill rotWithShape="0">
              <a:gsLst>
                <a:gs pos="0">
                  <a:srgbClr val="464658">
                    <a:alpha val="5099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fontAlgn="b" latinLnBrk="1" hangingPunct="1"/>
              <a:endParaRPr lang="en-US" altLang="ko-KR" sz="1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128020" name="Group 27"/>
            <p:cNvGrpSpPr>
              <a:grpSpLocks/>
            </p:cNvGrpSpPr>
            <p:nvPr/>
          </p:nvGrpSpPr>
          <p:grpSpPr bwMode="auto">
            <a:xfrm>
              <a:off x="160" y="0"/>
              <a:ext cx="943" cy="937"/>
              <a:chOff x="0" y="0"/>
              <a:chExt cx="943" cy="937"/>
            </a:xfrm>
          </p:grpSpPr>
          <p:sp>
            <p:nvSpPr>
              <p:cNvPr id="128021" name="Rectangle 28"/>
              <p:cNvSpPr>
                <a:spLocks/>
              </p:cNvSpPr>
              <p:nvPr/>
            </p:nvSpPr>
            <p:spPr bwMode="auto">
              <a:xfrm>
                <a:off x="0" y="0"/>
                <a:ext cx="937" cy="93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AAAAAA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fontAlgn="b" latinLnBrk="1" hangingPunct="1"/>
                <a:r>
                  <a:rPr lang="ko-KR" altLang="en-US" sz="1800" b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간단한 애니메이션 예제</a:t>
                </a:r>
              </a:p>
            </p:txBody>
          </p:sp>
          <p:sp>
            <p:nvSpPr>
              <p:cNvPr id="128022" name="Line 29"/>
              <p:cNvSpPr>
                <a:spLocks noChangeShapeType="1"/>
              </p:cNvSpPr>
              <p:nvPr/>
            </p:nvSpPr>
            <p:spPr bwMode="auto">
              <a:xfrm>
                <a:off x="0" y="7"/>
                <a:ext cx="943" cy="0"/>
              </a:xfrm>
              <a:prstGeom prst="line">
                <a:avLst/>
              </a:prstGeom>
              <a:noFill/>
              <a:ln w="44450">
                <a:solidFill>
                  <a:srgbClr val="0066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</p:grpSp>
      </p:grpSp>
      <p:sp>
        <p:nvSpPr>
          <p:cNvPr id="128004" name="직사각형 27"/>
          <p:cNvSpPr>
            <a:spLocks noChangeArrowheads="1"/>
          </p:cNvSpPr>
          <p:nvPr/>
        </p:nvSpPr>
        <p:spPr bwMode="auto">
          <a:xfrm>
            <a:off x="785813" y="2214563"/>
            <a:ext cx="51435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텍스트뷰가 들어가는 화면 구성</a:t>
            </a:r>
            <a:endParaRPr lang="en-US" altLang="ko-KR" sz="1400" b="1">
              <a:solidFill>
                <a:srgbClr val="7030A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이동 애니메이션 적용</a:t>
            </a:r>
            <a:endParaRPr lang="en-US" altLang="ko-KR" sz="1400" b="1">
              <a:solidFill>
                <a:srgbClr val="7030A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8005" name="직사각형 27"/>
          <p:cNvSpPr>
            <a:spLocks noChangeArrowheads="1"/>
          </p:cNvSpPr>
          <p:nvPr/>
        </p:nvSpPr>
        <p:spPr bwMode="auto">
          <a:xfrm>
            <a:off x="714375" y="4214813"/>
            <a:ext cx="264318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 액티비티를 위한</a:t>
            </a:r>
            <a:r>
              <a:rPr lang="en-US" altLang="ko-KR" sz="1400" b="1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정의</a:t>
            </a:r>
            <a:endParaRPr lang="en-US" altLang="ko-KR" sz="1400" b="1">
              <a:solidFill>
                <a:srgbClr val="7030A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28006" name="그룹 25"/>
          <p:cNvGrpSpPr>
            <a:grpSpLocks/>
          </p:cNvGrpSpPr>
          <p:nvPr/>
        </p:nvGrpSpPr>
        <p:grpSpPr bwMode="auto">
          <a:xfrm>
            <a:off x="3643313" y="3230563"/>
            <a:ext cx="2786062" cy="1000125"/>
            <a:chOff x="785782" y="3000372"/>
            <a:chExt cx="2857520" cy="822325"/>
          </a:xfrm>
        </p:grpSpPr>
        <p:sp>
          <p:nvSpPr>
            <p:cNvPr id="128017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latinLnBrk="1" hangingPunct="1"/>
              <a:r>
                <a:rPr lang="ko-KR" altLang="en-US" sz="16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애니메이션 액션</a:t>
              </a:r>
              <a:endParaRPr lang="en-US" altLang="ko-KR" sz="16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eaLnBrk="1" fontAlgn="b" latinLnBrk="1" hangingPunct="1"/>
              <a:r>
                <a:rPr lang="en-US" altLang="ko-KR" sz="16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XML </a:t>
              </a:r>
              <a:r>
                <a:rPr lang="ko-KR" altLang="en-US" sz="16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정의</a:t>
              </a:r>
            </a:p>
          </p:txBody>
        </p:sp>
        <p:sp>
          <p:nvSpPr>
            <p:cNvPr id="128018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sp>
        <p:nvSpPr>
          <p:cNvPr id="128007" name="직사각형 27"/>
          <p:cNvSpPr>
            <a:spLocks noChangeArrowheads="1"/>
          </p:cNvSpPr>
          <p:nvPr/>
        </p:nvSpPr>
        <p:spPr bwMode="auto">
          <a:xfrm>
            <a:off x="3571875" y="4230688"/>
            <a:ext cx="27860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애니메이션을 </a:t>
            </a:r>
            <a:r>
              <a:rPr lang="en-US" altLang="ko-KR" sz="1400" b="1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XML</a:t>
            </a:r>
            <a:r>
              <a:rPr lang="ko-KR" altLang="en-US" sz="1400" b="1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정의</a:t>
            </a:r>
            <a:endParaRPr lang="en-US" altLang="ko-KR" sz="1400" b="1">
              <a:solidFill>
                <a:srgbClr val="7030A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28008" name="그룹 25"/>
          <p:cNvGrpSpPr>
            <a:grpSpLocks/>
          </p:cNvGrpSpPr>
          <p:nvPr/>
        </p:nvGrpSpPr>
        <p:grpSpPr bwMode="auto">
          <a:xfrm>
            <a:off x="785813" y="4976813"/>
            <a:ext cx="2786062" cy="1000125"/>
            <a:chOff x="785782" y="3000372"/>
            <a:chExt cx="2857520" cy="822325"/>
          </a:xfrm>
        </p:grpSpPr>
        <p:sp>
          <p:nvSpPr>
            <p:cNvPr id="128015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latinLnBrk="1" hangingPunct="1"/>
              <a:r>
                <a:rPr lang="ko-KR" altLang="en-US" sz="16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메인 액티비티 코드 작성</a:t>
              </a:r>
            </a:p>
          </p:txBody>
        </p:sp>
        <p:sp>
          <p:nvSpPr>
            <p:cNvPr id="128016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sp>
        <p:nvSpPr>
          <p:cNvPr id="128009" name="직사각형 27"/>
          <p:cNvSpPr>
            <a:spLocks noChangeArrowheads="1"/>
          </p:cNvSpPr>
          <p:nvPr/>
        </p:nvSpPr>
        <p:spPr bwMode="auto">
          <a:xfrm>
            <a:off x="714375" y="5976938"/>
            <a:ext cx="27860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 처리</a:t>
            </a:r>
            <a:endParaRPr lang="en-US" altLang="ko-KR" sz="1400" b="1">
              <a:solidFill>
                <a:srgbClr val="7030A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828675" y="201613"/>
            <a:ext cx="3059113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간단한 애니메이션 예제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8011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간단한 애니메이션 사용하기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8012" name="_x177899600" descr="P02_S004_0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100" y="911225"/>
            <a:ext cx="1647825" cy="293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13" name="_x177899120" descr="P02_S004_03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475" y="908050"/>
            <a:ext cx="1647825" cy="293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7"/>
          <p:cNvSpPr>
            <a:spLocks noChangeArrowheads="1"/>
          </p:cNvSpPr>
          <p:nvPr/>
        </p:nvSpPr>
        <p:spPr bwMode="auto">
          <a:xfrm>
            <a:off x="152400" y="2254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659252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90525" y="981075"/>
            <a:ext cx="9505950" cy="5327650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&lt;?</a:t>
            </a:r>
            <a:r>
              <a:rPr lang="en-US" altLang="ko-KR" dirty="0">
                <a:solidFill>
                  <a:srgbClr val="3F7F7F"/>
                </a:solidFill>
              </a:rPr>
              <a:t>xml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7F007F"/>
                </a:solidFill>
              </a:rPr>
              <a:t>version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"1.0"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7F007F"/>
                </a:solidFill>
              </a:rPr>
              <a:t>encoding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"utf-8"</a:t>
            </a:r>
            <a:r>
              <a:rPr lang="en-US" altLang="ko-KR" dirty="0">
                <a:solidFill>
                  <a:srgbClr val="008080"/>
                </a:solidFill>
              </a:rPr>
              <a:t>?&gt;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&lt;</a:t>
            </a:r>
            <a:r>
              <a:rPr lang="en-US" altLang="ko-KR" dirty="0">
                <a:solidFill>
                  <a:srgbClr val="3F7F7F"/>
                </a:solidFill>
              </a:rPr>
              <a:t>set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7F007F"/>
                </a:solidFill>
              </a:rPr>
              <a:t>xmlns:android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"http://schemas.android.com/apk/res/android"</a:t>
            </a:r>
            <a:r>
              <a:rPr lang="en-US" altLang="ko-KR" dirty="0">
                <a:solidFill>
                  <a:srgbClr val="008080"/>
                </a:solidFill>
              </a:rPr>
              <a:t>&gt;</a:t>
            </a:r>
            <a:endParaRPr lang="en-US" altLang="ko-KR" dirty="0">
              <a:solidFill>
                <a:srgbClr val="000000"/>
              </a:solidFill>
            </a:endParaRPr>
          </a:p>
          <a:p>
            <a:pPr indent="87313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dirty="0">
              <a:solidFill>
                <a:srgbClr val="008080"/>
              </a:solidFill>
            </a:endParaRPr>
          </a:p>
          <a:p>
            <a:pPr indent="87313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&lt;</a:t>
            </a:r>
            <a:r>
              <a:rPr lang="en-US" altLang="ko-KR" dirty="0">
                <a:solidFill>
                  <a:srgbClr val="3F7F7F"/>
                </a:solidFill>
              </a:rPr>
              <a:t>translate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</a:p>
          <a:p>
            <a:pPr indent="17462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android:fromXDelta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"100%p"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</a:p>
          <a:p>
            <a:pPr indent="17462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android:toXDelta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"0%p"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</a:p>
          <a:p>
            <a:pPr indent="17462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android:duration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"6000"</a:t>
            </a:r>
            <a:endParaRPr lang="en-US" altLang="ko-KR" dirty="0">
              <a:solidFill>
                <a:srgbClr val="000000"/>
              </a:solidFill>
            </a:endParaRPr>
          </a:p>
          <a:p>
            <a:pPr indent="17462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android:repeatCount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"3"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</a:p>
          <a:p>
            <a:pPr indent="17462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/&gt;</a:t>
            </a:r>
            <a:endParaRPr lang="en-US" altLang="ko-KR" dirty="0">
              <a:solidFill>
                <a:srgbClr val="000000"/>
              </a:solidFill>
            </a:endParaRPr>
          </a:p>
          <a:p>
            <a:pPr indent="87313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dirty="0">
              <a:solidFill>
                <a:srgbClr val="008080"/>
              </a:solidFill>
            </a:endParaRPr>
          </a:p>
          <a:p>
            <a:pPr indent="87313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&lt;</a:t>
            </a:r>
            <a:r>
              <a:rPr lang="en-US" altLang="ko-KR" dirty="0">
                <a:solidFill>
                  <a:srgbClr val="3F7F7F"/>
                </a:solidFill>
              </a:rPr>
              <a:t>alpha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</a:p>
          <a:p>
            <a:pPr indent="17462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android:fromAlpha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"0.5"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</a:p>
          <a:p>
            <a:pPr indent="17462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android:toAlpha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"1"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</a:p>
          <a:p>
            <a:pPr indent="17462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android:duration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"6000"</a:t>
            </a:r>
            <a:endParaRPr lang="en-US" altLang="ko-KR" dirty="0">
              <a:solidFill>
                <a:srgbClr val="000000"/>
              </a:solidFill>
            </a:endParaRPr>
          </a:p>
          <a:p>
            <a:pPr indent="17462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android:repeatCount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"3"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</a:p>
          <a:p>
            <a:pPr indent="17462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/&gt;</a:t>
            </a:r>
            <a:endParaRPr lang="en-US" altLang="ko-KR" dirty="0">
              <a:solidFill>
                <a:srgbClr val="000000"/>
              </a:solidFill>
            </a:endParaRPr>
          </a:p>
          <a:p>
            <a:pPr algn="just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&lt;/</a:t>
            </a:r>
            <a:r>
              <a:rPr lang="en-US" altLang="ko-KR" dirty="0">
                <a:solidFill>
                  <a:srgbClr val="3F7F7F"/>
                </a:solidFill>
              </a:rPr>
              <a:t>set</a:t>
            </a:r>
            <a:r>
              <a:rPr lang="en-US" altLang="ko-KR" dirty="0">
                <a:solidFill>
                  <a:srgbClr val="008080"/>
                </a:solidFill>
              </a:rPr>
              <a:t>&gt;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130051" name="TextBox 6"/>
          <p:cNvSpPr txBox="1">
            <a:spLocks noChangeArrowheads="1"/>
          </p:cNvSpPr>
          <p:nvPr/>
        </p:nvSpPr>
        <p:spPr bwMode="auto">
          <a:xfrm>
            <a:off x="5359400" y="2205038"/>
            <a:ext cx="2663825" cy="52387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ko-KR" altLang="en-US" sz="1400" b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위치 이동을 위한 </a:t>
            </a:r>
            <a:endParaRPr lang="en-US" altLang="ko-KR" sz="1400" b="1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ko-KR" altLang="en-US" sz="1400" b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 액션 정의</a:t>
            </a:r>
          </a:p>
        </p:txBody>
      </p:sp>
      <p:sp>
        <p:nvSpPr>
          <p:cNvPr id="6" name="타원 5"/>
          <p:cNvSpPr/>
          <p:nvPr/>
        </p:nvSpPr>
        <p:spPr>
          <a:xfrm>
            <a:off x="5216525" y="2217738"/>
            <a:ext cx="287338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오른쪽 대괄호 6"/>
          <p:cNvSpPr/>
          <p:nvPr/>
        </p:nvSpPr>
        <p:spPr>
          <a:xfrm>
            <a:off x="4856163" y="2217738"/>
            <a:ext cx="215900" cy="1355725"/>
          </a:xfrm>
          <a:prstGeom prst="rightBracket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0054" name="TextBox 6"/>
          <p:cNvSpPr txBox="1">
            <a:spLocks noChangeArrowheads="1"/>
          </p:cNvSpPr>
          <p:nvPr/>
        </p:nvSpPr>
        <p:spPr bwMode="auto">
          <a:xfrm>
            <a:off x="5359400" y="4222750"/>
            <a:ext cx="2641600" cy="522288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ko-KR" altLang="en-US" sz="1400" b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투명도 변경을 위한 </a:t>
            </a:r>
            <a:endParaRPr lang="en-US" altLang="ko-KR" sz="1400" b="1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ko-KR" altLang="en-US" sz="1400" b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 액션 정의</a:t>
            </a:r>
          </a:p>
        </p:txBody>
      </p:sp>
      <p:sp>
        <p:nvSpPr>
          <p:cNvPr id="9" name="타원 8"/>
          <p:cNvSpPr/>
          <p:nvPr/>
        </p:nvSpPr>
        <p:spPr>
          <a:xfrm>
            <a:off x="5216525" y="4235450"/>
            <a:ext cx="287338" cy="287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오른쪽 대괄호 9"/>
          <p:cNvSpPr/>
          <p:nvPr/>
        </p:nvSpPr>
        <p:spPr>
          <a:xfrm>
            <a:off x="4856163" y="4149725"/>
            <a:ext cx="215900" cy="1222375"/>
          </a:xfrm>
          <a:prstGeom prst="rightBracket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828675" y="201613"/>
            <a:ext cx="3508375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 액션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XML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정의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0058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간단한 애니메이션 사용하기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5228" y="5661248"/>
            <a:ext cx="71342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202053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90525" y="981075"/>
            <a:ext cx="9505950" cy="5327650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rgbClr val="7F0055"/>
                </a:solidFill>
              </a:rPr>
              <a:t>package</a:t>
            </a:r>
            <a:r>
              <a:rPr lang="en-US" altLang="ko-KR" dirty="0">
                <a:solidFill>
                  <a:srgbClr val="000000"/>
                </a:solidFill>
              </a:rPr>
              <a:t> org.androidtown.ui.anim;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...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rgbClr val="7F0055"/>
                </a:solidFill>
              </a:rPr>
              <a:t>public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b="1" dirty="0">
                <a:solidFill>
                  <a:srgbClr val="7F0055"/>
                </a:solidFill>
              </a:rPr>
              <a:t>class</a:t>
            </a:r>
            <a:r>
              <a:rPr lang="en-US" altLang="ko-KR" dirty="0">
                <a:solidFill>
                  <a:srgbClr val="000000"/>
                </a:solidFill>
              </a:rPr>
              <a:t> MainActivity </a:t>
            </a:r>
            <a:r>
              <a:rPr lang="en-US" altLang="ko-KR" b="1" dirty="0">
                <a:solidFill>
                  <a:srgbClr val="7F0055"/>
                </a:solidFill>
              </a:rPr>
              <a:t>extends</a:t>
            </a:r>
            <a:r>
              <a:rPr lang="en-US" altLang="ko-KR" dirty="0">
                <a:solidFill>
                  <a:srgbClr val="000000"/>
                </a:solidFill>
              </a:rPr>
              <a:t> AppCompatActivity {</a:t>
            </a:r>
          </a:p>
          <a:p>
            <a:pPr indent="87313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dirty="0">
              <a:solidFill>
                <a:srgbClr val="000000"/>
              </a:solidFill>
            </a:endParaRPr>
          </a:p>
          <a:p>
            <a:pPr indent="87313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Animation </a:t>
            </a:r>
            <a:r>
              <a:rPr lang="en-US" altLang="ko-KR" dirty="0">
                <a:solidFill>
                  <a:srgbClr val="0000C0"/>
                </a:solidFill>
              </a:rPr>
              <a:t>flowAnim</a:t>
            </a:r>
            <a:r>
              <a:rPr lang="en-US" altLang="ko-KR" dirty="0">
                <a:solidFill>
                  <a:srgbClr val="000000"/>
                </a:solidFill>
              </a:rPr>
              <a:t>;</a:t>
            </a:r>
          </a:p>
          <a:p>
            <a:pPr indent="87313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TextView </a:t>
            </a:r>
            <a:r>
              <a:rPr lang="en-US" altLang="ko-KR" dirty="0">
                <a:solidFill>
                  <a:srgbClr val="0000C0"/>
                </a:solidFill>
              </a:rPr>
              <a:t>textView</a:t>
            </a:r>
            <a:r>
              <a:rPr lang="en-US" altLang="ko-KR" dirty="0">
                <a:solidFill>
                  <a:srgbClr val="000000"/>
                </a:solidFill>
              </a:rPr>
              <a:t>;</a:t>
            </a:r>
          </a:p>
          <a:p>
            <a:pPr indent="87313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rgbClr val="7F0055"/>
                </a:solidFill>
              </a:rPr>
              <a:t>public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b="1" dirty="0">
                <a:solidFill>
                  <a:srgbClr val="7F0055"/>
                </a:solidFill>
              </a:rPr>
              <a:t>void</a:t>
            </a:r>
            <a:r>
              <a:rPr lang="en-US" altLang="ko-KR" dirty="0">
                <a:solidFill>
                  <a:srgbClr val="000000"/>
                </a:solidFill>
              </a:rPr>
              <a:t> onCreate(Bundle savedInstanceState) {</a:t>
            </a:r>
          </a:p>
          <a:p>
            <a:pPr indent="17462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rgbClr val="7F0055"/>
                </a:solidFill>
              </a:rPr>
              <a:t>super</a:t>
            </a:r>
            <a:r>
              <a:rPr lang="en-US" altLang="ko-KR" dirty="0">
                <a:solidFill>
                  <a:srgbClr val="000000"/>
                </a:solidFill>
              </a:rPr>
              <a:t>.onCreate(savedInstanceState);</a:t>
            </a:r>
          </a:p>
          <a:p>
            <a:pPr indent="17462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setContentView(R.layout.</a:t>
            </a:r>
            <a:r>
              <a:rPr lang="en-US" altLang="ko-KR" i="1" dirty="0">
                <a:solidFill>
                  <a:srgbClr val="0000C0"/>
                </a:solidFill>
              </a:rPr>
              <a:t>activity_main</a:t>
            </a:r>
            <a:r>
              <a:rPr lang="en-US" altLang="ko-KR" dirty="0">
                <a:solidFill>
                  <a:srgbClr val="000000"/>
                </a:solidFill>
              </a:rPr>
              <a:t>);</a:t>
            </a:r>
          </a:p>
          <a:p>
            <a:pPr indent="17462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dirty="0">
              <a:solidFill>
                <a:srgbClr val="0000C0"/>
              </a:solidFill>
            </a:endParaRPr>
          </a:p>
          <a:p>
            <a:pPr indent="17462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C0"/>
                </a:solidFill>
              </a:rPr>
              <a:t>flowAnim</a:t>
            </a:r>
            <a:r>
              <a:rPr lang="en-US" altLang="ko-KR" dirty="0">
                <a:solidFill>
                  <a:srgbClr val="000000"/>
                </a:solidFill>
              </a:rPr>
              <a:t> = AnimationUtils.</a:t>
            </a:r>
            <a:r>
              <a:rPr lang="en-US" altLang="ko-KR" i="1" dirty="0">
                <a:solidFill>
                  <a:srgbClr val="000000"/>
                </a:solidFill>
              </a:rPr>
              <a:t>loadAnimation</a:t>
            </a:r>
            <a:r>
              <a:rPr lang="en-US" altLang="ko-KR" dirty="0">
                <a:solidFill>
                  <a:srgbClr val="000000"/>
                </a:solidFill>
              </a:rPr>
              <a:t>(</a:t>
            </a:r>
            <a:r>
              <a:rPr lang="en-US" altLang="ko-KR" b="1" dirty="0">
                <a:solidFill>
                  <a:srgbClr val="7F0055"/>
                </a:solidFill>
              </a:rPr>
              <a:t>this</a:t>
            </a:r>
            <a:r>
              <a:rPr lang="en-US" altLang="ko-KR" dirty="0">
                <a:solidFill>
                  <a:srgbClr val="000000"/>
                </a:solidFill>
              </a:rPr>
              <a:t>, R.anim.</a:t>
            </a:r>
            <a:r>
              <a:rPr lang="en-US" altLang="ko-KR" i="1" dirty="0">
                <a:solidFill>
                  <a:srgbClr val="0000C0"/>
                </a:solidFill>
              </a:rPr>
              <a:t>flow</a:t>
            </a:r>
            <a:r>
              <a:rPr lang="en-US" altLang="ko-KR" dirty="0">
                <a:solidFill>
                  <a:srgbClr val="000000"/>
                </a:solidFill>
              </a:rPr>
              <a:t>);</a:t>
            </a:r>
          </a:p>
          <a:p>
            <a:pPr indent="17462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C0"/>
                </a:solidFill>
              </a:rPr>
              <a:t>textView</a:t>
            </a:r>
            <a:r>
              <a:rPr lang="en-US" altLang="ko-KR" dirty="0">
                <a:solidFill>
                  <a:srgbClr val="000000"/>
                </a:solidFill>
              </a:rPr>
              <a:t> = (TextView) findViewById(R.id.</a:t>
            </a:r>
            <a:r>
              <a:rPr lang="en-US" altLang="ko-KR" i="1" dirty="0">
                <a:solidFill>
                  <a:srgbClr val="0000C0"/>
                </a:solidFill>
              </a:rPr>
              <a:t>textView</a:t>
            </a:r>
            <a:r>
              <a:rPr lang="en-US" altLang="ko-KR" dirty="0">
                <a:solidFill>
                  <a:srgbClr val="000000"/>
                </a:solidFill>
              </a:rPr>
              <a:t>);</a:t>
            </a:r>
          </a:p>
          <a:p>
            <a:pPr indent="17462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Button startBtn = (Button) findViewById(R.id.</a:t>
            </a:r>
            <a:r>
              <a:rPr lang="en-US" altLang="ko-KR" i="1" dirty="0">
                <a:solidFill>
                  <a:srgbClr val="0000C0"/>
                </a:solidFill>
              </a:rPr>
              <a:t>startBtn</a:t>
            </a:r>
            <a:r>
              <a:rPr lang="en-US" altLang="ko-KR" dirty="0">
                <a:solidFill>
                  <a:srgbClr val="000000"/>
                </a:solidFill>
              </a:rPr>
              <a:t>);</a:t>
            </a:r>
          </a:p>
          <a:p>
            <a:pPr indent="17462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startBtn.setOnClickListener(</a:t>
            </a:r>
            <a:r>
              <a:rPr lang="en-US" altLang="ko-KR" b="1" dirty="0">
                <a:solidFill>
                  <a:srgbClr val="7F0055"/>
                </a:solidFill>
              </a:rPr>
              <a:t>new</a:t>
            </a:r>
            <a:r>
              <a:rPr lang="en-US" altLang="ko-KR" dirty="0">
                <a:solidFill>
                  <a:srgbClr val="000000"/>
                </a:solidFill>
              </a:rPr>
              <a:t> OnClickListener() {</a:t>
            </a:r>
          </a:p>
          <a:p>
            <a:pPr indent="26352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rgbClr val="7F0055"/>
                </a:solidFill>
              </a:rPr>
              <a:t>public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b="1" dirty="0">
                <a:solidFill>
                  <a:srgbClr val="7F0055"/>
                </a:solidFill>
              </a:rPr>
              <a:t>void</a:t>
            </a:r>
            <a:r>
              <a:rPr lang="en-US" altLang="ko-KR" dirty="0">
                <a:solidFill>
                  <a:srgbClr val="000000"/>
                </a:solidFill>
              </a:rPr>
              <a:t> onClick(View v) {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72438" y="6122988"/>
            <a:ext cx="1511300" cy="3063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Continued..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2100" name="TextBox 6"/>
          <p:cNvSpPr txBox="1">
            <a:spLocks noChangeArrowheads="1"/>
          </p:cNvSpPr>
          <p:nvPr/>
        </p:nvSpPr>
        <p:spPr bwMode="auto">
          <a:xfrm>
            <a:off x="5719763" y="2654300"/>
            <a:ext cx="2087562" cy="30797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ko-KR" altLang="en-US" sz="1400" b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 객체 선언</a:t>
            </a:r>
          </a:p>
        </p:txBody>
      </p:sp>
      <p:sp>
        <p:nvSpPr>
          <p:cNvPr id="7" name="타원 6"/>
          <p:cNvSpPr/>
          <p:nvPr/>
        </p:nvSpPr>
        <p:spPr>
          <a:xfrm>
            <a:off x="5576888" y="2667000"/>
            <a:ext cx="287337" cy="287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오른쪽 대괄호 7"/>
          <p:cNvSpPr/>
          <p:nvPr/>
        </p:nvSpPr>
        <p:spPr>
          <a:xfrm>
            <a:off x="5143500" y="2689225"/>
            <a:ext cx="285750" cy="220663"/>
          </a:xfrm>
          <a:prstGeom prst="rightBracket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2103" name="TextBox 6"/>
          <p:cNvSpPr txBox="1">
            <a:spLocks noChangeArrowheads="1"/>
          </p:cNvSpPr>
          <p:nvPr/>
        </p:nvSpPr>
        <p:spPr bwMode="auto">
          <a:xfrm>
            <a:off x="6480175" y="4357688"/>
            <a:ext cx="2520950" cy="52387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1400" b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XML</a:t>
            </a:r>
            <a:r>
              <a:rPr lang="ko-KR" altLang="en-US" sz="1400" b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정의한 애니메이션 액션 정보 로딩</a:t>
            </a:r>
          </a:p>
        </p:txBody>
      </p:sp>
      <p:sp>
        <p:nvSpPr>
          <p:cNvPr id="10" name="타원 9"/>
          <p:cNvSpPr/>
          <p:nvPr/>
        </p:nvSpPr>
        <p:spPr>
          <a:xfrm>
            <a:off x="6337300" y="4370388"/>
            <a:ext cx="287338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433763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메인 액티비티 코드 만들기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오른쪽 대괄호 12"/>
          <p:cNvSpPr/>
          <p:nvPr/>
        </p:nvSpPr>
        <p:spPr>
          <a:xfrm>
            <a:off x="5929313" y="4357688"/>
            <a:ext cx="285750" cy="220662"/>
          </a:xfrm>
          <a:prstGeom prst="rightBracket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2107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간단한 애니메이션 사용하기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501148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90525" y="981075"/>
            <a:ext cx="9505950" cy="5327650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17462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dirty="0">
              <a:solidFill>
                <a:srgbClr val="0000C0"/>
              </a:solidFill>
            </a:endParaRPr>
          </a:p>
          <a:p>
            <a:pPr indent="17462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C0"/>
                </a:solidFill>
              </a:rPr>
              <a:t>flowAnim</a:t>
            </a:r>
            <a:r>
              <a:rPr lang="en-US" altLang="ko-KR" dirty="0">
                <a:solidFill>
                  <a:srgbClr val="000000"/>
                </a:solidFill>
              </a:rPr>
              <a:t>.setAnimationListener(</a:t>
            </a:r>
            <a:r>
              <a:rPr lang="en-US" altLang="ko-KR" b="1" dirty="0">
                <a:solidFill>
                  <a:srgbClr val="7F0055"/>
                </a:solidFill>
              </a:rPr>
              <a:t>new</a:t>
            </a:r>
            <a:r>
              <a:rPr lang="en-US" altLang="ko-KR" dirty="0">
                <a:solidFill>
                  <a:srgbClr val="000000"/>
                </a:solidFill>
              </a:rPr>
              <a:t> FlowAnimationListener());</a:t>
            </a:r>
          </a:p>
          <a:p>
            <a:pPr indent="17462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dirty="0">
              <a:solidFill>
                <a:srgbClr val="0000C0"/>
              </a:solidFill>
            </a:endParaRPr>
          </a:p>
          <a:p>
            <a:pPr indent="17462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C0"/>
                </a:solidFill>
              </a:rPr>
              <a:t>textView</a:t>
            </a:r>
            <a:r>
              <a:rPr lang="en-US" altLang="ko-KR" dirty="0">
                <a:solidFill>
                  <a:srgbClr val="000000"/>
                </a:solidFill>
              </a:rPr>
              <a:t>.startAnimation(</a:t>
            </a:r>
            <a:r>
              <a:rPr lang="en-US" altLang="ko-KR" dirty="0">
                <a:solidFill>
                  <a:srgbClr val="0000C0"/>
                </a:solidFill>
              </a:rPr>
              <a:t>flowAnim</a:t>
            </a:r>
            <a:r>
              <a:rPr lang="en-US" altLang="ko-KR" dirty="0">
                <a:solidFill>
                  <a:srgbClr val="000000"/>
                </a:solidFill>
              </a:rPr>
              <a:t>);</a:t>
            </a:r>
          </a:p>
          <a:p>
            <a:pPr indent="17462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}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});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}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rgbClr val="7F0055"/>
                </a:solidFill>
              </a:rPr>
              <a:t>private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b="1" dirty="0">
                <a:solidFill>
                  <a:srgbClr val="7F0055"/>
                </a:solidFill>
              </a:rPr>
              <a:t>final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b="1" dirty="0">
                <a:solidFill>
                  <a:srgbClr val="7F0055"/>
                </a:solidFill>
              </a:rPr>
              <a:t>class</a:t>
            </a:r>
            <a:r>
              <a:rPr lang="en-US" altLang="ko-KR" dirty="0">
                <a:solidFill>
                  <a:srgbClr val="000000"/>
                </a:solidFill>
              </a:rPr>
              <a:t> FlowAnimationListener </a:t>
            </a:r>
            <a:r>
              <a:rPr lang="en-US" altLang="ko-KR" b="1" dirty="0">
                <a:solidFill>
                  <a:srgbClr val="7F0055"/>
                </a:solidFill>
              </a:rPr>
              <a:t>implements</a:t>
            </a:r>
            <a:r>
              <a:rPr lang="en-US" altLang="ko-KR" dirty="0">
                <a:solidFill>
                  <a:srgbClr val="000000"/>
                </a:solidFill>
              </a:rPr>
              <a:t> Animation.AnimationListener {</a:t>
            </a:r>
          </a:p>
          <a:p>
            <a:pPr indent="87313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rgbClr val="7F0055"/>
                </a:solidFill>
              </a:rPr>
              <a:t> public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b="1" dirty="0">
                <a:solidFill>
                  <a:srgbClr val="7F0055"/>
                </a:solidFill>
              </a:rPr>
              <a:t>void</a:t>
            </a:r>
            <a:r>
              <a:rPr lang="en-US" altLang="ko-KR" dirty="0">
                <a:solidFill>
                  <a:srgbClr val="000000"/>
                </a:solidFill>
              </a:rPr>
              <a:t> onAnimationEnd(Animation animation) {</a:t>
            </a:r>
          </a:p>
          <a:p>
            <a:pPr indent="17462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  Toast.</a:t>
            </a:r>
            <a:r>
              <a:rPr lang="en-US" altLang="ko-KR" i="1" dirty="0">
                <a:solidFill>
                  <a:srgbClr val="000000"/>
                </a:solidFill>
              </a:rPr>
              <a:t>makeText</a:t>
            </a:r>
            <a:r>
              <a:rPr lang="en-US" altLang="ko-KR" dirty="0">
                <a:solidFill>
                  <a:srgbClr val="000000"/>
                </a:solidFill>
              </a:rPr>
              <a:t>(getApplicationContext(), </a:t>
            </a:r>
            <a:r>
              <a:rPr lang="en-US" altLang="ko-KR" dirty="0">
                <a:solidFill>
                  <a:srgbClr val="2A00FF"/>
                </a:solidFill>
              </a:rPr>
              <a:t>"</a:t>
            </a:r>
            <a:r>
              <a:rPr lang="ko-KR" altLang="en-US" dirty="0">
                <a:solidFill>
                  <a:srgbClr val="2A00FF"/>
                </a:solidFill>
              </a:rPr>
              <a:t>애니메이션 종료됨</a:t>
            </a:r>
            <a:r>
              <a:rPr lang="en-US" altLang="ko-KR" dirty="0">
                <a:solidFill>
                  <a:srgbClr val="2A00FF"/>
                </a:solidFill>
              </a:rPr>
              <a:t>."</a:t>
            </a:r>
            <a:r>
              <a:rPr lang="en-US" altLang="ko-KR" dirty="0">
                <a:solidFill>
                  <a:srgbClr val="000000"/>
                </a:solidFill>
              </a:rPr>
              <a:t>, Toast.</a:t>
            </a:r>
            <a:r>
              <a:rPr lang="en-US" altLang="ko-KR" dirty="0">
                <a:solidFill>
                  <a:srgbClr val="2A00FF"/>
                </a:solidFill>
              </a:rPr>
              <a:t>LENGTH_LONG</a:t>
            </a:r>
            <a:r>
              <a:rPr lang="en-US" altLang="ko-KR" dirty="0">
                <a:solidFill>
                  <a:srgbClr val="000000"/>
                </a:solidFill>
              </a:rPr>
              <a:t>).show();</a:t>
            </a:r>
          </a:p>
          <a:p>
            <a:pPr indent="87313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 }</a:t>
            </a:r>
          </a:p>
          <a:p>
            <a:pPr indent="87313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rgbClr val="7F0055"/>
                </a:solidFill>
              </a:rPr>
              <a:t> public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b="1" dirty="0">
                <a:solidFill>
                  <a:srgbClr val="7F0055"/>
                </a:solidFill>
              </a:rPr>
              <a:t>void</a:t>
            </a:r>
            <a:r>
              <a:rPr lang="en-US" altLang="ko-KR" dirty="0">
                <a:solidFill>
                  <a:srgbClr val="000000"/>
                </a:solidFill>
              </a:rPr>
              <a:t> onAnimationRepeat(Animation animation) {</a:t>
            </a:r>
          </a:p>
          <a:p>
            <a:pPr indent="87313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 }</a:t>
            </a:r>
          </a:p>
          <a:p>
            <a:pPr indent="87313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rgbClr val="7F0055"/>
                </a:solidFill>
              </a:rPr>
              <a:t> public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b="1" dirty="0">
                <a:solidFill>
                  <a:srgbClr val="7F0055"/>
                </a:solidFill>
              </a:rPr>
              <a:t>void</a:t>
            </a:r>
            <a:r>
              <a:rPr lang="en-US" altLang="ko-KR" dirty="0">
                <a:solidFill>
                  <a:srgbClr val="000000"/>
                </a:solidFill>
              </a:rPr>
              <a:t> onAnimationStart(Animation animation) {</a:t>
            </a:r>
          </a:p>
          <a:p>
            <a:pPr indent="87313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 }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 }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34147" name="TextBox 6"/>
          <p:cNvSpPr txBox="1">
            <a:spLocks noChangeArrowheads="1"/>
          </p:cNvSpPr>
          <p:nvPr/>
        </p:nvSpPr>
        <p:spPr bwMode="auto">
          <a:xfrm>
            <a:off x="6223000" y="1404938"/>
            <a:ext cx="1800225" cy="52387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ko-KR" altLang="en-US" sz="1400" b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 리스너 설정</a:t>
            </a:r>
          </a:p>
        </p:txBody>
      </p:sp>
      <p:sp>
        <p:nvSpPr>
          <p:cNvPr id="6" name="타원 5"/>
          <p:cNvSpPr/>
          <p:nvPr/>
        </p:nvSpPr>
        <p:spPr>
          <a:xfrm>
            <a:off x="6080125" y="1417638"/>
            <a:ext cx="287338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오른쪽 대괄호 6"/>
          <p:cNvSpPr/>
          <p:nvPr/>
        </p:nvSpPr>
        <p:spPr>
          <a:xfrm>
            <a:off x="5719763" y="1493838"/>
            <a:ext cx="280987" cy="344487"/>
          </a:xfrm>
          <a:prstGeom prst="rightBracket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4150" name="TextBox 6"/>
          <p:cNvSpPr txBox="1">
            <a:spLocks noChangeArrowheads="1"/>
          </p:cNvSpPr>
          <p:nvPr/>
        </p:nvSpPr>
        <p:spPr bwMode="auto">
          <a:xfrm>
            <a:off x="4854575" y="1989138"/>
            <a:ext cx="2160588" cy="522287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ko-KR" altLang="en-US" sz="1400" b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객체의 </a:t>
            </a:r>
            <a:r>
              <a:rPr lang="en-US" altLang="ko-KR" sz="1400" b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b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b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 시작</a:t>
            </a:r>
          </a:p>
        </p:txBody>
      </p:sp>
      <p:sp>
        <p:nvSpPr>
          <p:cNvPr id="9" name="타원 8"/>
          <p:cNvSpPr/>
          <p:nvPr/>
        </p:nvSpPr>
        <p:spPr>
          <a:xfrm>
            <a:off x="4711700" y="2001838"/>
            <a:ext cx="287338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오른쪽 대괄호 9"/>
          <p:cNvSpPr/>
          <p:nvPr/>
        </p:nvSpPr>
        <p:spPr>
          <a:xfrm>
            <a:off x="4351338" y="2071688"/>
            <a:ext cx="220662" cy="350837"/>
          </a:xfrm>
          <a:prstGeom prst="rightBracket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4153" name="TextBox 6"/>
          <p:cNvSpPr txBox="1">
            <a:spLocks noChangeArrowheads="1"/>
          </p:cNvSpPr>
          <p:nvPr/>
        </p:nvSpPr>
        <p:spPr bwMode="auto">
          <a:xfrm>
            <a:off x="7950200" y="4149725"/>
            <a:ext cx="2016125" cy="522288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ko-KR" altLang="en-US" sz="1400" b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 종료 시 </a:t>
            </a:r>
            <a:r>
              <a:rPr lang="en-US" altLang="ko-KR" sz="1400" b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b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b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토스트 메시지 표시</a:t>
            </a:r>
          </a:p>
        </p:txBody>
      </p:sp>
      <p:sp>
        <p:nvSpPr>
          <p:cNvPr id="12" name="타원 11"/>
          <p:cNvSpPr/>
          <p:nvPr/>
        </p:nvSpPr>
        <p:spPr>
          <a:xfrm>
            <a:off x="7807325" y="4162425"/>
            <a:ext cx="287338" cy="287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828675" y="201613"/>
            <a:ext cx="4321175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메인 액티비티 코드 만들기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4156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간단한 애니메이션 사용하기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550266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34557</TotalTime>
  <Words>553</Words>
  <Application>Microsoft Office PowerPoint</Application>
  <PresentationFormat>35mm 슬라이드</PresentationFormat>
  <Paragraphs>152</Paragraphs>
  <Slides>26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26</vt:i4>
      </vt:variant>
    </vt:vector>
  </HeadingPairs>
  <TitlesOfParts>
    <vt:vector size="38" baseType="lpstr">
      <vt:lpstr>굴림</vt:lpstr>
      <vt:lpstr>나눔고딕</vt:lpstr>
      <vt:lpstr>나눔고딕 ExtraBold</vt:lpstr>
      <vt:lpstr>맑은 고딕</vt:lpstr>
      <vt:lpstr>새굴림</vt:lpstr>
      <vt:lpstr>Arial</vt:lpstr>
      <vt:lpstr>Calibri</vt:lpstr>
      <vt:lpstr>Tahoma</vt:lpstr>
      <vt:lpstr>Times New Roman</vt:lpstr>
      <vt:lpstr>Verdana</vt:lpstr>
      <vt:lpstr>SMC_mCare_Flow_Screen_Rev.1.2</vt:lpstr>
      <vt:lpstr>1_SMC_mCare_Flow_Screen_Rev.1.2</vt:lpstr>
      <vt:lpstr>PowerPoint 프레젠테이션</vt:lpstr>
      <vt:lpstr>안드로이드 리소스</vt:lpstr>
      <vt:lpstr>애니메이션 리소스</vt:lpstr>
      <vt:lpstr>애니매이션 리소스</vt:lpstr>
      <vt:lpstr>애니메이션 사용 방식</vt:lpstr>
      <vt:lpstr>간단한 애니메이션 예제</vt:lpstr>
      <vt:lpstr>애니메이션 액션 XML 정의</vt:lpstr>
      <vt:lpstr>메인 액티비티 코드 만들기</vt:lpstr>
      <vt:lpstr>메인 액티비티 코드 만들기 (계속)</vt:lpstr>
      <vt:lpstr>실행 화면</vt:lpstr>
      <vt:lpstr>activity_main.xml</vt:lpstr>
      <vt:lpstr>Translate, rotate, scale</vt:lpstr>
      <vt:lpstr>MainActivity.java</vt:lpstr>
      <vt:lpstr>MainActivity.java</vt:lpstr>
      <vt:lpstr>스타일 리소스</vt:lpstr>
      <vt:lpstr>스타일 리소스</vt:lpstr>
      <vt:lpstr>스타일 리소스</vt:lpstr>
      <vt:lpstr>mytheme 적용</vt:lpstr>
      <vt:lpstr>리소스 폴더명 조건 명시법</vt:lpstr>
      <vt:lpstr>리소스 폴더명 조건 명시법</vt:lpstr>
      <vt:lpstr>리소스 폴더명 조건 활용하기</vt:lpstr>
      <vt:lpstr>단말 방향 전환</vt:lpstr>
      <vt:lpstr>단말 방향전환 예제</vt:lpstr>
      <vt:lpstr>XML 레이아웃 구성- 세로화면</vt:lpstr>
      <vt:lpstr>XML 레이아웃 구성-가로화면(layout-land)</vt:lpstr>
      <vt:lpstr>자바에서 화면 방향 정보 가져오기</vt:lpstr>
    </vt:vector>
  </TitlesOfParts>
  <Manager>Mike</Manager>
  <Company>UbiWare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DoItAndroidAppProgramming</dc:title>
  <dc:subject>Lecture Notes</dc:subject>
  <dc:creator>Mike</dc:creator>
  <cp:lastModifiedBy>선린</cp:lastModifiedBy>
  <cp:revision>3353</cp:revision>
  <dcterms:modified xsi:type="dcterms:W3CDTF">2018-04-13T01:34:49Z</dcterms:modified>
</cp:coreProperties>
</file>