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3" r:id="rId2"/>
  </p:sldMasterIdLst>
  <p:notesMasterIdLst>
    <p:notesMasterId r:id="rId35"/>
  </p:notesMasterIdLst>
  <p:handoutMasterIdLst>
    <p:handoutMasterId r:id="rId36"/>
  </p:handoutMasterIdLst>
  <p:sldIdLst>
    <p:sldId id="929" r:id="rId3"/>
    <p:sldId id="964" r:id="rId4"/>
    <p:sldId id="1053" r:id="rId5"/>
    <p:sldId id="1128" r:id="rId6"/>
    <p:sldId id="1129" r:id="rId7"/>
    <p:sldId id="1127" r:id="rId8"/>
    <p:sldId id="1111" r:id="rId9"/>
    <p:sldId id="1133" r:id="rId10"/>
    <p:sldId id="1054" r:id="rId11"/>
    <p:sldId id="1100" r:id="rId12"/>
    <p:sldId id="1131" r:id="rId13"/>
    <p:sldId id="1132" r:id="rId14"/>
    <p:sldId id="1105" r:id="rId15"/>
    <p:sldId id="1112" r:id="rId16"/>
    <p:sldId id="1115" r:id="rId17"/>
    <p:sldId id="1113" r:id="rId18"/>
    <p:sldId id="1061" r:id="rId19"/>
    <p:sldId id="1063" r:id="rId20"/>
    <p:sldId id="1095" r:id="rId21"/>
    <p:sldId id="1064" r:id="rId22"/>
    <p:sldId id="1099" r:id="rId23"/>
    <p:sldId id="1123" r:id="rId24"/>
    <p:sldId id="1124" r:id="rId25"/>
    <p:sldId id="1125" r:id="rId26"/>
    <p:sldId id="1117" r:id="rId27"/>
    <p:sldId id="1121" r:id="rId28"/>
    <p:sldId id="1122" r:id="rId29"/>
    <p:sldId id="1118" r:id="rId30"/>
    <p:sldId id="1119" r:id="rId31"/>
    <p:sldId id="1120" r:id="rId32"/>
    <p:sldId id="1072" r:id="rId33"/>
    <p:sldId id="1126" r:id="rId34"/>
  </p:sldIdLst>
  <p:sldSz cx="10287000" cy="6858000" type="35mm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orient="horz" pos="2115">
          <p15:clr>
            <a:srgbClr val="A4A3A4"/>
          </p15:clr>
        </p15:guide>
        <p15:guide id="3" orient="horz" pos="3203">
          <p15:clr>
            <a:srgbClr val="A4A3A4"/>
          </p15:clr>
        </p15:guide>
        <p15:guide id="4" orient="horz" pos="1389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pos="3240">
          <p15:clr>
            <a:srgbClr val="A4A3A4"/>
          </p15:clr>
        </p15:guide>
        <p15:guide id="7" pos="1471">
          <p15:clr>
            <a:srgbClr val="A4A3A4"/>
          </p15:clr>
        </p15:guide>
        <p15:guide id="8" pos="5871">
          <p15:clr>
            <a:srgbClr val="A4A3A4"/>
          </p15:clr>
        </p15:guide>
        <p15:guide id="9" pos="337">
          <p15:clr>
            <a:srgbClr val="A4A3A4"/>
          </p15:clr>
        </p15:guide>
        <p15:guide id="10" pos="4465">
          <p15:clr>
            <a:srgbClr val="A4A3A4"/>
          </p15:clr>
        </p15:guide>
        <p15:guide id="11" pos="1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519">
          <p15:clr>
            <a:srgbClr val="A4A3A4"/>
          </p15:clr>
        </p15:guide>
        <p15:guide id="4" orient="horz" pos="6271">
          <p15:clr>
            <a:srgbClr val="A4A3A4"/>
          </p15:clr>
        </p15:guide>
        <p15:guide id="5" orient="horz" pos="1601">
          <p15:clr>
            <a:srgbClr val="A4A3A4"/>
          </p15:clr>
        </p15:guide>
        <p15:guide id="6" pos="2236">
          <p15:clr>
            <a:srgbClr val="A4A3A4"/>
          </p15:clr>
        </p15:guide>
        <p15:guide id="7" pos="415">
          <p15:clr>
            <a:srgbClr val="A4A3A4"/>
          </p15:clr>
        </p15:guide>
        <p15:guide id="8" pos="42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DDE3FF"/>
    <a:srgbClr val="E5E9FF"/>
    <a:srgbClr val="002E8A"/>
    <a:srgbClr val="FFFFCC"/>
    <a:srgbClr val="CCECFF"/>
    <a:srgbClr val="CC3300"/>
    <a:srgbClr val="396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61" autoAdjust="0"/>
    <p:restoredTop sz="90339" autoAdjust="0"/>
  </p:normalViewPr>
  <p:slideViewPr>
    <p:cSldViewPr>
      <p:cViewPr varScale="1">
        <p:scale>
          <a:sx n="98" d="100"/>
          <a:sy n="98" d="100"/>
        </p:scale>
        <p:origin x="355" y="91"/>
      </p:cViewPr>
      <p:guideLst>
        <p:guide orient="horz" pos="2614"/>
        <p:guide orient="horz" pos="2115"/>
        <p:guide orient="horz" pos="3203"/>
        <p:guide orient="horz" pos="1389"/>
        <p:guide orient="horz" pos="119"/>
        <p:guide pos="3240"/>
        <p:guide pos="1471"/>
        <p:guide pos="5871"/>
        <p:guide pos="337"/>
        <p:guide pos="4465"/>
        <p:guide pos="11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422"/>
    </p:cViewPr>
  </p:sorterViewPr>
  <p:notesViewPr>
    <p:cSldViewPr>
      <p:cViewPr>
        <p:scale>
          <a:sx n="75" d="100"/>
          <a:sy n="75" d="100"/>
        </p:scale>
        <p:origin x="-2124" y="324"/>
      </p:cViewPr>
      <p:guideLst>
        <p:guide orient="horz" pos="3224"/>
        <p:guide orient="horz" pos="618"/>
        <p:guide orient="horz" pos="519"/>
        <p:guide orient="horz" pos="6271"/>
        <p:guide orient="horz" pos="1601"/>
        <p:guide pos="2236"/>
        <p:guide pos="415"/>
        <p:guide pos="42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9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r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r" defTabSz="957263" eaLnBrk="1" latinLnBrk="1" hangingPunct="1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fld id="{6E5CAF56-AFB7-482C-9D03-4168661E83CB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0713" y="981075"/>
            <a:ext cx="5880100" cy="4000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33413" y="5116513"/>
            <a:ext cx="5857875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58813" y="5118100"/>
            <a:ext cx="6016625" cy="773113"/>
          </a:xfrm>
          <a:noFill/>
        </p:spPr>
        <p:txBody>
          <a:bodyPr wrap="square" lIns="95967" tIns="47983" rIns="95967" bIns="47983" numCol="1" anchor="t" anchorCtr="0" compatLnSpc="1">
            <a:prstTxWarp prst="textNoShape">
              <a:avLst/>
            </a:prstTxWarp>
            <a:spAutoFit/>
          </a:bodyPr>
          <a:lstStyle/>
          <a:p>
            <a:pPr marL="109538" indent="-109538" algn="just" eaLnBrk="1" latinLnBrk="0" hangingPunct="1">
              <a:spcBef>
                <a:spcPct val="0"/>
              </a:spcBef>
              <a:spcAft>
                <a:spcPct val="100000"/>
              </a:spcAft>
            </a:pPr>
            <a:endParaRPr lang="ko-KR" altLang="en-US" smtClean="0">
              <a:latin typeface="맑은 고딕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68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430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45059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491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009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smtClean="0">
              <a:latin typeface="Arial" charset="0"/>
            </a:endParaRPr>
          </a:p>
          <a:p>
            <a:endParaRPr lang="ko-KR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950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655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062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71414"/>
            <a:ext cx="9258300" cy="51115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395160" cy="369332"/>
          </a:xfrm>
        </p:spPr>
        <p:txBody>
          <a:bodyPr anchor="ctr"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3" descr="Image6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0287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 userDrawn="1"/>
        </p:nvSpPr>
        <p:spPr>
          <a:xfrm>
            <a:off x="4827588" y="6573838"/>
            <a:ext cx="557212" cy="274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b" latinLnBrk="1" hangingPunct="1"/>
            <a:r>
              <a:rPr lang="en-US" altLang="ko-KR" sz="1200">
                <a:latin typeface="Calibri" pitchFamily="34" charset="0"/>
                <a:ea typeface="새굴림" pitchFamily="18" charset="-127"/>
              </a:rPr>
              <a:t>- </a:t>
            </a:r>
            <a:fld id="{2F4A97CA-B6D1-4334-9312-0763BD4E1669}" type="slidenum">
              <a:rPr lang="ko-KR" altLang="en-US" sz="1200">
                <a:latin typeface="Calibri" pitchFamily="34" charset="0"/>
                <a:ea typeface="새굴림" pitchFamily="18" charset="-127"/>
              </a:rPr>
              <a:pPr algn="ctr" eaLnBrk="1" fontAlgn="b" latinLnBrk="1" hangingPunct="1"/>
              <a:t>‹#›</a:t>
            </a:fld>
            <a:r>
              <a:rPr lang="en-US" altLang="ko-KR" sz="1200">
                <a:latin typeface="Calibri" pitchFamily="34" charset="0"/>
                <a:ea typeface="새굴림" pitchFamily="18" charset="-127"/>
              </a:rPr>
              <a:t> -</a:t>
            </a:r>
            <a:endParaRPr lang="ko-KR" altLang="en-US" sz="1200">
              <a:latin typeface="Calibri" pitchFamily="34" charset="0"/>
              <a:ea typeface="새굴림" pitchFamily="18" charset="-127"/>
            </a:endParaRPr>
          </a:p>
        </p:txBody>
      </p:sp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828675" y="201613"/>
            <a:ext cx="3405188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타원 8"/>
          <p:cNvSpPr/>
          <p:nvPr userDrawn="1"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1" name="타원 10"/>
          <p:cNvSpPr/>
          <p:nvPr userDrawn="1"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pic>
        <p:nvPicPr>
          <p:cNvPr id="1039" name="그림 12" descr="Image4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2713" y="107950"/>
            <a:ext cx="517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188913"/>
            <a:ext cx="2528887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onarchive.com/show/ivista-2-icons-by-gakuseisean/Misc-Database-3-icon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hyperlink" Target="http://www.iconarchive.com/show/oxygen-icons-by-oxygen-icons.org/Actions-insert-table-icon.html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38"/>
          <p:cNvSpPr>
            <a:spLocks noGrp="1"/>
          </p:cNvSpPr>
          <p:nvPr>
            <p:ph type="title"/>
          </p:nvPr>
        </p:nvSpPr>
        <p:spPr>
          <a:xfrm>
            <a:off x="742950" y="201613"/>
            <a:ext cx="4178300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이번 장에서는 무엇을 다룰까요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316" name="_x176994776" descr="P02_S009_000_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6788" y="2205038"/>
            <a:ext cx="8232775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5"/>
          <p:cNvSpPr>
            <a:spLocks noGrp="1"/>
          </p:cNvSpPr>
          <p:nvPr>
            <p:ph type="title"/>
          </p:nvPr>
        </p:nvSpPr>
        <p:spPr>
          <a:xfrm>
            <a:off x="828675" y="201613"/>
            <a:ext cx="3433763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데이터베이스 만들기 구조 </a:t>
            </a: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477838" y="802734"/>
            <a:ext cx="9358312" cy="86177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1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단계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: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데이터베이스 생성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  <a:sym typeface="Wingdings" pitchFamily="2" charset="2"/>
              </a:rPr>
              <a:t> 2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  <a:sym typeface="Wingdings" pitchFamily="2" charset="2"/>
              </a:rPr>
              <a:t>단계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  <a:sym typeface="Wingdings" pitchFamily="2" charset="2"/>
              </a:rPr>
              <a:t>: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  <a:sym typeface="Wingdings" pitchFamily="2" charset="2"/>
              </a:rPr>
              <a:t>테이블 생성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  <a:sym typeface="Wingdings" pitchFamily="2" charset="2"/>
              </a:rPr>
              <a:t> 3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  <a:sym typeface="Wingdings" pitchFamily="2" charset="2"/>
              </a:rPr>
              <a:t>단계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  <a:sym typeface="Wingdings" pitchFamily="2" charset="2"/>
              </a:rPr>
              <a:t>: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  <a:sym typeface="Wingdings" pitchFamily="2" charset="2"/>
              </a:rPr>
              <a:t>레코드 추가</a:t>
            </a:r>
            <a:endParaRPr kumimoji="0"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테이블 생성과 레코드 추가는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SQL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문을 만들어 실행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(create table … &amp; insert into </a:t>
            </a:r>
            <a:r>
              <a:rPr kumimoji="0" lang="en-US" altLang="ko-KR" sz="1600" b="1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…)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500188" y="3930923"/>
            <a:ext cx="7313612" cy="2594421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5280" y="3578338"/>
            <a:ext cx="246189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sz="1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Database : </a:t>
            </a:r>
            <a:r>
              <a:rPr lang="en-US" altLang="ko-KR" sz="1800" b="1" dirty="0" err="1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shop.db</a:t>
            </a:r>
            <a:endParaRPr lang="ko-KR" altLang="en-US" sz="1800" b="1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928813" y="4238551"/>
            <a:ext cx="6456362" cy="2142777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28837" y="3930923"/>
            <a:ext cx="2871788" cy="36988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sz="1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 table customer …</a:t>
            </a:r>
            <a:endParaRPr lang="ko-KR" altLang="en-US" sz="1800" b="1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27275" y="4460801"/>
            <a:ext cx="5629275" cy="760412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2388" y="4292526"/>
            <a:ext cx="2408237" cy="33813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sz="1600" b="1" dirty="0">
                <a:solidFill>
                  <a:schemeClr val="accent4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insert into customer …</a:t>
            </a:r>
            <a:endParaRPr lang="ko-KR" altLang="en-US" sz="1600" b="1" dirty="0">
              <a:solidFill>
                <a:schemeClr val="accent4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562" name="Picture 2" descr="Misc Database 3 icon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92331" y="3605136"/>
            <a:ext cx="642937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3" name="Picture 4" descr="Actions insert table icon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83086" y="4135362"/>
            <a:ext cx="795337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모서리가 둥근 직사각형 19"/>
          <p:cNvSpPr/>
          <p:nvPr/>
        </p:nvSpPr>
        <p:spPr>
          <a:xfrm>
            <a:off x="2665413" y="4721151"/>
            <a:ext cx="1522412" cy="393700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John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379913" y="4721151"/>
            <a:ext cx="1522412" cy="393700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094412" y="4721151"/>
            <a:ext cx="1862137" cy="393700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010-7788-1234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327275" y="5460926"/>
            <a:ext cx="5629275" cy="760412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93975" y="5311701"/>
            <a:ext cx="2406650" cy="33813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sz="1600" b="1" dirty="0">
                <a:solidFill>
                  <a:schemeClr val="accent4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insert into customer …</a:t>
            </a:r>
            <a:endParaRPr lang="ko-KR" altLang="en-US" sz="1600" b="1" dirty="0">
              <a:solidFill>
                <a:schemeClr val="accent4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667000" y="5721276"/>
            <a:ext cx="1520825" cy="393700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Mike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81500" y="5721276"/>
            <a:ext cx="1520825" cy="393700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35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096000" y="5721276"/>
            <a:ext cx="1860549" cy="393700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010-7777-2233</a:t>
            </a:r>
          </a:p>
        </p:txBody>
      </p:sp>
      <p:sp>
        <p:nvSpPr>
          <p:cNvPr id="23572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데이터베이스와 테이블 만들기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00188" y="1484784"/>
            <a:ext cx="7501734" cy="21287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52000" indent="-252000" eaLnBrk="1" latinLnBrk="1" hangingPunct="1">
              <a:lnSpc>
                <a:spcPts val="1000"/>
              </a:lnSpc>
              <a:spcBef>
                <a:spcPts val="1200"/>
              </a:spcBef>
              <a:defRPr/>
            </a:pPr>
            <a:endParaRPr kumimoji="0" lang="en-US" altLang="ko-KR" sz="1800" b="1" dirty="0" smtClean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52000" indent="-252000" eaLnBrk="1" latinLnBrk="1" hangingPunct="1">
              <a:lnSpc>
                <a:spcPts val="1000"/>
              </a:lnSpc>
              <a:spcBef>
                <a:spcPts val="1200"/>
              </a:spcBef>
              <a:defRPr/>
            </a:pPr>
            <a:r>
              <a:rPr kumimoji="0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c</a:t>
            </a:r>
            <a:r>
              <a:rPr kumimoji="0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reate </a:t>
            </a:r>
            <a:r>
              <a:rPr kumimoji="0" lang="en-US" altLang="ko-KR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dababase</a:t>
            </a:r>
            <a:r>
              <a:rPr kumimoji="0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 shop;</a:t>
            </a:r>
          </a:p>
          <a:p>
            <a:pPr marL="252000" indent="-252000" eaLnBrk="1" latinLnBrk="1" hangingPunct="1">
              <a:lnSpc>
                <a:spcPts val="1000"/>
              </a:lnSpc>
              <a:spcBef>
                <a:spcPts val="1200"/>
              </a:spcBef>
              <a:defRPr/>
            </a:pPr>
            <a:endParaRPr kumimoji="0" lang="en-US" altLang="ko-KR" sz="1800" b="1" dirty="0" smtClean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52000" indent="-252000" eaLnBrk="1" latinLnBrk="1" hangingPunct="1">
              <a:lnSpc>
                <a:spcPts val="1000"/>
              </a:lnSpc>
              <a:spcBef>
                <a:spcPts val="1200"/>
              </a:spcBef>
              <a:defRPr/>
            </a:pPr>
            <a:r>
              <a:rPr kumimoji="0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create table customer </a:t>
            </a:r>
            <a:r>
              <a:rPr kumimoji="0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(_id integer primary key </a:t>
            </a:r>
            <a:r>
              <a:rPr kumimoji="0" lang="en-US" altLang="ko-KR" sz="1800" b="1" dirty="0" err="1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autoincrement</a:t>
            </a:r>
            <a:r>
              <a:rPr kumimoji="0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,</a:t>
            </a:r>
          </a:p>
          <a:p>
            <a:pPr marL="252000" indent="-252000" eaLnBrk="1" latinLnBrk="1" hangingPunct="1">
              <a:lnSpc>
                <a:spcPts val="1000"/>
              </a:lnSpc>
              <a:spcBef>
                <a:spcPts val="1200"/>
              </a:spcBef>
              <a:defRPr/>
            </a:pPr>
            <a:r>
              <a:rPr kumimoji="0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                                name text,</a:t>
            </a:r>
          </a:p>
          <a:p>
            <a:pPr marL="252000" indent="-252000" eaLnBrk="1" latinLnBrk="1" hangingPunct="1">
              <a:lnSpc>
                <a:spcPts val="1000"/>
              </a:lnSpc>
              <a:spcBef>
                <a:spcPts val="1200"/>
              </a:spcBef>
              <a:defRPr/>
            </a:pPr>
            <a:r>
              <a:rPr kumimoji="0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                                age integer,</a:t>
            </a:r>
          </a:p>
          <a:p>
            <a:pPr marL="252000" indent="-252000" eaLnBrk="1" latinLnBrk="1" hangingPunct="1">
              <a:lnSpc>
                <a:spcPts val="1000"/>
              </a:lnSpc>
              <a:spcBef>
                <a:spcPts val="1200"/>
              </a:spcBef>
              <a:defRPr/>
            </a:pPr>
            <a:r>
              <a:rPr kumimoji="0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                                phone text);</a:t>
            </a:r>
            <a:endParaRPr kumimoji="0" lang="ko-KR" altLang="en-US" sz="18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endParaRPr lang="ko-KR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21" name="직사각형 2"/>
          <p:cNvSpPr>
            <a:spLocks noChangeArrowheads="1"/>
          </p:cNvSpPr>
          <p:nvPr/>
        </p:nvSpPr>
        <p:spPr bwMode="auto">
          <a:xfrm>
            <a:off x="606425" y="1358900"/>
            <a:ext cx="9001125" cy="433349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kumimoji="0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■ </a:t>
            </a:r>
            <a:r>
              <a:rPr kumimoji="0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테이블을 만들기 위한 </a:t>
            </a:r>
            <a:r>
              <a:rPr kumimoji="0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SQL</a:t>
            </a:r>
            <a:r>
              <a:rPr kumimoji="0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문</a:t>
            </a:r>
          </a:p>
          <a:p>
            <a:pPr eaLnBrk="1" latinLnBrk="1" hangingPunct="1">
              <a:defRPr/>
            </a:pPr>
            <a:endParaRPr kumimoji="0" lang="ko-KR" altLang="en-US" sz="18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eaLnBrk="1" latinLnBrk="1" hangingPunct="1">
              <a:defRPr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8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 TABLE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[IF NOT EXISTS] </a:t>
            </a:r>
            <a:endParaRPr lang="en-US" altLang="ko-KR" sz="1800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</a:t>
            </a:r>
            <a:r>
              <a:rPr lang="en-US" altLang="ko-KR" sz="1800" kern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table_name</a:t>
            </a:r>
            <a:r>
              <a:rPr lang="en-US" altLang="ko-KR" sz="18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800" kern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col_name</a:t>
            </a:r>
            <a:r>
              <a:rPr lang="en-US" altLang="ko-KR" sz="18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column_definition, ...)</a:t>
            </a: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[table_option] ...</a:t>
            </a: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8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■ </a:t>
            </a:r>
            <a:r>
              <a:rPr kumimoji="0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레코드를 추가하기 위한 </a:t>
            </a:r>
            <a:r>
              <a:rPr kumimoji="0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SQL</a:t>
            </a:r>
            <a:r>
              <a:rPr kumimoji="0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문</a:t>
            </a: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8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INSERT INTO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table_name&lt;(column list)&gt; </a:t>
            </a: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VALUES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(value, ...)</a:t>
            </a:r>
          </a:p>
          <a:p>
            <a:pPr eaLnBrk="1" latinLnBrk="1" hangingPunct="1">
              <a:defRPr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798" name="제목 6"/>
          <p:cNvSpPr>
            <a:spLocks noGrp="1"/>
          </p:cNvSpPr>
          <p:nvPr>
            <p:ph type="title"/>
          </p:nvPr>
        </p:nvSpPr>
        <p:spPr>
          <a:xfrm>
            <a:off x="828675" y="201613"/>
            <a:ext cx="5695950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테이블 생성과 레코드 추가를 위한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SQL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문법</a:t>
            </a:r>
          </a:p>
        </p:txBody>
      </p:sp>
      <p:sp>
        <p:nvSpPr>
          <p:cNvPr id="33799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데이터베이스와 테이블 만들기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262613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21" name="직사각형 2"/>
          <p:cNvSpPr>
            <a:spLocks noChangeArrowheads="1"/>
          </p:cNvSpPr>
          <p:nvPr/>
        </p:nvSpPr>
        <p:spPr bwMode="auto">
          <a:xfrm>
            <a:off x="606425" y="1358900"/>
            <a:ext cx="9001125" cy="33369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8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 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[* | DISTINCT] column_name [,columnname2] </a:t>
            </a: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tablename1 [,tablename2]</a:t>
            </a: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WHERE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[condition and|or condition...]</a:t>
            </a: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GROUP BY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column-list]</a:t>
            </a: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HAVING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conditions]</a:t>
            </a: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ORDER BY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"column-list" [ASC | DESC] ]</a:t>
            </a:r>
          </a:p>
          <a:p>
            <a:pPr eaLnBrk="1" latinLnBrk="1" hangingPunct="1">
              <a:defRPr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518" name="제목 6"/>
          <p:cNvSpPr>
            <a:spLocks noGrp="1"/>
          </p:cNvSpPr>
          <p:nvPr>
            <p:ph type="title"/>
          </p:nvPr>
        </p:nvSpPr>
        <p:spPr>
          <a:xfrm>
            <a:off x="828675" y="201613"/>
            <a:ext cx="3522663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데이터 조회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– SELECT SQL</a:t>
            </a:r>
            <a:endParaRPr lang="ko-KR" altLang="en-US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4519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 조회하기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954403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5"/>
          <p:cNvSpPr>
            <a:spLocks noGrp="1"/>
          </p:cNvSpPr>
          <p:nvPr>
            <p:ph type="title"/>
          </p:nvPr>
        </p:nvSpPr>
        <p:spPr>
          <a:xfrm>
            <a:off x="828675" y="201613"/>
            <a:ext cx="2844800" cy="369887"/>
          </a:xfrm>
        </p:spPr>
        <p:txBody>
          <a:bodyPr/>
          <a:lstStyle/>
          <a:p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레이아웃 만들기</a:t>
            </a: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500063" y="764704"/>
            <a:ext cx="9358312" cy="4000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SampleDatabase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프로젝트 만들고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activity_main.xml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파일 열어 화면 구성하기</a:t>
            </a:r>
            <a:endParaRPr kumimoji="0"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  <p:sp>
        <p:nvSpPr>
          <p:cNvPr id="25604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데이터베이스와 테이블 만들기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70325" y="4077072"/>
            <a:ext cx="9637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</a:t>
            </a:r>
          </a:p>
          <a:p>
            <a:r>
              <a:rPr lang="en-US" altLang="ko-KR" dirty="0" smtClean="0"/>
              <a:t>btn1, ed1</a:t>
            </a:r>
          </a:p>
          <a:p>
            <a:r>
              <a:rPr lang="en-US" altLang="ko-KR" dirty="0"/>
              <a:t>b</a:t>
            </a:r>
            <a:r>
              <a:rPr lang="en-US" altLang="ko-KR" dirty="0" smtClean="0"/>
              <a:t>tn2, ed2</a:t>
            </a:r>
          </a:p>
          <a:p>
            <a:r>
              <a:rPr lang="en-US" altLang="ko-KR" dirty="0" smtClean="0"/>
              <a:t>text1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03" y="1144997"/>
            <a:ext cx="8992793" cy="5725463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840247" cy="369332"/>
          </a:xfrm>
        </p:spPr>
        <p:txBody>
          <a:bodyPr/>
          <a:lstStyle/>
          <a:p>
            <a:r>
              <a:rPr lang="en-US" altLang="ko-KR" dirty="0" err="1" smtClean="0"/>
              <a:t>MainActivity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7" y="570944"/>
            <a:ext cx="5237937" cy="62870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884" y="764704"/>
            <a:ext cx="4883544" cy="298185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03534794"/>
      </p:ext>
    </p:extLst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119974" cy="369332"/>
          </a:xfrm>
        </p:spPr>
        <p:txBody>
          <a:bodyPr/>
          <a:lstStyle/>
          <a:p>
            <a:r>
              <a:rPr lang="en-US" altLang="ko-KR" dirty="0" smtClean="0"/>
              <a:t>Crate database, create table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04" y="1268760"/>
            <a:ext cx="8059241" cy="48140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0450036"/>
      </p:ext>
    </p:extLst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872179" cy="369332"/>
          </a:xfrm>
        </p:spPr>
        <p:txBody>
          <a:bodyPr/>
          <a:lstStyle/>
          <a:p>
            <a:r>
              <a:rPr lang="en-US" altLang="ko-KR" dirty="0" smtClean="0"/>
              <a:t>Insert, select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80" y="908720"/>
            <a:ext cx="9384357" cy="57168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37028666"/>
      </p:ext>
    </p:extLst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직사각형 2"/>
          <p:cNvSpPr>
            <a:spLocks noChangeArrowheads="1"/>
          </p:cNvSpPr>
          <p:nvPr/>
        </p:nvSpPr>
        <p:spPr bwMode="auto">
          <a:xfrm>
            <a:off x="44997" y="833436"/>
            <a:ext cx="5094288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20000"/>
              </a:lnSpc>
              <a:spcAft>
                <a:spcPct val="25000"/>
              </a:spcAft>
            </a:pPr>
            <a:r>
              <a:rPr lang="ko-KR" altLang="en-US" sz="1600" b="1" dirty="0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</a:rPr>
              <a:t>데이터베이스 생성</a:t>
            </a:r>
            <a:r>
              <a:rPr lang="en-US" altLang="ko-KR" sz="1600" b="1" dirty="0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b="1" dirty="0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</a:rPr>
              <a:t>테이블 생성 그리고 레코드 추가</a:t>
            </a:r>
          </a:p>
          <a:p>
            <a:pPr algn="ctr" eaLnBrk="1" latinLnBrk="1" hangingPunct="1">
              <a:lnSpc>
                <a:spcPct val="120000"/>
              </a:lnSpc>
              <a:spcAft>
                <a:spcPct val="25000"/>
              </a:spcAft>
            </a:pPr>
            <a:endParaRPr lang="ko-KR" altLang="en-US" sz="1600" b="1" dirty="0">
              <a:solidFill>
                <a:schemeClr val="accent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843" name="제목 12"/>
          <p:cNvSpPr>
            <a:spLocks noGrp="1"/>
          </p:cNvSpPr>
          <p:nvPr>
            <p:ph type="title"/>
          </p:nvPr>
        </p:nvSpPr>
        <p:spPr>
          <a:xfrm>
            <a:off x="828675" y="201613"/>
            <a:ext cx="1241425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실행 화면</a:t>
            </a:r>
          </a:p>
        </p:txBody>
      </p:sp>
      <p:sp>
        <p:nvSpPr>
          <p:cNvPr id="35844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데이터베이스와 테이블 만들기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60" y="407194"/>
            <a:ext cx="3495675" cy="6153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08" y="1268760"/>
            <a:ext cx="2853971" cy="494074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5463" y="2543175"/>
            <a:ext cx="9288462" cy="3600450"/>
          </a:xfrm>
          <a:prstGeom prst="roundRect">
            <a:avLst>
              <a:gd name="adj" fmla="val 457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991" name="직사각형 2"/>
          <p:cNvSpPr>
            <a:spLocks noChangeArrowheads="1"/>
          </p:cNvSpPr>
          <p:nvPr/>
        </p:nvSpPr>
        <p:spPr bwMode="auto">
          <a:xfrm>
            <a:off x="3468688" y="5365750"/>
            <a:ext cx="395922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/>
            <a:r>
              <a:rPr lang="ko-KR" altLang="en-US" b="1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</a:rPr>
              <a:t>데이터베이스 파일의 저장 위치</a:t>
            </a:r>
          </a:p>
          <a:p>
            <a:pPr algn="ctr" eaLnBrk="1" latinLnBrk="1" hangingPunct="1"/>
            <a:endParaRPr lang="ko-KR" altLang="en-US" b="1">
              <a:solidFill>
                <a:schemeClr val="accent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205413" y="2254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1996" name="_x198823400" descr="P08_0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2688" y="2903538"/>
            <a:ext cx="6470650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7" name="_x197198840" descr="P08_005"/>
          <p:cNvPicPr>
            <a:picLocks noChangeAspect="1" noChangeArrowheads="1"/>
          </p:cNvPicPr>
          <p:nvPr/>
        </p:nvPicPr>
        <p:blipFill>
          <a:blip r:embed="rId4" cstate="print"/>
          <a:srcRect l="2" r="21313"/>
          <a:stretch>
            <a:fillRect/>
          </a:stretch>
        </p:blipFill>
        <p:spPr bwMode="auto">
          <a:xfrm>
            <a:off x="4819650" y="3349625"/>
            <a:ext cx="4572000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8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3059113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데이터베이스 저장 위치</a:t>
            </a:r>
          </a:p>
        </p:txBody>
      </p:sp>
      <p:sp>
        <p:nvSpPr>
          <p:cNvPr id="41999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데이터베이스와 테이블 만들기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2"/>
          <p:cNvSpPr>
            <a:spLocks noChangeArrowheads="1"/>
          </p:cNvSpPr>
          <p:nvPr/>
        </p:nvSpPr>
        <p:spPr bwMode="auto">
          <a:xfrm>
            <a:off x="500063" y="1044575"/>
            <a:ext cx="9358312" cy="11699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데이터베이스는 하나의 파일로 저장됨</a:t>
            </a:r>
            <a:endParaRPr kumimoji="0"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내장 메모리에 저장되는 데이터베이스 파일은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/data/data/&lt;package_name&gt;/databases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폴더에 저장되며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SD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카드와 같은 외장 메모리에 저장할 수도 있음</a:t>
            </a:r>
            <a:endParaRPr kumimoji="0"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8324998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4040" name="그림 13" descr="Image3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41" name="Rectangle 3"/>
          <p:cNvSpPr>
            <a:spLocks noChangeArrowheads="1"/>
          </p:cNvSpPr>
          <p:nvPr/>
        </p:nvSpPr>
        <p:spPr bwMode="auto">
          <a:xfrm>
            <a:off x="1285875" y="2741613"/>
            <a:ext cx="533400" cy="846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algn="r" eaLnBrk="1" fontAlgn="b" latinLnBrk="1" hangingPunct="1"/>
            <a:r>
              <a:rPr lang="en-US" altLang="ko-KR" sz="4800" i="1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2.</a:t>
            </a:r>
          </a:p>
        </p:txBody>
      </p:sp>
      <p:sp>
        <p:nvSpPr>
          <p:cNvPr id="44042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7164387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fontAlgn="b" latinLnBrk="1" hangingPunct="1">
              <a:buSzPct val="70000"/>
            </a:pPr>
            <a:r>
              <a:rPr lang="en-US" altLang="ko-KR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헬퍼클래스 이용해 업그레이드 지원하기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052" name="TextBox 31"/>
          <p:cNvSpPr txBox="1">
            <a:spLocks noChangeArrowheads="1"/>
          </p:cNvSpPr>
          <p:nvPr/>
        </p:nvSpPr>
        <p:spPr bwMode="auto">
          <a:xfrm>
            <a:off x="0" y="0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둘째마당</a:t>
            </a: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 – CH9.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416" name="그림 13" descr="Image3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7" name="Rectangle 3"/>
          <p:cNvSpPr>
            <a:spLocks noChangeArrowheads="1"/>
          </p:cNvSpPr>
          <p:nvPr/>
        </p:nvSpPr>
        <p:spPr bwMode="auto">
          <a:xfrm>
            <a:off x="1285875" y="2741613"/>
            <a:ext cx="533400" cy="846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algn="r" eaLnBrk="1" fontAlgn="b" latinLnBrk="1" hangingPunct="1"/>
            <a:r>
              <a:rPr lang="en-US" altLang="ko-KR" sz="4800" i="1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1.</a:t>
            </a:r>
          </a:p>
        </p:txBody>
      </p:sp>
      <p:sp>
        <p:nvSpPr>
          <p:cNvPr id="17418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6200775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fontAlgn="b" latinLnBrk="1" hangingPunct="1">
              <a:buSzPct val="70000"/>
            </a:pPr>
            <a:r>
              <a:rPr lang="en-US" altLang="ko-KR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데이터베이스와 테이블 만들기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28" name="TextBox 31"/>
          <p:cNvSpPr txBox="1">
            <a:spLocks noChangeArrowheads="1"/>
          </p:cNvSpPr>
          <p:nvPr/>
        </p:nvSpPr>
        <p:spPr bwMode="auto">
          <a:xfrm>
            <a:off x="0" y="0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둘째마당</a:t>
            </a: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 – CH9.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직사각형 2"/>
          <p:cNvSpPr>
            <a:spLocks noChangeArrowheads="1"/>
          </p:cNvSpPr>
          <p:nvPr/>
        </p:nvSpPr>
        <p:spPr bwMode="auto">
          <a:xfrm>
            <a:off x="606425" y="1276350"/>
            <a:ext cx="900112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r>
              <a:rPr kumimoji="0" lang="en-US" altLang="ko-KR" sz="20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■ SQLiteOpenHelper </a:t>
            </a:r>
            <a:r>
              <a:rPr kumimoji="0" lang="ko-KR" altLang="en-US" sz="20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클래스</a:t>
            </a:r>
            <a:endParaRPr kumimoji="0" lang="en-US" altLang="ko-KR" sz="20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/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• 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데이터베이스를 만들거나 열기 위해 필요한 일들을 도와주는 역할을 함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직사각형 2"/>
          <p:cNvSpPr>
            <a:spLocks noChangeArrowheads="1"/>
          </p:cNvSpPr>
          <p:nvPr/>
        </p:nvSpPr>
        <p:spPr bwMode="auto">
          <a:xfrm>
            <a:off x="606425" y="2571750"/>
            <a:ext cx="9001125" cy="145256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kumimoji="0"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■ SQLiteOpenHelper </a:t>
            </a:r>
            <a:r>
              <a:rPr kumimoji="0"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클래스</a:t>
            </a:r>
          </a:p>
          <a:p>
            <a:pPr eaLnBrk="1" latinLnBrk="1" hangingPunct="1">
              <a:defRPr/>
            </a:pPr>
            <a:endParaRPr kumimoji="0" lang="ko-KR" altLang="en-US" sz="18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algn="just"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SQLiteOpenHelper (Context context, String name, </a:t>
            </a:r>
          </a:p>
          <a:p>
            <a:pPr algn="just"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	 SQLiteDatabase.CursorFactory factory, </a:t>
            </a: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version)</a:t>
            </a:r>
          </a:p>
        </p:txBody>
      </p:sp>
      <p:sp>
        <p:nvSpPr>
          <p:cNvPr id="5" name="직사각형 2"/>
          <p:cNvSpPr>
            <a:spLocks noChangeArrowheads="1"/>
          </p:cNvSpPr>
          <p:nvPr/>
        </p:nvSpPr>
        <p:spPr bwMode="auto">
          <a:xfrm>
            <a:off x="606425" y="4286250"/>
            <a:ext cx="9001125" cy="156350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algn="just"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void onCreate (SQLiteDatabase </a:t>
            </a:r>
            <a:r>
              <a:rPr lang="en-US" altLang="ko-KR" sz="1800" kern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en-US" altLang="ko-KR" sz="18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just"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 smtClean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sz="18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abstract void onUpgrade (SQLiteDatabase db, int oldVersion, int newVersion)</a:t>
            </a:r>
          </a:p>
          <a:p>
            <a:pPr eaLnBrk="1" latinLnBrk="1" hangingPunct="1">
              <a:defRPr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46085" name="제목 5"/>
          <p:cNvSpPr>
            <a:spLocks noGrp="1"/>
          </p:cNvSpPr>
          <p:nvPr>
            <p:ph type="title"/>
          </p:nvPr>
        </p:nvSpPr>
        <p:spPr>
          <a:xfrm>
            <a:off x="828675" y="201613"/>
            <a:ext cx="5453063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헬퍼클래스를 이용해 업그레이드 지원하기</a:t>
            </a:r>
          </a:p>
        </p:txBody>
      </p:sp>
      <p:sp>
        <p:nvSpPr>
          <p:cNvPr id="46086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헬퍼클래스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5"/>
          <p:cNvSpPr>
            <a:spLocks noGrp="1"/>
          </p:cNvSpPr>
          <p:nvPr>
            <p:ph type="title"/>
          </p:nvPr>
        </p:nvSpPr>
        <p:spPr>
          <a:xfrm>
            <a:off x="828675" y="201613"/>
            <a:ext cx="2395538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헬퍼클래스의 구조</a:t>
            </a:r>
          </a:p>
        </p:txBody>
      </p:sp>
      <p:sp>
        <p:nvSpPr>
          <p:cNvPr id="48131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헬퍼클래스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500063" y="1044575"/>
            <a:ext cx="9358312" cy="11699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새로 만드는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CustomerDatabase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클래스는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DatabaseHelper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객체와 버전 정보 관리</a:t>
            </a:r>
            <a:endParaRPr kumimoji="0"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Helper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클래스를 상속한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DatabaseHelper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클래스 안에서는 처음 데이터베이스가 만들어질 때는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onCreate(),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버전이 바뀌어 업그레이드될 때는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onUpgrade()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메소드가 호출됨</a:t>
            </a:r>
            <a:endParaRPr kumimoji="0"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00188" y="2555875"/>
            <a:ext cx="7313612" cy="3671888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9138" y="2357438"/>
            <a:ext cx="2252662" cy="36988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sz="1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CustomerDatabase</a:t>
            </a:r>
            <a:endParaRPr lang="ko-KR" altLang="en-US" sz="1800" b="1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928813" y="3014663"/>
            <a:ext cx="6456362" cy="2886075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84425" y="2816225"/>
            <a:ext cx="4976813" cy="36988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sz="1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DatabaseHelper extends SQLiteOpenHelper</a:t>
            </a:r>
            <a:endParaRPr lang="ko-KR" altLang="en-US" sz="1800" b="1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27275" y="3471863"/>
            <a:ext cx="5629275" cy="571500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14625" y="3303588"/>
            <a:ext cx="1281113" cy="33813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sz="1600" b="1" dirty="0">
                <a:solidFill>
                  <a:schemeClr val="accent4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onCreate( )</a:t>
            </a:r>
            <a:endParaRPr lang="ko-KR" altLang="en-US" sz="1600" b="1" dirty="0">
              <a:solidFill>
                <a:schemeClr val="accent4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327275" y="5141913"/>
            <a:ext cx="5629275" cy="571500"/>
          </a:xfrm>
          <a:prstGeom prst="roundRect">
            <a:avLst>
              <a:gd name="adj" fmla="val 2519"/>
            </a:avLst>
          </a:prstGeom>
          <a:noFill/>
          <a:ln w="12700">
            <a:solidFill>
              <a:srgbClr val="3366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01925" y="4973638"/>
            <a:ext cx="1497013" cy="33813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sz="1600" b="1" dirty="0">
                <a:solidFill>
                  <a:schemeClr val="accent4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onUpgrade( )</a:t>
            </a:r>
            <a:endParaRPr lang="ko-KR" altLang="en-US" sz="1600" b="1" dirty="0">
              <a:solidFill>
                <a:schemeClr val="accent4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4090863" cy="369332"/>
          </a:xfrm>
        </p:spPr>
        <p:txBody>
          <a:bodyPr/>
          <a:lstStyle/>
          <a:p>
            <a:r>
              <a:rPr lang="en-US" altLang="ko-KR" dirty="0" err="1" smtClean="0"/>
              <a:t>SQLiteOpenHelper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21022"/>
          <a:stretch/>
        </p:blipFill>
        <p:spPr bwMode="auto">
          <a:xfrm>
            <a:off x="246382" y="1000107"/>
            <a:ext cx="6625310" cy="5403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3612408"/>
      </p:ext>
    </p:extLst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7760138" cy="369332"/>
          </a:xfrm>
        </p:spPr>
        <p:txBody>
          <a:bodyPr/>
          <a:lstStyle/>
          <a:p>
            <a:r>
              <a:rPr lang="en-US" altLang="ko-KR" dirty="0" smtClean="0"/>
              <a:t>Insert(), query(), update(), delete() </a:t>
            </a:r>
            <a:r>
              <a:rPr lang="ko-KR" altLang="en-US" dirty="0" smtClean="0"/>
              <a:t>함수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682" y="890523"/>
            <a:ext cx="9957370" cy="5706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9819649"/>
      </p:ext>
    </p:extLst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012" y="764704"/>
            <a:ext cx="9101460" cy="5653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9260245"/>
      </p:ext>
    </p:extLst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6035" r="7472"/>
          <a:stretch/>
        </p:blipFill>
        <p:spPr>
          <a:xfrm>
            <a:off x="6232185" y="201613"/>
            <a:ext cx="3159788" cy="65264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7408" r="7404" b="2338"/>
          <a:stretch/>
        </p:blipFill>
        <p:spPr>
          <a:xfrm>
            <a:off x="1111052" y="839548"/>
            <a:ext cx="2880320" cy="589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36446"/>
      </p:ext>
    </p:extLst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23127" cy="369332"/>
          </a:xfrm>
        </p:spPr>
        <p:txBody>
          <a:bodyPr/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ctivity_main.xml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56" y="574027"/>
            <a:ext cx="6429375" cy="60483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93273684"/>
      </p:ext>
    </p:extLst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49517" cy="369332"/>
          </a:xfrm>
        </p:spPr>
        <p:txBody>
          <a:bodyPr/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ctivity_read.xml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8" y="597135"/>
            <a:ext cx="5476503" cy="61323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516" y="3160152"/>
            <a:ext cx="4999484" cy="33301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69522906"/>
      </p:ext>
    </p:extLst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034531" cy="369332"/>
          </a:xfrm>
        </p:spPr>
        <p:txBody>
          <a:bodyPr/>
          <a:lstStyle/>
          <a:p>
            <a:r>
              <a:rPr lang="en-US" altLang="ko-KR" dirty="0" smtClean="0"/>
              <a:t>DBHelper.java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124" y="630700"/>
            <a:ext cx="6663655" cy="596665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90006590"/>
      </p:ext>
    </p:extLst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577" cy="369332"/>
          </a:xfrm>
        </p:spPr>
        <p:txBody>
          <a:bodyPr/>
          <a:lstStyle/>
          <a:p>
            <a:r>
              <a:rPr lang="en-US" altLang="ko-KR" dirty="0" smtClean="0"/>
              <a:t>MainActivity.java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80" y="692696"/>
            <a:ext cx="9565902" cy="591671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77888002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1" name="직사각형 2"/>
          <p:cNvSpPr>
            <a:spLocks noChangeArrowheads="1"/>
          </p:cNvSpPr>
          <p:nvPr/>
        </p:nvSpPr>
        <p:spPr bwMode="auto">
          <a:xfrm>
            <a:off x="606996" y="836712"/>
            <a:ext cx="9433048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■ 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데이터베이스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• </a:t>
            </a:r>
            <a:r>
              <a:rPr kumimoji="0" lang="ko-KR" altLang="en-US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여러 개의 테이블을 담고 있는 하나의 그릇 </a:t>
            </a:r>
            <a:r>
              <a:rPr kumimoji="0" lang="ko-KR" altLang="en-US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역할</a:t>
            </a:r>
            <a:r>
              <a:rPr kumimoji="0" lang="en-US" altLang="ko-KR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. </a:t>
            </a:r>
            <a:r>
              <a:rPr kumimoji="0" lang="ko-KR" altLang="en-US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많은 양의 데이터를 체계적 관리</a:t>
            </a:r>
            <a:endParaRPr kumimoji="0" lang="en-US" altLang="ko-KR" sz="1800" b="1" dirty="0" smtClean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■ </a:t>
            </a:r>
            <a:r>
              <a:rPr kumimoji="0" lang="ko-KR" altLang="en-US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테이블</a:t>
            </a:r>
            <a:endParaRPr kumimoji="0" lang="en-US" altLang="ko-KR" sz="1800" b="1" dirty="0" smtClean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r>
              <a:rPr kumimoji="0" lang="en-US" altLang="ko-KR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• </a:t>
            </a:r>
            <a:r>
              <a:rPr kumimoji="0" lang="ko-KR" altLang="en-US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행과 열로 이루어져 있다</a:t>
            </a:r>
            <a:endParaRPr kumimoji="0" lang="en-US" altLang="ko-KR" sz="18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9472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데이터베이스와 테이블 만들기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73" name="제목 17"/>
          <p:cNvSpPr>
            <a:spLocks noGrp="1"/>
          </p:cNvSpPr>
          <p:nvPr>
            <p:ph type="title"/>
          </p:nvPr>
        </p:nvSpPr>
        <p:spPr>
          <a:xfrm>
            <a:off x="828675" y="201613"/>
            <a:ext cx="2322752" cy="369332"/>
          </a:xfrm>
        </p:spPr>
        <p:txBody>
          <a:bodyPr/>
          <a:lstStyle/>
          <a:p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데이터베이스란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2629" y="3136400"/>
            <a:ext cx="63450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학교데이터베이스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봉사활동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동아리 등등의 테이블이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b="1" dirty="0" err="1" smtClean="0"/>
              <a:t>학생테이블</a:t>
            </a:r>
            <a:endParaRPr lang="ko-KR" altLang="en-US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81480"/>
              </p:ext>
            </p:extLst>
          </p:nvPr>
        </p:nvGraphicFramePr>
        <p:xfrm>
          <a:off x="1327076" y="3861048"/>
          <a:ext cx="662473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763">
                  <a:extLst>
                    <a:ext uri="{9D8B030D-6E8A-4147-A177-3AD203B41FA5}">
                      <a16:colId xmlns:a16="http://schemas.microsoft.com/office/drawing/2014/main" val="1025809318"/>
                    </a:ext>
                  </a:extLst>
                </a:gridCol>
                <a:gridCol w="1225605">
                  <a:extLst>
                    <a:ext uri="{9D8B030D-6E8A-4147-A177-3AD203B41FA5}">
                      <a16:colId xmlns:a16="http://schemas.microsoft.com/office/drawing/2014/main" val="88921921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007800377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1839174622"/>
                    </a:ext>
                  </a:extLst>
                </a:gridCol>
              </a:tblGrid>
              <a:tr h="1390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학번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키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전화번호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59335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소프트웨어과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30501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공지민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010-2345-7890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84373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소프트웨어과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30502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구지현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010-1234-6890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0277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소프트웨어과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30503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김시현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010-9866-3232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0989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소프트웨어과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30504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홍성은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010-3828-7483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731011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 flipH="1">
            <a:off x="3151427" y="2420888"/>
            <a:ext cx="2136089" cy="145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4351412" y="2420888"/>
            <a:ext cx="936104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321963" y="2420888"/>
            <a:ext cx="0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287516" y="2420888"/>
            <a:ext cx="1440160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37100" y="2076396"/>
            <a:ext cx="981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컬럼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36449" y="406903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레코드</a:t>
            </a:r>
            <a:endParaRPr lang="ko-KR" altLang="en-US"/>
          </a:p>
        </p:txBody>
      </p:sp>
      <p:cxnSp>
        <p:nvCxnSpPr>
          <p:cNvPr id="18" name="직선 화살표 연결선 17"/>
          <p:cNvCxnSpPr>
            <a:stCxn id="16" idx="2"/>
          </p:cNvCxnSpPr>
          <p:nvPr/>
        </p:nvCxnSpPr>
        <p:spPr>
          <a:xfrm flipV="1">
            <a:off x="498087" y="4365104"/>
            <a:ext cx="794542" cy="11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6" idx="2"/>
            <a:endCxn id="4" idx="1"/>
          </p:cNvCxnSpPr>
          <p:nvPr/>
        </p:nvCxnSpPr>
        <p:spPr>
          <a:xfrm>
            <a:off x="498087" y="4376816"/>
            <a:ext cx="828989" cy="398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6" idx="2"/>
          </p:cNvCxnSpPr>
          <p:nvPr/>
        </p:nvCxnSpPr>
        <p:spPr>
          <a:xfrm>
            <a:off x="498087" y="4376816"/>
            <a:ext cx="828989" cy="75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6" idx="2"/>
          </p:cNvCxnSpPr>
          <p:nvPr/>
        </p:nvCxnSpPr>
        <p:spPr>
          <a:xfrm>
            <a:off x="498087" y="4376816"/>
            <a:ext cx="828989" cy="116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68368" cy="369332"/>
          </a:xfrm>
        </p:spPr>
        <p:txBody>
          <a:bodyPr/>
          <a:lstStyle/>
          <a:p>
            <a:r>
              <a:rPr lang="en-US" altLang="ko-KR" dirty="0" smtClean="0"/>
              <a:t>ReadActivity.java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96" y="571500"/>
            <a:ext cx="9474844" cy="60661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97279792"/>
      </p:ext>
    </p:extLst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21" name="직사각형 2"/>
          <p:cNvSpPr>
            <a:spLocks noChangeArrowheads="1"/>
          </p:cNvSpPr>
          <p:nvPr/>
        </p:nvSpPr>
        <p:spPr bwMode="auto">
          <a:xfrm>
            <a:off x="4929188" y="332656"/>
            <a:ext cx="5143500" cy="37242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int getColumnCount ()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int getColumnIndex (String columnName)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String getColumnName (int columnIndex)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String[] getColumnNames ()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int getCount ()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boolean moveToNext ()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boolean moveToPrevious ()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boolean moveToFirst ()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boolean moveToLast ()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boolean move (int offset)</a:t>
            </a:r>
          </a:p>
          <a:p>
            <a:pPr algn="just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4929188" y="4360863"/>
            <a:ext cx="5143500" cy="23542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String getString (int columnIndex)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short getShort (int columnIndex)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int getInt (int columnIndex)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long getLong (int columnIndex)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float getFloat (int columnIndex)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double getDouble (int columnIndex) </a:t>
            </a:r>
          </a:p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abstract byte[] getBlob (int columnIndex) </a:t>
            </a:r>
          </a:p>
        </p:txBody>
      </p:sp>
      <p:sp>
        <p:nvSpPr>
          <p:cNvPr id="62471" name="제목 7"/>
          <p:cNvSpPr>
            <a:spLocks noGrp="1"/>
          </p:cNvSpPr>
          <p:nvPr>
            <p:ph type="title"/>
          </p:nvPr>
        </p:nvSpPr>
        <p:spPr>
          <a:xfrm>
            <a:off x="828675" y="201613"/>
            <a:ext cx="1817688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커서의 메소드</a:t>
            </a:r>
          </a:p>
        </p:txBody>
      </p:sp>
      <p:sp>
        <p:nvSpPr>
          <p:cNvPr id="62472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 조회하기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500063" y="1044575"/>
            <a:ext cx="4286250" cy="22479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데이터베이스 조회를 위해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SELECT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문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실행</a:t>
            </a:r>
            <a:endParaRPr kumimoji="0"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결과값으로 </a:t>
            </a: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Cursor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객체 리턴</a:t>
            </a:r>
            <a:endParaRPr kumimoji="0" lang="en-US" altLang="ko-KR" sz="1600" b="1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getCount()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메소드로 레코드 개수 확인</a:t>
            </a:r>
            <a:endParaRPr kumimoji="0" lang="en-US" altLang="ko-KR" sz="1600" b="1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moveToNext()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메소드로 하나씩 진행</a:t>
            </a:r>
            <a:endParaRPr kumimoji="0" lang="en-US" altLang="ko-KR" sz="1600" b="1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52000" indent="-252000" eaLnBrk="1" latinLnBrk="1" hangingPunct="1">
              <a:lnSpc>
                <a:spcPts val="2400"/>
              </a:lnSpc>
              <a:spcBef>
                <a:spcPts val="1200"/>
              </a:spcBef>
              <a:defRPr/>
            </a:pPr>
            <a:r>
              <a:rPr kumimoji="0" lang="en-US" altLang="ko-KR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▶ getXXX() </a:t>
            </a:r>
            <a:r>
              <a:rPr kumimoji="0" lang="ko-KR" altLang="en-US" sz="16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메소드로 값 확인</a:t>
            </a:r>
            <a:endParaRPr kumimoji="0"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  <p:pic>
        <p:nvPicPr>
          <p:cNvPr id="62474" name="Picture 7" descr="D:\book\android\원고\images\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8800" y="4714875"/>
            <a:ext cx="1171575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오른쪽 화살표 12"/>
          <p:cNvSpPr/>
          <p:nvPr/>
        </p:nvSpPr>
        <p:spPr>
          <a:xfrm flipH="1">
            <a:off x="2170113" y="4872038"/>
            <a:ext cx="928687" cy="285750"/>
          </a:xfrm>
          <a:prstGeom prst="rightArrow">
            <a:avLst/>
          </a:prstGeom>
          <a:solidFill>
            <a:srgbClr val="7030A0"/>
          </a:solidFill>
          <a:ln w="19050">
            <a:solidFill>
              <a:srgbClr val="B17E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1563" y="4700588"/>
            <a:ext cx="1071562" cy="642937"/>
          </a:xfrm>
          <a:prstGeom prst="round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sz="1800" b="1" dirty="0">
                <a:solidFill>
                  <a:schemeClr val="accent4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Cursor</a:t>
            </a:r>
            <a:endParaRPr lang="ko-KR" altLang="en-US" sz="1800" b="1" dirty="0">
              <a:solidFill>
                <a:schemeClr val="accent4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477" name="TextBox 14"/>
          <p:cNvSpPr txBox="1">
            <a:spLocks noChangeArrowheads="1"/>
          </p:cNvSpPr>
          <p:nvPr/>
        </p:nvSpPr>
        <p:spPr bwMode="auto">
          <a:xfrm>
            <a:off x="1636713" y="5572125"/>
            <a:ext cx="20050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fontAlgn="b" latinLnBrk="1" hangingPunct="1"/>
            <a:r>
              <a:rPr lang="en-US" altLang="ko-KR" b="1">
                <a:latin typeface="나눔고딕" pitchFamily="50" charset="-127"/>
                <a:ea typeface="나눔고딕" pitchFamily="50" charset="-127"/>
              </a:rPr>
              <a:t>rawQuery(“select …”)</a:t>
            </a:r>
            <a:endParaRPr lang="ko-KR" altLang="en-US" b="1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1012" y="251356"/>
            <a:ext cx="5796715" cy="369332"/>
          </a:xfrm>
        </p:spPr>
        <p:txBody>
          <a:bodyPr/>
          <a:lstStyle/>
          <a:p>
            <a:r>
              <a:rPr lang="en-US" altLang="ko-KR" dirty="0" smtClean="0"/>
              <a:t>SQLite</a:t>
            </a:r>
            <a:r>
              <a:rPr lang="ko-KR" altLang="en-US" dirty="0" smtClean="0"/>
              <a:t>를 활용하는 클래스 및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정리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28073"/>
              </p:ext>
            </p:extLst>
          </p:nvPr>
        </p:nvGraphicFramePr>
        <p:xfrm>
          <a:off x="462980" y="764704"/>
          <a:ext cx="9289032" cy="580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449">
                  <a:extLst>
                    <a:ext uri="{9D8B030D-6E8A-4147-A177-3AD203B41FA5}">
                      <a16:colId xmlns:a16="http://schemas.microsoft.com/office/drawing/2014/main" val="2114451327"/>
                    </a:ext>
                  </a:extLst>
                </a:gridCol>
                <a:gridCol w="2780181">
                  <a:extLst>
                    <a:ext uri="{9D8B030D-6E8A-4147-A177-3AD203B41FA5}">
                      <a16:colId xmlns:a16="http://schemas.microsoft.com/office/drawing/2014/main" val="2275431345"/>
                    </a:ext>
                  </a:extLst>
                </a:gridCol>
                <a:gridCol w="4221402">
                  <a:extLst>
                    <a:ext uri="{9D8B030D-6E8A-4147-A177-3AD203B41FA5}">
                      <a16:colId xmlns:a16="http://schemas.microsoft.com/office/drawing/2014/main" val="140618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클래스 또는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인터페이스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용도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31460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SQLiteOpenHelper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클래스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생성자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생성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6355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onCreate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테이블 생성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7658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onUpgrade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테이블 삭제 후 다시 생성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1538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getReadableDatabase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읽기전용 </a:t>
                      </a:r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열기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SQLiteDatabase</a:t>
                      </a:r>
                      <a:r>
                        <a:rPr lang="ko-KR" altLang="en-US" dirty="0" smtClean="0"/>
                        <a:t>반환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1793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getWritableDatabase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읽기쓰기</a:t>
                      </a:r>
                      <a:r>
                        <a:rPr lang="ko-KR" altLang="en-US" dirty="0" smtClean="0"/>
                        <a:t> 전용 </a:t>
                      </a:r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열기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SQLiteDatabase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반환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887495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SQLiteDatabase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클래스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execSQL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SQL</a:t>
                      </a:r>
                      <a:r>
                        <a:rPr lang="ko-KR" altLang="en-US" dirty="0" smtClean="0"/>
                        <a:t>문 실행</a:t>
                      </a:r>
                      <a:r>
                        <a:rPr lang="en-US" altLang="ko-KR" dirty="0" smtClean="0"/>
                        <a:t>(insert, update, delete)</a:t>
                      </a:r>
                      <a:r>
                        <a:rPr lang="ko-KR" altLang="en-US" dirty="0" smtClean="0"/>
                        <a:t>실행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3708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close()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 </a:t>
                      </a:r>
                      <a:r>
                        <a:rPr lang="ko-KR" altLang="en-US" dirty="0" smtClean="0"/>
                        <a:t>닫기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5117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query(), </a:t>
                      </a:r>
                      <a:r>
                        <a:rPr lang="en-US" altLang="ko-KR" dirty="0" err="1" smtClean="0"/>
                        <a:t>rawQuery</a:t>
                      </a:r>
                      <a:r>
                        <a:rPr lang="en-US" altLang="ko-KR" dirty="0" smtClean="0"/>
                        <a:t>()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Select</a:t>
                      </a:r>
                      <a:r>
                        <a:rPr lang="ko-KR" altLang="en-US" dirty="0" smtClean="0"/>
                        <a:t>를 실행 후 커서 반환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3610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insert(), update(),</a:t>
                      </a:r>
                      <a:r>
                        <a:rPr lang="en-US" altLang="ko-KR" baseline="0" dirty="0" smtClean="0"/>
                        <a:t> delete()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Insert, update, delete </a:t>
                      </a:r>
                      <a:r>
                        <a:rPr lang="ko-KR" altLang="en-US" dirty="0" smtClean="0"/>
                        <a:t>실행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7344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8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Cursor </a:t>
                      </a:r>
                      <a:r>
                        <a:rPr lang="ko-KR" altLang="en-US" dirty="0" smtClean="0"/>
                        <a:t>인터페이스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moveToFirst</a:t>
                      </a:r>
                      <a:r>
                        <a:rPr lang="en-US" altLang="ko-KR" dirty="0" smtClean="0"/>
                        <a:t>(), </a:t>
                      </a:r>
                      <a:r>
                        <a:rPr lang="en-US" altLang="ko-KR" dirty="0" err="1" smtClean="0"/>
                        <a:t>moveToLast</a:t>
                      </a:r>
                      <a:r>
                        <a:rPr lang="en-US" altLang="ko-KR" dirty="0" smtClean="0"/>
                        <a:t>(),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moveToNext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커서의 제일 첫 행으로 이동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커서의 제일 마지막 행으로 이동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현재 커서의 다음 행으로 이동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618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786734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679673" cy="369332"/>
          </a:xfrm>
        </p:spPr>
        <p:txBody>
          <a:bodyPr/>
          <a:lstStyle/>
          <a:p>
            <a:r>
              <a:rPr lang="en-US" altLang="ko-KR" dirty="0" smtClean="0"/>
              <a:t> SQL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463287"/>
              </p:ext>
            </p:extLst>
          </p:nvPr>
        </p:nvGraphicFramePr>
        <p:xfrm>
          <a:off x="679005" y="1143000"/>
          <a:ext cx="9217023" cy="4662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5">
                  <a:extLst>
                    <a:ext uri="{9D8B030D-6E8A-4147-A177-3AD203B41FA5}">
                      <a16:colId xmlns:a16="http://schemas.microsoft.com/office/drawing/2014/main" val="238783196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947904558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3245943319"/>
                    </a:ext>
                  </a:extLst>
                </a:gridCol>
              </a:tblGrid>
              <a:tr h="4998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명령어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35411"/>
                  </a:ext>
                </a:extLst>
              </a:tr>
              <a:tr h="831555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정의 명령어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CREATE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사용자가 제공하는 컬럼 이름을 가지고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테이블을 생성</a:t>
                      </a:r>
                      <a:r>
                        <a:rPr lang="ko-KR" altLang="en-US" dirty="0" smtClean="0"/>
                        <a:t>한다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dirty="0" smtClean="0"/>
                        <a:t>사용자는 컬럼의 데이터 타입도 지정해야 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939356"/>
                  </a:ext>
                </a:extLst>
              </a:tr>
              <a:tr h="4998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ALTER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테이블에서 컬럼을 추가하거나 삭제한다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dirty="0" err="1" smtClean="0">
                          <a:solidFill>
                            <a:srgbClr val="FF0000"/>
                          </a:solidFill>
                        </a:rPr>
                        <a:t>테이블수정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393144"/>
                  </a:ext>
                </a:extLst>
              </a:tr>
              <a:tr h="83155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DROP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테이블의 모든 레코드를 제거하고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테이블</a:t>
                      </a:r>
                      <a:r>
                        <a:rPr lang="ko-KR" altLang="en-US" dirty="0" smtClean="0"/>
                        <a:t> 자체를 데이터베이스로부터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삭제</a:t>
                      </a:r>
                      <a:r>
                        <a:rPr lang="ko-KR" altLang="en-US" dirty="0" smtClean="0"/>
                        <a:t>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187239"/>
                  </a:ext>
                </a:extLst>
              </a:tr>
              <a:tr h="499859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조작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명령어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새로운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레코드</a:t>
                      </a:r>
                      <a:r>
                        <a:rPr lang="ko-KR" altLang="en-US" dirty="0" smtClean="0"/>
                        <a:t>를 테이블에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추가</a:t>
                      </a:r>
                      <a:r>
                        <a:rPr lang="ko-KR" altLang="en-US" dirty="0" smtClean="0"/>
                        <a:t>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380338"/>
                  </a:ext>
                </a:extLst>
              </a:tr>
              <a:tr h="4998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테이블에서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레코드</a:t>
                      </a:r>
                      <a:r>
                        <a:rPr lang="ko-KR" altLang="en-US" dirty="0" smtClean="0"/>
                        <a:t>의 값을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변경</a:t>
                      </a:r>
                      <a:r>
                        <a:rPr lang="ko-KR" altLang="en-US" dirty="0" smtClean="0"/>
                        <a:t>한다</a:t>
                      </a:r>
                      <a:r>
                        <a:rPr lang="en-US" altLang="ko-KR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642605"/>
                  </a:ext>
                </a:extLst>
              </a:tr>
              <a:tr h="4998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지정된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레코드</a:t>
                      </a:r>
                      <a:r>
                        <a:rPr lang="ko-KR" altLang="en-US" dirty="0" smtClean="0"/>
                        <a:t>를 테이블에서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삭제</a:t>
                      </a:r>
                      <a:r>
                        <a:rPr lang="ko-KR" altLang="en-US" dirty="0" smtClean="0"/>
                        <a:t>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410674"/>
                  </a:ext>
                </a:extLst>
              </a:tr>
              <a:tr h="4998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SELECT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테이블로부터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레코드를 조회</a:t>
                      </a:r>
                      <a:r>
                        <a:rPr lang="ko-KR" altLang="en-US" dirty="0" smtClean="0"/>
                        <a:t>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45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206500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5426165" cy="369332"/>
          </a:xfrm>
        </p:spPr>
        <p:txBody>
          <a:bodyPr/>
          <a:lstStyle/>
          <a:p>
            <a:r>
              <a:rPr lang="ko-KR" altLang="en-US" dirty="0" err="1" smtClean="0"/>
              <a:t>결과집합</a:t>
            </a:r>
            <a:r>
              <a:rPr lang="en-US" altLang="ko-KR" dirty="0" smtClean="0"/>
              <a:t>(Result Sets)</a:t>
            </a:r>
            <a:r>
              <a:rPr lang="ko-KR" altLang="en-US" dirty="0" smtClean="0"/>
              <a:t>과 커서</a:t>
            </a:r>
            <a:r>
              <a:rPr lang="en-US" altLang="ko-KR" dirty="0" smtClean="0"/>
              <a:t>(Cursors)</a:t>
            </a:r>
            <a:endParaRPr lang="ko-KR" altLang="en-US" dirty="0"/>
          </a:p>
        </p:txBody>
      </p:sp>
      <p:sp>
        <p:nvSpPr>
          <p:cNvPr id="4" name="직사각형 2"/>
          <p:cNvSpPr>
            <a:spLocks noChangeArrowheads="1"/>
          </p:cNvSpPr>
          <p:nvPr/>
        </p:nvSpPr>
        <p:spPr bwMode="auto">
          <a:xfrm>
            <a:off x="606996" y="836712"/>
            <a:ext cx="9001125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■ </a:t>
            </a:r>
            <a:r>
              <a:rPr kumimoji="0" lang="ko-KR" altLang="en-US" sz="2000" b="1" dirty="0" err="1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결과집합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• </a:t>
            </a:r>
            <a:r>
              <a:rPr kumimoji="0" lang="ko-KR" altLang="en-US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쿼리의 조건을 만족하는 레코드들의 집합이다</a:t>
            </a:r>
            <a:r>
              <a:rPr kumimoji="0" lang="en-US" altLang="ko-KR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.</a:t>
            </a:r>
          </a:p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■ </a:t>
            </a:r>
            <a:r>
              <a:rPr kumimoji="0" lang="ko-KR" altLang="en-US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커서</a:t>
            </a:r>
            <a:endParaRPr kumimoji="0" lang="en-US" altLang="ko-KR" sz="1800" b="1" dirty="0" smtClean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r>
              <a:rPr kumimoji="0" lang="en-US" altLang="ko-KR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• </a:t>
            </a:r>
            <a:r>
              <a:rPr kumimoji="0" lang="ko-KR" altLang="en-US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결과집합에서 사용자는 커서를 사용하여 한번에 한 </a:t>
            </a:r>
            <a:r>
              <a:rPr kumimoji="0" lang="ko-KR" altLang="en-US" sz="1800" b="1" dirty="0" err="1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레코드씩</a:t>
            </a:r>
            <a:r>
              <a:rPr kumimoji="0" lang="ko-KR" altLang="en-US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데이터에 접근할 수 있다</a:t>
            </a:r>
            <a:r>
              <a:rPr kumimoji="0" lang="en-US" altLang="ko-KR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. </a:t>
            </a:r>
            <a:r>
              <a:rPr kumimoji="0" lang="ko-KR" altLang="en-US" sz="1800" b="1" dirty="0" err="1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결과집합에</a:t>
            </a:r>
            <a:r>
              <a:rPr kumimoji="0" lang="ko-KR" altLang="en-US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대한 </a:t>
            </a:r>
            <a:r>
              <a:rPr kumimoji="0" lang="ko-KR" altLang="en-US" sz="1800" b="1" dirty="0" err="1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포인터라고</a:t>
            </a:r>
            <a:r>
              <a:rPr kumimoji="0" lang="ko-KR" altLang="en-US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생각</a:t>
            </a:r>
            <a:r>
              <a:rPr kumimoji="0" lang="en-US" altLang="ko-KR" sz="18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.</a:t>
            </a:r>
            <a:endParaRPr kumimoji="0" lang="en-US" altLang="ko-KR" sz="18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5" name="원통 4"/>
          <p:cNvSpPr/>
          <p:nvPr/>
        </p:nvSpPr>
        <p:spPr>
          <a:xfrm>
            <a:off x="4063380" y="3717032"/>
            <a:ext cx="3096344" cy="24482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627111"/>
              </p:ext>
            </p:extLst>
          </p:nvPr>
        </p:nvGraphicFramePr>
        <p:xfrm>
          <a:off x="4279404" y="4509120"/>
          <a:ext cx="266429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99">
                  <a:extLst>
                    <a:ext uri="{9D8B030D-6E8A-4147-A177-3AD203B41FA5}">
                      <a16:colId xmlns:a16="http://schemas.microsoft.com/office/drawing/2014/main" val="1698132466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3195558791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1724015773"/>
                    </a:ext>
                  </a:extLst>
                </a:gridCol>
              </a:tblGrid>
              <a:tr h="30603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 집합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617654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700818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32504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345418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847356" y="5157192"/>
            <a:ext cx="3456384" cy="50405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51212" y="525533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커서</a:t>
            </a:r>
            <a:endParaRPr lang="ko-KR" altLang="en-US"/>
          </a:p>
        </p:txBody>
      </p:sp>
      <p:cxnSp>
        <p:nvCxnSpPr>
          <p:cNvPr id="10" name="직선 화살표 연결선 9"/>
          <p:cNvCxnSpPr>
            <a:stCxn id="8" idx="3"/>
            <a:endCxn id="7" idx="1"/>
          </p:cNvCxnSpPr>
          <p:nvPr/>
        </p:nvCxnSpPr>
        <p:spPr>
          <a:xfrm>
            <a:off x="3094951" y="5409220"/>
            <a:ext cx="752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485707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직사각형 2"/>
          <p:cNvSpPr>
            <a:spLocks noChangeArrowheads="1"/>
          </p:cNvSpPr>
          <p:nvPr/>
        </p:nvSpPr>
        <p:spPr bwMode="auto">
          <a:xfrm>
            <a:off x="606425" y="857250"/>
            <a:ext cx="9001125" cy="37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20000"/>
              </a:lnSpc>
              <a:spcAft>
                <a:spcPct val="25000"/>
              </a:spcAf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■ 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안드로이드에서 데이터를 저장하는 대표적인 방법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20000"/>
              </a:lnSpc>
              <a:spcAft>
                <a:spcPct val="25000"/>
              </a:spcAft>
            </a:pP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• </a:t>
            </a:r>
            <a:r>
              <a:rPr kumimoji="0" lang="ko-KR" altLang="en-US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설정 정보</a:t>
            </a:r>
            <a:endParaRPr kumimoji="0" lang="en-US" altLang="ko-KR" sz="18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20000"/>
              </a:lnSpc>
              <a:spcAft>
                <a:spcPct val="25000"/>
              </a:spcAft>
            </a:pP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• </a:t>
            </a:r>
            <a:r>
              <a:rPr kumimoji="0" lang="ko-KR" altLang="en-US" sz="1800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파일 사용</a:t>
            </a:r>
            <a:endParaRPr kumimoji="0" lang="en-US" altLang="ko-KR" sz="1800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20000"/>
              </a:lnSpc>
              <a:spcAft>
                <a:spcPct val="25000"/>
              </a:spcAft>
            </a:pP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• </a:t>
            </a:r>
            <a:r>
              <a:rPr kumimoji="0" lang="ko-KR" altLang="en-US" sz="20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데이터베이스 </a:t>
            </a:r>
            <a:r>
              <a:rPr kumimoji="0" lang="en-US" altLang="ko-KR" sz="20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  <a:sym typeface="Wingdings" pitchFamily="2" charset="2"/>
              </a:rPr>
              <a:t></a:t>
            </a: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많은 데이터를 체계적으로 관리</a:t>
            </a:r>
            <a:endParaRPr kumimoji="0" lang="en-US" altLang="ko-KR" sz="16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20000"/>
              </a:lnSpc>
              <a:spcAft>
                <a:spcPct val="25000"/>
              </a:spcAft>
            </a:pPr>
            <a:endParaRPr kumimoji="0" lang="en-US" altLang="ko-KR" sz="18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/>
            <a:endParaRPr kumimoji="0" lang="en-US" altLang="ko-KR" sz="18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/>
            <a:endParaRPr kumimoji="0" lang="en-US" altLang="ko-KR" sz="18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/>
            <a:endParaRPr kumimoji="0" lang="ko-KR" altLang="en-US" sz="18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20000"/>
              </a:lnSpc>
              <a:spcAft>
                <a:spcPct val="25000"/>
              </a:spcAft>
            </a:pPr>
            <a:endParaRPr kumimoji="0" lang="en-US" altLang="ko-KR" sz="18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20000"/>
              </a:lnSpc>
              <a:spcAft>
                <a:spcPct val="25000"/>
              </a:spcAft>
            </a:pPr>
            <a:endParaRPr kumimoji="0" lang="en-US" altLang="ko-KR" sz="18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9459" name="직사각형 2"/>
          <p:cNvSpPr>
            <a:spLocks noChangeArrowheads="1"/>
          </p:cNvSpPr>
          <p:nvPr/>
        </p:nvSpPr>
        <p:spPr bwMode="auto">
          <a:xfrm>
            <a:off x="7204496" y="3956308"/>
            <a:ext cx="2625725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20000"/>
              </a:lnSpc>
              <a:spcAft>
                <a:spcPct val="25000"/>
              </a:spcAft>
            </a:pPr>
            <a:r>
              <a:rPr lang="en-US" altLang="ko-KR" b="1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b="1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</a:rPr>
              <a:t>데이터베이스 활용 순서</a:t>
            </a:r>
            <a:r>
              <a:rPr lang="en-US" altLang="ko-KR" b="1">
                <a:solidFill>
                  <a:schemeClr val="accent1"/>
                </a:solidFill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 algn="ctr" eaLnBrk="1" latinLnBrk="1" hangingPunct="1">
              <a:lnSpc>
                <a:spcPct val="120000"/>
              </a:lnSpc>
              <a:spcAft>
                <a:spcPct val="25000"/>
              </a:spcAft>
            </a:pPr>
            <a:endParaRPr lang="ko-KR" altLang="en-US" b="1">
              <a:solidFill>
                <a:schemeClr val="accent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60" name="AutoShape 43"/>
          <p:cNvSpPr>
            <a:spLocks noChangeArrowheads="1"/>
          </p:cNvSpPr>
          <p:nvPr/>
        </p:nvSpPr>
        <p:spPr bwMode="auto">
          <a:xfrm>
            <a:off x="6799684" y="1292483"/>
            <a:ext cx="3343275" cy="400050"/>
          </a:xfrm>
          <a:prstGeom prst="roundRect">
            <a:avLst>
              <a:gd name="adj" fmla="val 18343"/>
            </a:avLst>
          </a:prstGeom>
          <a:solidFill>
            <a:srgbClr val="91B6DB"/>
          </a:solidFill>
          <a:ln w="15875" algn="ctr">
            <a:solidFill>
              <a:schemeClr val="bg1"/>
            </a:solidFill>
            <a:round/>
            <a:headEnd/>
            <a:tailEnd/>
          </a:ln>
          <a:effectLst>
            <a:outerShdw dist="28398" dir="3806097" algn="ctr" rotWithShape="0">
              <a:srgbClr val="A7C5E3"/>
            </a:outerShdw>
          </a:effectLst>
        </p:spPr>
        <p:txBody>
          <a:bodyPr wrap="none" anchor="ctr"/>
          <a:lstStyle/>
          <a:p>
            <a:pPr algn="ctr" eaLnBrk="1" fontAlgn="b" latinLnBrk="1" hangingPunct="1"/>
            <a:endParaRPr lang="ko-KR" altLang="en-US" sz="16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61" name="TextBox 28"/>
          <p:cNvSpPr txBox="1">
            <a:spLocks noChangeArrowheads="1"/>
          </p:cNvSpPr>
          <p:nvPr/>
        </p:nvSpPr>
        <p:spPr bwMode="auto">
          <a:xfrm>
            <a:off x="6798096" y="1316296"/>
            <a:ext cx="33448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50000"/>
              </a:lnSpc>
            </a:pPr>
            <a:r>
              <a:rPr kumimoji="0" lang="ko-KR" altLang="en-US" b="1" dirty="0">
                <a:solidFill>
                  <a:srgbClr val="5F2E05"/>
                </a:solidFill>
                <a:latin typeface="나눔고딕" pitchFamily="50" charset="-127"/>
                <a:ea typeface="나눔고딕" pitchFamily="50" charset="-127"/>
              </a:rPr>
              <a:t>데이터베이스 만들기</a:t>
            </a:r>
            <a:endParaRPr kumimoji="0" lang="en-US" altLang="ko-KR" b="1" dirty="0">
              <a:solidFill>
                <a:srgbClr val="5F2E0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0" name="직선 연결선 47"/>
          <p:cNvCxnSpPr>
            <a:cxnSpLocks noChangeShapeType="1"/>
          </p:cNvCxnSpPr>
          <p:nvPr/>
        </p:nvCxnSpPr>
        <p:spPr bwMode="auto">
          <a:xfrm>
            <a:off x="8452271" y="1721108"/>
            <a:ext cx="0" cy="252413"/>
          </a:xfrm>
          <a:prstGeom prst="line">
            <a:avLst/>
          </a:prstGeom>
          <a:noFill/>
          <a:ln w="38100" algn="ctr">
            <a:solidFill>
              <a:schemeClr val="accent1">
                <a:lumMod val="60000"/>
                <a:lumOff val="40000"/>
              </a:schemeClr>
            </a:solidFill>
            <a:round/>
            <a:headEnd type="none" w="med" len="med"/>
            <a:tailEnd type="triangle" w="med" len="med"/>
          </a:ln>
        </p:spPr>
      </p:cxnSp>
      <p:sp>
        <p:nvSpPr>
          <p:cNvPr id="19463" name="AutoShape 43"/>
          <p:cNvSpPr>
            <a:spLocks noChangeArrowheads="1"/>
          </p:cNvSpPr>
          <p:nvPr/>
        </p:nvSpPr>
        <p:spPr bwMode="auto">
          <a:xfrm>
            <a:off x="6799684" y="1992571"/>
            <a:ext cx="3343275" cy="400050"/>
          </a:xfrm>
          <a:prstGeom prst="roundRect">
            <a:avLst>
              <a:gd name="adj" fmla="val 18343"/>
            </a:avLst>
          </a:prstGeom>
          <a:solidFill>
            <a:srgbClr val="91B6DB"/>
          </a:solidFill>
          <a:ln w="15875" algn="ctr">
            <a:solidFill>
              <a:schemeClr val="bg1"/>
            </a:solidFill>
            <a:round/>
            <a:headEnd/>
            <a:tailEnd/>
          </a:ln>
          <a:effectLst>
            <a:outerShdw dist="28398" dir="3806097" algn="ctr" rotWithShape="0">
              <a:srgbClr val="A7C5E3"/>
            </a:outerShdw>
          </a:effectLst>
        </p:spPr>
        <p:txBody>
          <a:bodyPr wrap="none" anchor="ctr"/>
          <a:lstStyle/>
          <a:p>
            <a:pPr algn="ctr" eaLnBrk="1" fontAlgn="b" latinLnBrk="1" hangingPunct="1"/>
            <a:endParaRPr lang="ko-KR" altLang="en-US" sz="16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64" name="TextBox 31"/>
          <p:cNvSpPr txBox="1">
            <a:spLocks noChangeArrowheads="1"/>
          </p:cNvSpPr>
          <p:nvPr/>
        </p:nvSpPr>
        <p:spPr bwMode="auto">
          <a:xfrm>
            <a:off x="6798096" y="2016383"/>
            <a:ext cx="33448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5F2E05"/>
                </a:solidFill>
                <a:latin typeface="나눔고딕" pitchFamily="50" charset="-127"/>
                <a:ea typeface="나눔고딕" pitchFamily="50" charset="-127"/>
              </a:rPr>
              <a:t>테이블 만들기</a:t>
            </a:r>
            <a:endParaRPr kumimoji="0" lang="en-US" altLang="ko-KR" b="1">
              <a:solidFill>
                <a:srgbClr val="5F2E0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3" name="직선 연결선 47"/>
          <p:cNvCxnSpPr>
            <a:cxnSpLocks noChangeShapeType="1"/>
          </p:cNvCxnSpPr>
          <p:nvPr/>
        </p:nvCxnSpPr>
        <p:spPr bwMode="auto">
          <a:xfrm>
            <a:off x="8452271" y="2421196"/>
            <a:ext cx="0" cy="252412"/>
          </a:xfrm>
          <a:prstGeom prst="line">
            <a:avLst/>
          </a:prstGeom>
          <a:noFill/>
          <a:ln w="38100" algn="ctr">
            <a:solidFill>
              <a:schemeClr val="accent1">
                <a:lumMod val="60000"/>
                <a:lumOff val="40000"/>
              </a:schemeClr>
            </a:solidFill>
            <a:round/>
            <a:headEnd type="none" w="med" len="med"/>
            <a:tailEnd type="triangle" w="med" len="med"/>
          </a:ln>
        </p:spPr>
      </p:cxnSp>
      <p:sp>
        <p:nvSpPr>
          <p:cNvPr id="19466" name="AutoShape 43"/>
          <p:cNvSpPr>
            <a:spLocks noChangeArrowheads="1"/>
          </p:cNvSpPr>
          <p:nvPr/>
        </p:nvSpPr>
        <p:spPr bwMode="auto">
          <a:xfrm>
            <a:off x="6799684" y="2697421"/>
            <a:ext cx="3343275" cy="400050"/>
          </a:xfrm>
          <a:prstGeom prst="roundRect">
            <a:avLst>
              <a:gd name="adj" fmla="val 18343"/>
            </a:avLst>
          </a:prstGeom>
          <a:solidFill>
            <a:srgbClr val="91B6DB"/>
          </a:solidFill>
          <a:ln w="15875" algn="ctr">
            <a:solidFill>
              <a:schemeClr val="bg1"/>
            </a:solidFill>
            <a:round/>
            <a:headEnd/>
            <a:tailEnd/>
          </a:ln>
          <a:effectLst>
            <a:outerShdw dist="28398" dir="3806097" algn="ctr" rotWithShape="0">
              <a:srgbClr val="A7C5E3"/>
            </a:outerShdw>
          </a:effectLst>
        </p:spPr>
        <p:txBody>
          <a:bodyPr wrap="none" anchor="ctr"/>
          <a:lstStyle/>
          <a:p>
            <a:pPr algn="ctr" eaLnBrk="1" fontAlgn="b" latinLnBrk="1" hangingPunct="1"/>
            <a:endParaRPr lang="ko-KR" altLang="en-US" sz="16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67" name="TextBox 34"/>
          <p:cNvSpPr txBox="1">
            <a:spLocks noChangeArrowheads="1"/>
          </p:cNvSpPr>
          <p:nvPr/>
        </p:nvSpPr>
        <p:spPr bwMode="auto">
          <a:xfrm>
            <a:off x="6798096" y="2721233"/>
            <a:ext cx="33448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5F2E05"/>
                </a:solidFill>
                <a:latin typeface="나눔고딕" pitchFamily="50" charset="-127"/>
                <a:ea typeface="나눔고딕" pitchFamily="50" charset="-127"/>
              </a:rPr>
              <a:t>레코드 추가하기</a:t>
            </a:r>
            <a:endParaRPr kumimoji="0" lang="en-US" altLang="ko-KR" b="1">
              <a:solidFill>
                <a:srgbClr val="5F2E0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6" name="직선 연결선 47"/>
          <p:cNvCxnSpPr>
            <a:cxnSpLocks noChangeShapeType="1"/>
          </p:cNvCxnSpPr>
          <p:nvPr/>
        </p:nvCxnSpPr>
        <p:spPr bwMode="auto">
          <a:xfrm>
            <a:off x="8452271" y="3126046"/>
            <a:ext cx="0" cy="252412"/>
          </a:xfrm>
          <a:prstGeom prst="line">
            <a:avLst/>
          </a:prstGeom>
          <a:noFill/>
          <a:ln w="38100" algn="ctr">
            <a:solidFill>
              <a:schemeClr val="accent1">
                <a:lumMod val="60000"/>
                <a:lumOff val="40000"/>
              </a:schemeClr>
            </a:solidFill>
            <a:round/>
            <a:headEnd type="none" w="med" len="med"/>
            <a:tailEnd type="triangle" w="med" len="med"/>
          </a:ln>
        </p:spPr>
      </p:cxnSp>
      <p:sp>
        <p:nvSpPr>
          <p:cNvPr id="19469" name="AutoShape 43"/>
          <p:cNvSpPr>
            <a:spLocks noChangeArrowheads="1"/>
          </p:cNvSpPr>
          <p:nvPr/>
        </p:nvSpPr>
        <p:spPr bwMode="auto">
          <a:xfrm>
            <a:off x="6804446" y="3407033"/>
            <a:ext cx="3343275" cy="400050"/>
          </a:xfrm>
          <a:prstGeom prst="roundRect">
            <a:avLst>
              <a:gd name="adj" fmla="val 18343"/>
            </a:avLst>
          </a:prstGeom>
          <a:solidFill>
            <a:srgbClr val="91B6DB"/>
          </a:solidFill>
          <a:ln w="15875" algn="ctr">
            <a:solidFill>
              <a:schemeClr val="bg1"/>
            </a:solidFill>
            <a:round/>
            <a:headEnd/>
            <a:tailEnd/>
          </a:ln>
          <a:effectLst>
            <a:outerShdw dist="28398" dir="3806097" algn="ctr" rotWithShape="0">
              <a:srgbClr val="A7C5E3"/>
            </a:outerShdw>
          </a:effectLst>
        </p:spPr>
        <p:txBody>
          <a:bodyPr wrap="none" anchor="ctr"/>
          <a:lstStyle/>
          <a:p>
            <a:pPr algn="ctr" eaLnBrk="1" fontAlgn="b" latinLnBrk="1" hangingPunct="1"/>
            <a:endParaRPr lang="ko-KR" altLang="en-US" sz="16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70" name="TextBox 37"/>
          <p:cNvSpPr txBox="1">
            <a:spLocks noChangeArrowheads="1"/>
          </p:cNvSpPr>
          <p:nvPr/>
        </p:nvSpPr>
        <p:spPr bwMode="auto">
          <a:xfrm>
            <a:off x="6802859" y="3430846"/>
            <a:ext cx="334486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50000"/>
              </a:lnSpc>
            </a:pPr>
            <a:r>
              <a:rPr kumimoji="0" lang="ko-KR" altLang="en-US" b="1" dirty="0" smtClean="0">
                <a:solidFill>
                  <a:srgbClr val="5F2E05"/>
                </a:solidFill>
                <a:latin typeface="나눔고딕" pitchFamily="50" charset="-127"/>
                <a:ea typeface="나눔고딕" pitchFamily="50" charset="-127"/>
              </a:rPr>
              <a:t>레코드 </a:t>
            </a:r>
            <a:r>
              <a:rPr kumimoji="0" lang="ko-KR" altLang="en-US" b="1" dirty="0">
                <a:solidFill>
                  <a:srgbClr val="5F2E05"/>
                </a:solidFill>
                <a:latin typeface="나눔고딕" pitchFamily="50" charset="-127"/>
                <a:ea typeface="나눔고딕" pitchFamily="50" charset="-127"/>
              </a:rPr>
              <a:t>조회하기</a:t>
            </a:r>
            <a:endParaRPr kumimoji="0" lang="en-US" altLang="ko-KR" b="1" dirty="0">
              <a:solidFill>
                <a:srgbClr val="5F2E05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71" name="직사각형 2"/>
          <p:cNvSpPr>
            <a:spLocks noChangeArrowheads="1"/>
          </p:cNvSpPr>
          <p:nvPr/>
        </p:nvSpPr>
        <p:spPr bwMode="auto">
          <a:xfrm>
            <a:off x="606424" y="2929195"/>
            <a:ext cx="9001125" cy="4685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■ 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데이터베이스를 만드는 가장 간단한 방법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50000"/>
              </a:lnSpc>
            </a:pP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• Context </a:t>
            </a:r>
            <a:r>
              <a:rPr kumimoji="0" lang="ko-KR" altLang="en-US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클래스에 정의된 </a:t>
            </a:r>
            <a:r>
              <a:rPr kumimoji="0" lang="en-US" altLang="ko-KR" sz="1800" b="1" dirty="0" err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openOrCreateDatabase</a:t>
            </a: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() </a:t>
            </a:r>
            <a:r>
              <a:rPr kumimoji="0" lang="ko-KR" altLang="en-US" sz="1800" b="1" dirty="0" err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메소드를</a:t>
            </a:r>
            <a:r>
              <a:rPr kumimoji="0" lang="ko-KR" altLang="en-US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사용</a:t>
            </a:r>
            <a:endParaRPr kumimoji="0" lang="en-US" altLang="ko-KR" sz="18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50000"/>
              </a:lnSpc>
            </a:pP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• </a:t>
            </a:r>
            <a:r>
              <a:rPr kumimoji="0" lang="ko-KR" altLang="en-US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애플리케이션에서 기본적으로 사용하는 </a:t>
            </a: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Activity </a:t>
            </a:r>
            <a:r>
              <a:rPr kumimoji="0" lang="ko-KR" altLang="en-US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클래스가 </a:t>
            </a: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Context</a:t>
            </a:r>
            <a:r>
              <a:rPr kumimoji="0" lang="ko-KR" altLang="en-US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를 상속한 </a:t>
            </a:r>
            <a:endParaRPr kumimoji="0" lang="en-US" altLang="ko-KR" sz="18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50000"/>
              </a:lnSpc>
            </a:pP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     </a:t>
            </a:r>
            <a:r>
              <a:rPr kumimoji="0" lang="ko-KR" altLang="en-US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것이므로 </a:t>
            </a:r>
            <a:r>
              <a:rPr kumimoji="0" lang="ko-KR" altLang="en-US" sz="1800" b="1" dirty="0" err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액티비티</a:t>
            </a:r>
            <a:r>
              <a:rPr kumimoji="0" lang="ko-KR" altLang="en-US" sz="1800" b="1" dirty="0">
                <a:latin typeface="나눔고딕" pitchFamily="50" charset="-127"/>
                <a:ea typeface="나눔고딕" pitchFamily="50" charset="-127"/>
                <a:cs typeface="Tahoma" pitchFamily="34" charset="0"/>
              </a:rPr>
              <a:t> 안에서 데이터베이스 생성 가능</a:t>
            </a:r>
          </a:p>
          <a:p>
            <a:pPr eaLnBrk="1" latinLnBrk="1" hangingPunct="1">
              <a:lnSpc>
                <a:spcPct val="150000"/>
              </a:lnSpc>
            </a:pPr>
            <a:endParaRPr kumimoji="0" lang="en-US" altLang="ko-KR" sz="18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50000"/>
              </a:lnSpc>
            </a:pPr>
            <a:endParaRPr kumimoji="0" lang="ko-KR" altLang="en-US" sz="18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endParaRPr kumimoji="0" lang="en-US" altLang="ko-KR" sz="18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eaLnBrk="1" latinLnBrk="1" hangingPunct="1">
              <a:lnSpc>
                <a:spcPct val="150000"/>
              </a:lnSpc>
              <a:spcAft>
                <a:spcPct val="25000"/>
              </a:spcAft>
            </a:pPr>
            <a:endParaRPr kumimoji="0" lang="en-US" altLang="ko-KR" sz="1800" b="1" dirty="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9472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데이터베이스와 테이블 만들기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73" name="제목 17"/>
          <p:cNvSpPr>
            <a:spLocks noGrp="1"/>
          </p:cNvSpPr>
          <p:nvPr>
            <p:ph type="title"/>
          </p:nvPr>
        </p:nvSpPr>
        <p:spPr>
          <a:xfrm>
            <a:off x="828675" y="201613"/>
            <a:ext cx="3140075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모바일 데이터베이스란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25242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324500" cy="369332"/>
          </a:xfrm>
        </p:spPr>
        <p:txBody>
          <a:bodyPr/>
          <a:lstStyle/>
          <a:p>
            <a:r>
              <a:rPr lang="en-US" altLang="ko-KR" dirty="0" err="1" smtClean="0"/>
              <a:t>SQLiteDatabase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8306891" cy="56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-1" b="82435"/>
          <a:stretch/>
        </p:blipFill>
        <p:spPr bwMode="auto">
          <a:xfrm>
            <a:off x="4608962" y="5823787"/>
            <a:ext cx="5688632" cy="1031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231732" y="836712"/>
            <a:ext cx="2592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오픈소스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표준 </a:t>
            </a:r>
            <a:r>
              <a:rPr lang="en-US" altLang="ko-KR" dirty="0" smtClean="0">
                <a:solidFill>
                  <a:srgbClr val="FF0000"/>
                </a:solidFill>
              </a:rPr>
              <a:t>RDBMS </a:t>
            </a:r>
            <a:r>
              <a:rPr lang="ko-KR" altLang="en-US" dirty="0" smtClean="0">
                <a:solidFill>
                  <a:srgbClr val="FF0000"/>
                </a:solidFill>
              </a:rPr>
              <a:t>준수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경량</a:t>
            </a:r>
            <a:r>
              <a:rPr lang="en-US" altLang="ko-KR" dirty="0" smtClean="0">
                <a:solidFill>
                  <a:srgbClr val="FF0000"/>
                </a:solidFill>
              </a:rPr>
              <a:t>DB(Embedded device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663311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006831" cy="369332"/>
          </a:xfrm>
        </p:spPr>
        <p:txBody>
          <a:bodyPr/>
          <a:lstStyle/>
          <a:p>
            <a:r>
              <a:rPr lang="en-US" altLang="ko-KR" dirty="0" err="1" smtClean="0"/>
              <a:t>SQLiteDabase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767695"/>
              </p:ext>
            </p:extLst>
          </p:nvPr>
        </p:nvGraphicFramePr>
        <p:xfrm>
          <a:off x="828676" y="1340768"/>
          <a:ext cx="8563296" cy="4505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2687">
                  <a:extLst>
                    <a:ext uri="{9D8B030D-6E8A-4147-A177-3AD203B41FA5}">
                      <a16:colId xmlns:a16="http://schemas.microsoft.com/office/drawing/2014/main" val="3664845682"/>
                    </a:ext>
                  </a:extLst>
                </a:gridCol>
                <a:gridCol w="5360609">
                  <a:extLst>
                    <a:ext uri="{9D8B030D-6E8A-4147-A177-3AD203B41FA5}">
                      <a16:colId xmlns:a16="http://schemas.microsoft.com/office/drawing/2014/main" val="145166090"/>
                    </a:ext>
                  </a:extLst>
                </a:gridCol>
              </a:tblGrid>
              <a:tr h="547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구분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 smtClean="0"/>
                        <a:t>SQLiteDatabase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015915"/>
                  </a:ext>
                </a:extLst>
              </a:tr>
              <a:tr h="945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데이터베이스 만들기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OpenOrCreateDatabse</a:t>
                      </a:r>
                      <a:r>
                        <a:rPr lang="en-US" altLang="ko-KR" sz="2400" dirty="0" smtClean="0"/>
                        <a:t>()</a:t>
                      </a:r>
                      <a:r>
                        <a:rPr lang="ko-KR" altLang="en-US" sz="2400" dirty="0" err="1" smtClean="0"/>
                        <a:t>메소드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err="1" smtClean="0"/>
                        <a:t>SQLiteOpenHelper</a:t>
                      </a:r>
                      <a:r>
                        <a:rPr lang="ko-KR" altLang="en-US" sz="2400" dirty="0" smtClean="0"/>
                        <a:t>클래스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643566"/>
                  </a:ext>
                </a:extLst>
              </a:tr>
              <a:tr h="547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테이블만들기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execSQL</a:t>
                      </a:r>
                      <a:r>
                        <a:rPr lang="en-US" altLang="ko-KR" sz="2400" dirty="0" smtClean="0"/>
                        <a:t>()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673365"/>
                  </a:ext>
                </a:extLst>
              </a:tr>
              <a:tr h="547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레코드 입력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execSQL</a:t>
                      </a:r>
                      <a:r>
                        <a:rPr lang="en-US" altLang="ko-KR" sz="2400" dirty="0" smtClean="0"/>
                        <a:t>(), insert()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44916"/>
                  </a:ext>
                </a:extLst>
              </a:tr>
              <a:tr h="547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레코드 수정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execSQL</a:t>
                      </a:r>
                      <a:r>
                        <a:rPr lang="en-US" altLang="ko-KR" sz="2400" dirty="0" smtClean="0"/>
                        <a:t>(), update()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900593"/>
                  </a:ext>
                </a:extLst>
              </a:tr>
              <a:tr h="547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레코드 삭제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execSQL</a:t>
                      </a:r>
                      <a:r>
                        <a:rPr lang="en-US" altLang="ko-KR" sz="2400" dirty="0" smtClean="0"/>
                        <a:t>(), delete()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360929"/>
                  </a:ext>
                </a:extLst>
              </a:tr>
              <a:tr h="547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레코드 조회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rawSQL</a:t>
                      </a:r>
                      <a:r>
                        <a:rPr lang="en-US" altLang="ko-KR" sz="2400" dirty="0" smtClean="0"/>
                        <a:t>(), query()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-&gt;return</a:t>
                      </a:r>
                      <a:r>
                        <a:rPr lang="en-US" altLang="ko-KR" sz="2400" baseline="0" dirty="0" smtClean="0"/>
                        <a:t> Cursor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190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958506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21" name="직사각형 2"/>
          <p:cNvSpPr>
            <a:spLocks noChangeArrowheads="1"/>
          </p:cNvSpPr>
          <p:nvPr/>
        </p:nvSpPr>
        <p:spPr bwMode="auto">
          <a:xfrm>
            <a:off x="606425" y="915303"/>
            <a:ext cx="9001125" cy="228370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kumimoji="0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■ </a:t>
            </a:r>
            <a:r>
              <a:rPr kumimoji="0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데이터베이스를 열거나 삭제할 수 있는 메소드</a:t>
            </a:r>
          </a:p>
          <a:p>
            <a:pPr eaLnBrk="1" latinLnBrk="1" hangingPunct="1">
              <a:defRPr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8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abstract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SQLiteDatabase openOrCreateDatabase (String name, </a:t>
            </a: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mode, </a:t>
            </a:r>
            <a:r>
              <a:rPr lang="en-US" altLang="ko-KR" sz="1800" kern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SQLiteDatabase.CursorFactory</a:t>
            </a:r>
            <a:r>
              <a:rPr lang="en-US" altLang="ko-KR" sz="18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factory)</a:t>
            </a: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abstract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boolean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deleteDatabase (String name)</a:t>
            </a:r>
          </a:p>
          <a:p>
            <a:pPr eaLnBrk="1" latinLnBrk="1" hangingPunct="1">
              <a:defRPr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606425" y="3500438"/>
            <a:ext cx="9001125" cy="29670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kumimoji="0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■ SQL</a:t>
            </a:r>
            <a:r>
              <a:rPr kumimoji="0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을 실행할 수 있는 메소드</a:t>
            </a:r>
          </a:p>
          <a:p>
            <a:pPr eaLnBrk="1" latinLnBrk="1" hangingPunct="1">
              <a:defRPr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eaLnBrk="1" latinLnBrk="1" hangingPunct="1">
              <a:defRPr/>
            </a:pPr>
            <a:r>
              <a:rPr lang="en-US" altLang="ko-KR" sz="1800" b="1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create, insert, delete </a:t>
            </a:r>
            <a:r>
              <a:rPr lang="ko-KR" altLang="en-US" sz="1800" b="1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 결과데이터가 없는 </a:t>
            </a:r>
            <a:r>
              <a:rPr lang="en-US" altLang="ko-KR" sz="1800" b="1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800" b="1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</a:t>
            </a:r>
            <a:endParaRPr lang="en-US" altLang="ko-KR" sz="1800" b="1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void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execSQL(String sql) throws SQLException</a:t>
            </a: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select</a:t>
            </a:r>
            <a:r>
              <a:rPr lang="ko-KR" altLang="en-US" sz="1800" b="1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와 같이 조회에 따른 결과 데이터가 있는 </a:t>
            </a:r>
            <a:r>
              <a:rPr lang="en-US" altLang="ko-KR" sz="1800" b="1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800" b="1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</a:t>
            </a:r>
            <a:endParaRPr lang="en-US" altLang="ko-KR" sz="18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latinLnBrk="1" hangingPunct="1">
              <a:defRPr/>
            </a:pPr>
            <a:r>
              <a:rPr lang="en-US" altLang="ko-KR" sz="1800" b="1" kern="0" dirty="0">
                <a:solidFill>
                  <a:srgbClr val="7F00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</a:t>
            </a:r>
            <a:r>
              <a:rPr lang="en-US" altLang="ko-KR" sz="18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Cursor rawQuery(String sql) throws SQLException</a:t>
            </a:r>
          </a:p>
          <a:p>
            <a:pPr eaLnBrk="1" latinLnBrk="1" hangingPunct="1">
              <a:defRPr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21511" name="제목 7"/>
          <p:cNvSpPr>
            <a:spLocks noGrp="1"/>
          </p:cNvSpPr>
          <p:nvPr>
            <p:ph type="title"/>
          </p:nvPr>
        </p:nvSpPr>
        <p:spPr>
          <a:xfrm>
            <a:off x="828675" y="201613"/>
            <a:ext cx="3924300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데이터베이스와 테이블 만들기</a:t>
            </a:r>
          </a:p>
        </p:txBody>
      </p:sp>
      <p:sp>
        <p:nvSpPr>
          <p:cNvPr id="21512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데이터베이스와 테이블 만들기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32910</TotalTime>
  <Words>1099</Words>
  <Application>Microsoft Office PowerPoint</Application>
  <PresentationFormat>35mm 슬라이드</PresentationFormat>
  <Paragraphs>275</Paragraphs>
  <Slides>32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45" baseType="lpstr">
      <vt:lpstr>굴림</vt:lpstr>
      <vt:lpstr>나눔고딕</vt:lpstr>
      <vt:lpstr>나눔고딕 ExtraBold</vt:lpstr>
      <vt:lpstr>맑은 고딕</vt:lpstr>
      <vt:lpstr>새굴림</vt:lpstr>
      <vt:lpstr>Arial</vt:lpstr>
      <vt:lpstr>Calibri</vt:lpstr>
      <vt:lpstr>Tahoma</vt:lpstr>
      <vt:lpstr>Times New Roman</vt:lpstr>
      <vt:lpstr>Verdana</vt:lpstr>
      <vt:lpstr>Wingdings</vt:lpstr>
      <vt:lpstr>SMC_mCare_Flow_Screen_Rev.1.2</vt:lpstr>
      <vt:lpstr>1_SMC_mCare_Flow_Screen_Rev.1.2</vt:lpstr>
      <vt:lpstr>이번 장에서는 무엇을 다룰까요?</vt:lpstr>
      <vt:lpstr>PowerPoint 프레젠테이션</vt:lpstr>
      <vt:lpstr>데이터베이스란?</vt:lpstr>
      <vt:lpstr> SQL</vt:lpstr>
      <vt:lpstr>결과집합(Result Sets)과 커서(Cursors)</vt:lpstr>
      <vt:lpstr>모바일 데이터베이스란?</vt:lpstr>
      <vt:lpstr>SQLiteDatabase 클래스</vt:lpstr>
      <vt:lpstr>SQLiteDabase</vt:lpstr>
      <vt:lpstr>데이터베이스와 테이블 만들기</vt:lpstr>
      <vt:lpstr>데이터베이스 만들기 구조 </vt:lpstr>
      <vt:lpstr>테이블 생성과 레코드 추가를 위한 SQL 문법</vt:lpstr>
      <vt:lpstr>데이터 조회 – SELECT SQL</vt:lpstr>
      <vt:lpstr>XML 레이아웃 만들기</vt:lpstr>
      <vt:lpstr>MainActivity</vt:lpstr>
      <vt:lpstr>Crate database, create table</vt:lpstr>
      <vt:lpstr>Insert, select</vt:lpstr>
      <vt:lpstr>실행 화면</vt:lpstr>
      <vt:lpstr>데이터베이스 저장 위치</vt:lpstr>
      <vt:lpstr>PowerPoint 프레젠테이션</vt:lpstr>
      <vt:lpstr>헬퍼클래스를 이용해 업그레이드 지원하기</vt:lpstr>
      <vt:lpstr>헬퍼클래스의 구조</vt:lpstr>
      <vt:lpstr>SQLiteOpenHelper클래스</vt:lpstr>
      <vt:lpstr>Insert(), query(), update(), delete() 함수 이용</vt:lpstr>
      <vt:lpstr>PowerPoint 프레젠테이션</vt:lpstr>
      <vt:lpstr>PowerPoint 프레젠테이션</vt:lpstr>
      <vt:lpstr>activity_main.xml</vt:lpstr>
      <vt:lpstr>activity_read.xml</vt:lpstr>
      <vt:lpstr>DBHelper.java</vt:lpstr>
      <vt:lpstr>MainActivity.java</vt:lpstr>
      <vt:lpstr>ReadActivity.java</vt:lpstr>
      <vt:lpstr>커서의 메소드</vt:lpstr>
      <vt:lpstr>SQLite를 활용하는 클래스 및 메소드 정리</vt:lpstr>
    </vt:vector>
  </TitlesOfParts>
  <Manager>Mike</Manager>
  <Company>UbiWare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DoItAndroidAppProgramming</dc:title>
  <dc:subject>Lecture Notes</dc:subject>
  <dc:creator>Mike</dc:creator>
  <cp:lastModifiedBy>선린</cp:lastModifiedBy>
  <cp:revision>3287</cp:revision>
  <dcterms:modified xsi:type="dcterms:W3CDTF">2018-04-18T02:30:03Z</dcterms:modified>
</cp:coreProperties>
</file>