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ibrary.virginia.edu/reading-pdf-files-into-r-for-text-minin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VIP Preliminary Content Analysis and Topic Modeling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Katie Murenbeeld</a:t>
            </a:r>
          </a:p>
        </p:txBody>
      </p:sp>
      <p:sp>
        <p:nvSpPr>
          <p:cNvPr id="4" name="Date Placeholder 3"/>
          <p:cNvSpPr>
            <a:spLocks noGrp="1"/>
          </p:cNvSpPr>
          <p:nvPr>
            <p:ph idx="10" sz="half" type="dt"/>
          </p:nvPr>
        </p:nvSpPr>
        <p:spPr/>
        <p:txBody>
          <a:bodyPr/>
          <a:lstStyle/>
          <a:p>
            <a:pPr lvl="0" indent="0" marL="0">
              <a:buNone/>
            </a:pPr>
            <a:r>
              <a:rPr/>
              <a:t>2023-02-13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Overall Sentiment of the Articles</a:t>
            </a:r>
          </a:p>
        </p:txBody>
      </p:sp>
      <p:pic>
        <p:nvPicPr>
          <p:cNvPr descr="VIP_Preliminary_Content_Analysis_present_files/figure-pptx/sentimen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Common Positive and Negative Words</a:t>
            </a:r>
          </a:p>
        </p:txBody>
      </p:sp>
      <p:sp>
        <p:nvSpPr>
          <p:cNvPr id="4" name="Text Placeholder 3"/>
          <p:cNvSpPr>
            <a:spLocks noGrp="1"/>
          </p:cNvSpPr>
          <p:nvPr>
            <p:ph idx="2" sz="half" type="body"/>
          </p:nvPr>
        </p:nvSpPr>
        <p:spPr/>
        <p:txBody>
          <a:bodyPr/>
          <a:lstStyle/>
          <a:p>
            <a:pPr lvl="0" indent="0" marL="0">
              <a:buNone/>
            </a:pPr>
            <a:r>
              <a:rPr/>
              <a:t>What are the most common positive and negative words?</a:t>
            </a:r>
          </a:p>
        </p:txBody>
      </p:sp>
      <p:pic>
        <p:nvPicPr>
          <p:cNvPr descr="VIP_Preliminary_Content_Analysis_present_files/figure-pptx/sent_word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Word Clouds of Positive and Negative Words</a:t>
            </a:r>
          </a:p>
        </p:txBody>
      </p:sp>
      <p:sp>
        <p:nvSpPr>
          <p:cNvPr id="4" name="Text Placeholder 3"/>
          <p:cNvSpPr>
            <a:spLocks noGrp="1"/>
          </p:cNvSpPr>
          <p:nvPr>
            <p:ph idx="2" sz="half" type="body"/>
          </p:nvPr>
        </p:nvSpPr>
        <p:spPr/>
        <p:txBody>
          <a:bodyPr/>
          <a:lstStyle/>
          <a:p>
            <a:pPr lvl="0" indent="0" marL="0">
              <a:buNone/>
            </a:pPr>
            <a:r>
              <a:rPr/>
              <a:t>Another fun visualization of content analysis is a </a:t>
            </a:r>
            <a:r>
              <a:rPr b="1"/>
              <a:t>word cloud</a:t>
            </a:r>
            <a:r>
              <a:rPr/>
              <a:t>.</a:t>
            </a:r>
          </a:p>
        </p:txBody>
      </p:sp>
      <p:pic>
        <p:nvPicPr>
          <p:cNvPr descr="VIP_Preliminary_Content_Analysis_present_files/figure-pptx/sent_wordcloud-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Considerations</a:t>
            </a:r>
          </a:p>
        </p:txBody>
      </p:sp>
      <p:sp>
        <p:nvSpPr>
          <p:cNvPr id="3" name="Content Placeholder 2"/>
          <p:cNvSpPr>
            <a:spLocks noGrp="1"/>
          </p:cNvSpPr>
          <p:nvPr>
            <p:ph idx="1"/>
          </p:nvPr>
        </p:nvSpPr>
        <p:spPr/>
        <p:txBody>
          <a:bodyPr/>
          <a:lstStyle/>
          <a:p>
            <a:pPr lvl="0"/>
            <a:r>
              <a:rPr/>
              <a:t>We may want to consider “stemming” as described above.</a:t>
            </a:r>
          </a:p>
          <a:p>
            <a:pPr lvl="0"/>
            <a:r>
              <a:rPr/>
              <a:t>In the future we may want to consider using a different lexicon, for example is “wild” really a negative word in this project?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 Frequency</a:t>
            </a:r>
          </a:p>
        </p:txBody>
      </p:sp>
      <p:sp>
        <p:nvSpPr>
          <p:cNvPr id="3" name="Content Placeholder 2"/>
          <p:cNvSpPr>
            <a:spLocks noGrp="1"/>
          </p:cNvSpPr>
          <p:nvPr>
            <p:ph idx="1"/>
          </p:nvPr>
        </p:nvSpPr>
        <p:spPr/>
        <p:txBody>
          <a:bodyPr/>
          <a:lstStyle/>
          <a:p>
            <a:pPr lvl="0" indent="0" marL="0">
              <a:buNone/>
            </a:pPr>
            <a:r>
              <a:rPr b="1"/>
              <a:t>Term frequency</a:t>
            </a:r>
            <a:r>
              <a:rPr/>
              <a:t> can be a useful metric to help one determine the meaning or focus of a text.</a:t>
            </a:r>
          </a:p>
          <a:p>
            <a:pPr lvl="0" indent="0" marL="0">
              <a:buNone/>
            </a:pPr>
            <a:r>
              <a:rPr/>
              <a:t>However, often times common stop words like “the” and “to” will be the most frequent words within a text.</a:t>
            </a:r>
          </a:p>
          <a:p>
            <a:pPr lvl="0" indent="0" marL="0">
              <a:buNone/>
            </a:pPr>
            <a:r>
              <a:rPr/>
              <a:t>A term frequency weighted by how often the term occurs in the text is another way to use term frequency instead of just removing stop words from the text or corpus.</a:t>
            </a:r>
          </a:p>
          <a:p>
            <a:pPr lvl="0" indent="0" marL="0">
              <a:buNone/>
            </a:pPr>
            <a:r>
              <a:rPr/>
              <a:t>A type of weighted term frequency is </a:t>
            </a:r>
            <a:r>
              <a:rPr b="1"/>
              <a:t>term frequency - inverse document frequency</a:t>
            </a:r>
            <a:r>
              <a:rPr/>
              <a:t>, or </a:t>
            </a:r>
            <a:r>
              <a:rPr b="1"/>
              <a:t>tf-idf</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 Frequency and Inverse Document Frequency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Term frequency refers to how frequently a word occurs in a document relative to the total number of words in the document.</a:t>
                </a:r>
              </a:p>
              <a:p>
                <a:pPr lvl="0" indent="0" marL="0">
                  <a:buNone/>
                </a:pPr>
                <a14:m>
                  <m:oMath xmlns:m="http://schemas.openxmlformats.org/officeDocument/2006/math">
                    <m:r>
                      <m:t>t</m:t>
                    </m:r>
                    <m:r>
                      <m:t>f</m:t>
                    </m:r>
                    <m:r>
                      <m:rPr>
                        <m:sty m:val="p"/>
                      </m:rPr>
                      <m:t>=</m:t>
                    </m:r>
                    <m:f>
                      <m:fPr>
                        <m:type m:val="bar"/>
                      </m:fPr>
                      <m:num>
                        <m:sSub>
                          <m:e>
                            <m:r>
                              <m:t>n</m:t>
                            </m:r>
                          </m:e>
                          <m:sub>
                            <m:r>
                              <m:t>w</m:t>
                            </m:r>
                            <m:r>
                              <m:t>o</m:t>
                            </m:r>
                            <m:r>
                              <m:t>r</m:t>
                            </m:r>
                            <m:sSub>
                              <m:e>
                                <m:r>
                                  <m:t>d</m:t>
                                </m:r>
                              </m:e>
                              <m:sub>
                                <m:r>
                                  <m:t>i</m:t>
                                </m:r>
                              </m:sub>
                            </m:sSub>
                          </m:sub>
                        </m:sSub>
                      </m:num>
                      <m:den>
                        <m:r>
                          <m:t>t</m:t>
                        </m:r>
                        <m:r>
                          <m:t>o</m:t>
                        </m:r>
                        <m:r>
                          <m:t>t</m:t>
                        </m:r>
                        <m:r>
                          <m:t>a</m:t>
                        </m:r>
                        <m:r>
                          <m:t>l</m:t>
                        </m:r>
                        <m:r>
                          <m:t>w</m:t>
                        </m:r>
                        <m:r>
                          <m:t>o</m:t>
                        </m:r>
                        <m:r>
                          <m:t>r</m:t>
                        </m:r>
                        <m:r>
                          <m:t>d</m:t>
                        </m:r>
                        <m:r>
                          <m:t>c</m:t>
                        </m:r>
                        <m:r>
                          <m:t>o</m:t>
                        </m:r>
                        <m:r>
                          <m:t>u</m:t>
                        </m:r>
                        <m:r>
                          <m:t>n</m:t>
                        </m:r>
                        <m:r>
                          <m:t>t</m:t>
                        </m:r>
                      </m:den>
                    </m:f>
                  </m:oMath>
                </a14:m>
              </a:p>
              <a:p>
                <a:pPr lvl="0" indent="0" marL="0">
                  <a:buNone/>
                </a:pPr>
                <a:r>
                  <a:rPr/>
                  <a:t>Inverse document frequency is the natural log of the number of documents relative to the number of documents containing a term.</a:t>
                </a:r>
              </a:p>
              <a:p>
                <a:pPr lvl="0" indent="0" marL="0">
                  <a:buNone/>
                </a:pPr>
                <a14:m>
                  <m:oMath xmlns:m="http://schemas.openxmlformats.org/officeDocument/2006/math">
                    <m:r>
                      <m:t>i</m:t>
                    </m:r>
                    <m:r>
                      <m:t>d</m:t>
                    </m:r>
                    <m:r>
                      <m:t>f</m:t>
                    </m:r>
                    <m:r>
                      <m:rPr>
                        <m:sty m:val="p"/>
                      </m:rPr>
                      <m:t>=</m:t>
                    </m:r>
                    <m:r>
                      <m:t>l</m:t>
                    </m:r>
                    <m:r>
                      <m:t>n</m:t>
                    </m:r>
                    <m:d>
                      <m:dPr>
                        <m:begChr m:val="("/>
                        <m:endChr m:val=")"/>
                        <m:sepChr m:val=""/>
                        <m:grow/>
                      </m:dPr>
                      <m:e>
                        <m:f>
                          <m:fPr>
                            <m:type m:val="bar"/>
                          </m:fPr>
                          <m:num>
                            <m:sSub>
                              <m:e>
                                <m:r>
                                  <m:t>n</m:t>
                                </m:r>
                              </m:e>
                              <m:sub>
                                <m:r>
                                  <m:t>d</m:t>
                                </m:r>
                                <m:r>
                                  <m:t>o</m:t>
                                </m:r>
                                <m:r>
                                  <m:t>c</m:t>
                                </m:r>
                                <m:r>
                                  <m:t>u</m:t>
                                </m:r>
                                <m:r>
                                  <m:t>m</m:t>
                                </m:r>
                                <m:r>
                                  <m:t>e</m:t>
                                </m:r>
                                <m:r>
                                  <m:t>n</m:t>
                                </m:r>
                                <m:r>
                                  <m:t>t</m:t>
                                </m:r>
                                <m:r>
                                  <m:t>s</m:t>
                                </m:r>
                              </m:sub>
                            </m:sSub>
                          </m:num>
                          <m:den>
                            <m:sSub>
                              <m:e>
                                <m:r>
                                  <m:t>n</m:t>
                                </m:r>
                              </m:e>
                              <m:sub>
                                <m:r>
                                  <m:t>d</m:t>
                                </m:r>
                                <m:r>
                                  <m:t>o</m:t>
                                </m:r>
                                <m:r>
                                  <m:t>c</m:t>
                                </m:r>
                                <m:r>
                                  <m:t>u</m:t>
                                </m:r>
                                <m:r>
                                  <m:t>m</m:t>
                                </m:r>
                                <m:r>
                                  <m:t>e</m:t>
                                </m:r>
                                <m:r>
                                  <m:t>n</m:t>
                                </m:r>
                                <m:r>
                                  <m:t>t</m:t>
                                </m:r>
                                <m:r>
                                  <m:t>s</m:t>
                                </m:r>
                                <m:r>
                                  <m:t>c</m:t>
                                </m:r>
                                <m:r>
                                  <m:t>o</m:t>
                                </m:r>
                                <m:r>
                                  <m:t>n</m:t>
                                </m:r>
                                <m:r>
                                  <m:t>t</m:t>
                                </m:r>
                                <m:r>
                                  <m:t>a</m:t>
                                </m:r>
                                <m:r>
                                  <m:t>i</m:t>
                                </m:r>
                                <m:r>
                                  <m:t>n</m:t>
                                </m:r>
                                <m:r>
                                  <m:t>i</m:t>
                                </m:r>
                                <m:r>
                                  <m:t>n</m:t>
                                </m:r>
                                <m:r>
                                  <m:t>g</m:t>
                                </m:r>
                                <m:r>
                                  <m:t>t</m:t>
                                </m:r>
                                <m:r>
                                  <m:t>h</m:t>
                                </m:r>
                                <m:r>
                                  <m:t>e</m:t>
                                </m:r>
                                <m:r>
                                  <m:t>t</m:t>
                                </m:r>
                                <m:r>
                                  <m:t>e</m:t>
                                </m:r>
                                <m:r>
                                  <m:t>r</m:t>
                                </m:r>
                                <m:r>
                                  <m:t>m</m:t>
                                </m:r>
                              </m:sub>
                            </m:sSub>
                          </m:den>
                        </m:f>
                      </m:e>
                    </m:d>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TF-IDF</a:t>
            </a:r>
          </a:p>
        </p:txBody>
      </p:sp>
      <p:sp>
        <p:nvSpPr>
          <p:cNvPr id="3" name="Content Placeholder 2"/>
          <p:cNvSpPr>
            <a:spLocks noGrp="1"/>
          </p:cNvSpPr>
          <p:nvPr>
            <p:ph idx="1"/>
          </p:nvPr>
        </p:nvSpPr>
        <p:spPr/>
        <p:txBody>
          <a:bodyPr/>
          <a:lstStyle/>
          <a:p>
            <a:pPr lvl="0" indent="0" marL="0">
              <a:buNone/>
            </a:pPr>
            <a:r>
              <a:rPr/>
              <a:t>Term frequency - inverse document frequency (tf-idf) is term frequency and idf multiplied together.</a:t>
            </a:r>
          </a:p>
          <a:p>
            <a:pPr lvl="0" indent="0" marL="0">
              <a:buNone/>
            </a:pPr>
            <a:r>
              <a:rPr/>
              <a:t>The idf part of the equation will decrease the weight of a term for common terms and increase the weight of a word for rarely used words. Basically, “the frequency of a term weighted for how rarely it occurs.</a:t>
            </a:r>
          </a:p>
          <a:p>
            <a:pPr lvl="0" indent="0" marL="0">
              <a:buNone/>
            </a:pPr>
            <a:r>
              <a:rPr/>
              <a:t>Tf-idf answers the question, “How important is this word in a document?”.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TF-IDF for 10 Articles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Here we determine the count </a:t>
                </a:r>
                <a:r>
                  <a:rPr b="1"/>
                  <a:t>n</a:t>
                </a:r>
                <a:r>
                  <a:rPr/>
                  <a:t> for each term in a document and the total word count </a:t>
                </a:r>
                <a:r>
                  <a:rPr b="1"/>
                  <a:t>total</a:t>
                </a:r>
                <a:r>
                  <a:rPr/>
                  <a:t> for each document.</a:t>
                </a:r>
              </a:p>
              <a:p>
                <a:pPr lvl="0" indent="0" marL="0">
                  <a:buNone/>
                </a:pPr>
                <a14:m>
                  <m:oMath xmlns:m="http://schemas.openxmlformats.org/officeDocument/2006/math">
                    <m:r>
                      <m:t>t</m:t>
                    </m:r>
                    <m:r>
                      <m:t>f</m:t>
                    </m:r>
                    <m:r>
                      <m:rPr>
                        <m:sty m:val="p"/>
                      </m:rPr>
                      <m:t>=</m:t>
                    </m:r>
                    <m:f>
                      <m:fPr>
                        <m:type m:val="bar"/>
                      </m:fPr>
                      <m:num>
                        <m:sSub>
                          <m:e>
                            <m:r>
                              <m:t>n</m:t>
                            </m:r>
                          </m:e>
                          <m:sub>
                            <m:r>
                              <m:t>w</m:t>
                            </m:r>
                            <m:r>
                              <m:t>o</m:t>
                            </m:r>
                            <m:r>
                              <m:t>r</m:t>
                            </m:r>
                            <m:sSub>
                              <m:e>
                                <m:r>
                                  <m:t>d</m:t>
                                </m:r>
                              </m:e>
                              <m:sub>
                                <m:r>
                                  <m:t>i</m:t>
                                </m:r>
                              </m:sub>
                            </m:sSub>
                          </m:sub>
                        </m:sSub>
                      </m:num>
                      <m:den>
                        <m:r>
                          <m:t>t</m:t>
                        </m:r>
                        <m:r>
                          <m:t>o</m:t>
                        </m:r>
                        <m:r>
                          <m:t>t</m:t>
                        </m:r>
                        <m:r>
                          <m:t>a</m:t>
                        </m:r>
                        <m:r>
                          <m:t>l</m:t>
                        </m:r>
                        <m:r>
                          <m:t>w</m:t>
                        </m:r>
                        <m:r>
                          <m:t>o</m:t>
                        </m:r>
                        <m:r>
                          <m:t>r</m:t>
                        </m:r>
                        <m:r>
                          <m:t>d</m:t>
                        </m:r>
                        <m:r>
                          <m:t>c</m:t>
                        </m:r>
                        <m:r>
                          <m:t>o</m:t>
                        </m:r>
                        <m:r>
                          <m:t>u</m:t>
                        </m:r>
                        <m:r>
                          <m:t>n</m:t>
                        </m:r>
                        <m:r>
                          <m:t>t</m:t>
                        </m:r>
                      </m:den>
                    </m:f>
                  </m:oMath>
                </a14:m>
              </a:p>
              <a:p>
                <a:pPr lvl="0"/>
                <a:r>
                  <a:rPr/>
                  <a:t>The </a:t>
                </a:r>
                <a:r>
                  <a:rPr b="1"/>
                  <a:t>rank</a:t>
                </a:r>
                <a:r>
                  <a:rPr/>
                  <a:t> is determined by the word count, so the most common word is ranked 1.</a:t>
                </a:r>
              </a:p>
            </p:txBody>
          </p:sp>
        </mc:Choice>
      </mc:AlternateContent>
      <p:pic>
        <p:nvPicPr>
          <p:cNvPr descr="VIP_Preliminary_Content_Analysis_present_files/figure-pptx/tf-idf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TF-IDF for Articles Grouped by Animal</a:t>
            </a:r>
          </a:p>
        </p:txBody>
      </p:sp>
      <p:sp>
        <p:nvSpPr>
          <p:cNvPr id="4" name="Text Placeholder 3"/>
          <p:cNvSpPr>
            <a:spLocks noGrp="1"/>
          </p:cNvSpPr>
          <p:nvPr>
            <p:ph idx="2" sz="half" type="body"/>
          </p:nvPr>
        </p:nvSpPr>
        <p:spPr/>
        <p:txBody>
          <a:bodyPr/>
          <a:lstStyle/>
          <a:p>
            <a:pPr lvl="0" indent="0" marL="0">
              <a:buNone/>
            </a:pPr>
            <a:r>
              <a:rPr/>
              <a:t>We could also group the corpus by the animal topic of the article.</a:t>
            </a:r>
          </a:p>
        </p:txBody>
      </p:sp>
      <p:pic>
        <p:nvPicPr>
          <p:cNvPr descr="VIP_Preliminary_Content_Analysis_present_files/figure-pptx/tf-idf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Slide Title</a:t>
            </a:r>
          </a:p>
        </p:txBody>
      </p:sp>
      <p:sp>
        <p:nvSpPr>
          <p:cNvPr id="4" name="Text Placeholder 3"/>
          <p:cNvSpPr>
            <a:spLocks noGrp="1"/>
          </p:cNvSpPr>
          <p:nvPr>
            <p:ph idx="2" sz="half" type="body"/>
          </p:nvPr>
        </p:nvSpPr>
        <p:spPr/>
        <p:txBody>
          <a:bodyPr/>
          <a:lstStyle/>
          <a:p>
            <a:pPr lvl="0"/>
            <a:r>
              <a:rPr/>
              <a:t>The highest tf-idf values for a document will show the most important words for a document.</a:t>
            </a:r>
          </a:p>
          <a:p>
            <a:pPr lvl="0"/>
            <a:r>
              <a:rPr/>
              <a:t>For example, in the “Deer abundance_CWD_and_is_it_that_a_wolf” article, the term “cwd” has the highest tf-idf for the document.</a:t>
            </a:r>
          </a:p>
        </p:txBody>
      </p:sp>
      <p:pic>
        <p:nvPicPr>
          <p:cNvPr descr="VIP_Preliminary_Content_Analysis_present_files/figure-pptx/tf-idf_bind-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Content Analysis and Topic Modeling of Wildlife Conservation Articles</a:t>
            </a:r>
          </a:p>
        </p:txBody>
      </p:sp>
      <p:sp>
        <p:nvSpPr>
          <p:cNvPr id="3" name="Content Placeholder 2"/>
          <p:cNvSpPr>
            <a:spLocks noGrp="1"/>
          </p:cNvSpPr>
          <p:nvPr>
            <p:ph idx="1"/>
          </p:nvPr>
        </p:nvSpPr>
        <p:spPr/>
        <p:txBody>
          <a:bodyPr/>
          <a:lstStyle/>
          <a:p>
            <a:pPr lvl="0" indent="0" marL="0">
              <a:buNone/>
            </a:pPr>
            <a:r>
              <a:rPr b="1"/>
              <a:t>Content analysis</a:t>
            </a:r>
            <a:r>
              <a:rPr/>
              <a:t> is a systemic approach to infer the meaning or focus of a text, or collection of texts, based on data derived from the text(s) (Stemler, 2001).</a:t>
            </a:r>
          </a:p>
          <a:p>
            <a:pPr lvl="0" indent="0" marL="0">
              <a:buNone/>
            </a:pPr>
            <a:r>
              <a:rPr b="1"/>
              <a:t>Topic modeling</a:t>
            </a:r>
            <a:r>
              <a:rPr/>
              <a:t> is a technique in which an algorithm analyzes words in a collection of texts or documents and then determines the themes, or topics, within the collection of the texts, which topic best represents each text, and how those topic can change through time (Blei, 2012).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Modeling</a:t>
            </a:r>
          </a:p>
        </p:txBody>
      </p:sp>
      <p:sp>
        <p:nvSpPr>
          <p:cNvPr id="3" name="Content Placeholder 2"/>
          <p:cNvSpPr>
            <a:spLocks noGrp="1"/>
          </p:cNvSpPr>
          <p:nvPr>
            <p:ph idx="1"/>
          </p:nvPr>
        </p:nvSpPr>
        <p:spPr/>
        <p:txBody>
          <a:bodyPr/>
          <a:lstStyle/>
          <a:p>
            <a:pPr lvl="0" indent="0" marL="0">
              <a:buNone/>
            </a:pPr>
            <a:r>
              <a:rPr/>
              <a:t>Topic modeling uses algorithms to examine a collection of texts and discover the topics of the corpus and the topic of each text. Topic models can organize a collection of documents based on these discovered themes. One very common approach is the </a:t>
            </a:r>
            <a:r>
              <a:rPr b="1"/>
              <a:t>latent dirichlet allocation</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Latent Dirichlet Allocation (LDA)</a:t>
            </a:r>
          </a:p>
        </p:txBody>
      </p:sp>
      <p:sp>
        <p:nvSpPr>
          <p:cNvPr id="3" name="Content Placeholder 2"/>
          <p:cNvSpPr>
            <a:spLocks noGrp="1"/>
          </p:cNvSpPr>
          <p:nvPr>
            <p:ph idx="1"/>
          </p:nvPr>
        </p:nvSpPr>
        <p:spPr/>
        <p:txBody>
          <a:bodyPr/>
          <a:lstStyle/>
          <a:p>
            <a:pPr lvl="0" indent="0" marL="0">
              <a:buNone/>
            </a:pPr>
            <a:r>
              <a:rPr/>
              <a:t>Latent dirichlet allocation (LDA) is a probabilistic topic model. The LDA assumes that documents can have multiple topics (i.e. a document is a mixture of topics) and that each topic is made up of a distribution of words. The words within one topic can also occur within another topic’s distribution of words.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does LDA work?</a:t>
            </a:r>
          </a:p>
        </p:txBody>
      </p:sp>
      <p:sp>
        <p:nvSpPr>
          <p:cNvPr id="3" name="Content Placeholder 2"/>
          <p:cNvSpPr>
            <a:spLocks noGrp="1"/>
          </p:cNvSpPr>
          <p:nvPr>
            <p:ph idx="1"/>
          </p:nvPr>
        </p:nvSpPr>
        <p:spPr/>
        <p:txBody>
          <a:bodyPr/>
          <a:lstStyle/>
          <a:p>
            <a:pPr lvl="0" indent="0" marL="0">
              <a:buNone/>
            </a:pPr>
            <a:r>
              <a:rPr/>
              <a:t>LDA is a generative model (i.e. it models how a document could be generated) which assumes that:</a:t>
            </a:r>
          </a:p>
          <a:p>
            <a:pPr lvl="0" indent="-342900" marL="342900">
              <a:buAutoNum type="arabicPeriod"/>
            </a:pPr>
            <a:r>
              <a:rPr/>
              <a:t>a set of topics are generated first</a:t>
            </a:r>
          </a:p>
          <a:p>
            <a:pPr lvl="0" indent="-342900" marL="342900">
              <a:buAutoNum type="arabicPeriod"/>
            </a:pPr>
            <a:r>
              <a:rPr/>
              <a:t>the model randomly chooses a distribution over that collection of topics</a:t>
            </a:r>
          </a:p>
          <a:p>
            <a:pPr lvl="0" indent="-342900" marL="342900">
              <a:buAutoNum type="arabicPeriod"/>
            </a:pPr>
            <a:r>
              <a:rPr/>
              <a:t>for each word in the text, the model will randomly choose a topic from the distribution and then randomly choose a word from the distribution of words associated with the chosen topic (Blei, 2003).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LDA Parameters</a:t>
            </a:r>
          </a:p>
        </p:txBody>
      </p:sp>
      <p:sp>
        <p:nvSpPr>
          <p:cNvPr id="3" name="Content Placeholder 2"/>
          <p:cNvSpPr>
            <a:spLocks noGrp="1"/>
          </p:cNvSpPr>
          <p:nvPr>
            <p:ph idx="1"/>
          </p:nvPr>
        </p:nvSpPr>
        <p:spPr/>
        <p:txBody>
          <a:bodyPr/>
          <a:lstStyle/>
          <a:p>
            <a:pPr lvl="0" indent="0" marL="0">
              <a:buNone/>
            </a:pPr>
            <a:r>
              <a:rPr/>
              <a:t>There are two (hyper)parameters of interest for a LDA.</a:t>
            </a:r>
          </a:p>
          <a:p>
            <a:pPr lvl="0"/>
            <a:r>
              <a:rPr b="1"/>
              <a:t>beta</a:t>
            </a:r>
            <a:r>
              <a:rPr/>
              <a:t> - is the probability that a word belongs to the word distribution of a topic.</a:t>
            </a:r>
          </a:p>
          <a:p>
            <a:pPr lvl="0"/>
            <a:r>
              <a:rPr b="1"/>
              <a:t>gamma</a:t>
            </a:r>
            <a:r>
              <a:rPr/>
              <a:t> - is the probability that a document belongs within a specific topic.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Topic LDA</a:t>
            </a:r>
          </a:p>
        </p:txBody>
      </p:sp>
      <p:sp>
        <p:nvSpPr>
          <p:cNvPr id="4" name="Text Placeholder 3"/>
          <p:cNvSpPr>
            <a:spLocks noGrp="1"/>
          </p:cNvSpPr>
          <p:nvPr>
            <p:ph idx="2" sz="half" type="body"/>
          </p:nvPr>
        </p:nvSpPr>
        <p:spPr/>
        <p:txBody>
          <a:bodyPr/>
          <a:lstStyle/>
          <a:p>
            <a:pPr lvl="0" indent="0" marL="0">
              <a:buNone/>
            </a:pPr>
            <a:r>
              <a:rPr/>
              <a:t>Let’s start with 2 topics, to see if the model can identify articles as relating to bears or wolves.</a:t>
            </a:r>
          </a:p>
          <a:p>
            <a:pPr lvl="0" indent="0" marL="0">
              <a:buNone/>
            </a:pPr>
            <a:r>
              <a:rPr/>
              <a:t>What is the probability that a word belongs in a topic?</a:t>
            </a:r>
          </a:p>
        </p:txBody>
      </p:sp>
      <p:pic>
        <p:nvPicPr>
          <p:cNvPr descr="VIP_Preliminary_Content_Analysis_present_files/figure-pptx/lda_2_bet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Topic LDA Gamma Values</a:t>
            </a:r>
          </a:p>
        </p:txBody>
      </p:sp>
      <p:sp>
        <p:nvSpPr>
          <p:cNvPr id="4" name="Text Placeholder 3"/>
          <p:cNvSpPr>
            <a:spLocks noGrp="1"/>
          </p:cNvSpPr>
          <p:nvPr>
            <p:ph idx="2" sz="half" type="body"/>
          </p:nvPr>
        </p:nvSpPr>
        <p:spPr/>
        <p:txBody>
          <a:bodyPr/>
          <a:lstStyle/>
          <a:p>
            <a:pPr lvl="0" indent="0" marL="0">
              <a:buNone/>
            </a:pPr>
            <a:r>
              <a:rPr/>
              <a:t>What is the probability that an article belongs to a topic?</a:t>
            </a:r>
          </a:p>
        </p:txBody>
      </p:sp>
      <p:pic>
        <p:nvPicPr>
          <p:cNvPr descr="VIP_Preliminary_Content_Analysis_present_files/figure-pptx/lda_2_gamm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15 Topic LDA</a:t>
            </a:r>
          </a:p>
        </p:txBody>
      </p:sp>
      <p:sp>
        <p:nvSpPr>
          <p:cNvPr id="4" name="Text Placeholder 3"/>
          <p:cNvSpPr>
            <a:spLocks noGrp="1"/>
          </p:cNvSpPr>
          <p:nvPr>
            <p:ph idx="2" sz="half" type="body"/>
          </p:nvPr>
        </p:nvSpPr>
        <p:spPr/>
        <p:txBody>
          <a:bodyPr/>
          <a:lstStyle/>
          <a:p>
            <a:pPr lvl="0" indent="0" marL="0">
              <a:buNone/>
            </a:pPr>
            <a:r>
              <a:rPr/>
              <a:t>Let’s do 15 topics (the number of codes in the class code book).</a:t>
            </a:r>
          </a:p>
          <a:p>
            <a:pPr lvl="0" indent="0" marL="0">
              <a:buNone/>
            </a:pPr>
            <a:r>
              <a:rPr/>
              <a:t>What is the probability that a word belongs in a topic?</a:t>
            </a:r>
          </a:p>
          <a:p>
            <a:pPr lvl="0" indent="0" marL="0">
              <a:buNone/>
            </a:pPr>
            <a:r>
              <a:rPr/>
              <a:t>How would we describe the topics based on these words?</a:t>
            </a:r>
          </a:p>
        </p:txBody>
      </p:sp>
      <p:pic>
        <p:nvPicPr>
          <p:cNvPr descr="VIP_Preliminary_Content_Analysis_present_files/figure-pptx/lda_15_bet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15 Topic LDA Gamma Values</a:t>
            </a:r>
          </a:p>
        </p:txBody>
      </p:sp>
      <p:sp>
        <p:nvSpPr>
          <p:cNvPr id="4" name="Text Placeholder 3"/>
          <p:cNvSpPr>
            <a:spLocks noGrp="1"/>
          </p:cNvSpPr>
          <p:nvPr>
            <p:ph idx="2" sz="half" type="body"/>
          </p:nvPr>
        </p:nvSpPr>
        <p:spPr/>
        <p:txBody>
          <a:bodyPr/>
          <a:lstStyle/>
          <a:p>
            <a:pPr lvl="0" indent="0" marL="0">
              <a:buNone/>
            </a:pPr>
            <a:r>
              <a:rPr/>
              <a:t>What is the probability that an article is associated with a topic?</a:t>
            </a:r>
          </a:p>
        </p:txBody>
      </p:sp>
      <p:pic>
        <p:nvPicPr>
          <p:cNvPr descr="VIP_Preliminary_Content_Analysis_present_files/figure-pptx/lda_15_gamm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Most Common Topics</a:t>
            </a:r>
          </a:p>
        </p:txBody>
      </p:sp>
      <p:sp>
        <p:nvSpPr>
          <p:cNvPr id="4" name="Text Placeholder 3"/>
          <p:cNvSpPr>
            <a:spLocks noGrp="1"/>
          </p:cNvSpPr>
          <p:nvPr>
            <p:ph idx="2" sz="half" type="body"/>
          </p:nvPr>
        </p:nvSpPr>
        <p:spPr/>
        <p:txBody>
          <a:bodyPr/>
          <a:lstStyle/>
          <a:p>
            <a:pPr lvl="0" indent="0" marL="0">
              <a:buNone/>
            </a:pPr>
            <a:r>
              <a:rPr/>
              <a:t>What are the most common topics in the corpus?</a:t>
            </a:r>
          </a:p>
        </p:txBody>
      </p:sp>
      <p:pic>
        <p:nvPicPr>
          <p:cNvPr descr="VIP_Preliminary_Content_Analysis_present_files/figure-pptx/lda_15_classify-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Blei, David M. “Probabilistic topic models.” Communications of the ACM 55.4 (2012): 77-84.</a:t>
            </a:r>
          </a:p>
          <a:p>
            <a:pPr lvl="0" indent="0" marL="0">
              <a:buNone/>
            </a:pPr>
            <a:r>
              <a:rPr/>
              <a:t>Ford, Clay. Reading PDF Files into R for Text Mining, University of Virginia Library, 14 May 2019, </a:t>
            </a:r>
            <a:r>
              <a:rPr>
                <a:hlinkClick r:id="rId2"/>
              </a:rPr>
              <a:t>https://data.library.virginia.edu/reading-pdf-files-into-r-for-text-mining/</a:t>
            </a:r>
            <a:r>
              <a:rPr/>
              <a:t>.</a:t>
            </a:r>
          </a:p>
          <a:p>
            <a:pPr lvl="0" indent="0" marL="0">
              <a:buNone/>
            </a:pPr>
            <a:r>
              <a:rPr/>
              <a:t>Silge, Julia, and David Robinson. Text mining with R: A tidy approach. ” O’Reilly Media, Inc.”, 2017.</a:t>
            </a:r>
          </a:p>
          <a:p>
            <a:pPr lvl="0" indent="0" marL="0">
              <a:buNone/>
            </a:pPr>
            <a:r>
              <a:rPr/>
              <a:t>Stemler, Steve. “An overview of content analysis.” Practical assessment, research, and evaluation 7.1 (2000): 17.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VIP Data Collection</a:t>
            </a:r>
          </a:p>
        </p:txBody>
      </p:sp>
      <p:sp>
        <p:nvSpPr>
          <p:cNvPr id="3" name="Content Placeholder 2"/>
          <p:cNvSpPr>
            <a:spLocks noGrp="1"/>
          </p:cNvSpPr>
          <p:nvPr>
            <p:ph idx="1"/>
          </p:nvPr>
        </p:nvSpPr>
        <p:spPr/>
        <p:txBody>
          <a:bodyPr/>
          <a:lstStyle/>
          <a:p>
            <a:pPr lvl="0"/>
            <a:r>
              <a:rPr/>
              <a:t>Students collected and coded 50 news articles related to bears or wolves.</a:t>
            </a:r>
          </a:p>
          <a:p>
            <a:pPr lvl="0"/>
            <a:r>
              <a:rPr/>
              <a:t>15 codes were created ranging in theme from wildlife conflicts with grazing to wildlife issues with people, wildlife, management, and so on.</a:t>
            </a:r>
          </a:p>
          <a:p>
            <a:pPr lvl="0"/>
            <a:r>
              <a:rPr/>
              <a:t>Each article was classified as one or several of the 15 codes and a valence (or positive or negative sentiment) was decided for each code in the article.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Corpus and Data Formats</a:t>
            </a:r>
          </a:p>
        </p:txBody>
      </p:sp>
      <p:sp>
        <p:nvSpPr>
          <p:cNvPr id="3" name="Content Placeholder 2"/>
          <p:cNvSpPr>
            <a:spLocks noGrp="1"/>
          </p:cNvSpPr>
          <p:nvPr>
            <p:ph idx="1"/>
          </p:nvPr>
        </p:nvSpPr>
        <p:spPr/>
        <p:txBody>
          <a:bodyPr/>
          <a:lstStyle/>
          <a:p>
            <a:pPr lvl="0" indent="0" marL="0">
              <a:buNone/>
            </a:pPr>
            <a:r>
              <a:rPr/>
              <a:t>A </a:t>
            </a:r>
            <a:r>
              <a:rPr b="1"/>
              <a:t>corpus</a:t>
            </a:r>
            <a:r>
              <a:rPr/>
              <a:t> is any collection of texts, where texts can be the written word, spoken word, or music.</a:t>
            </a:r>
          </a:p>
          <a:p>
            <a:pPr lvl="0" indent="0" marL="0">
              <a:buNone/>
            </a:pPr>
            <a:r>
              <a:rPr/>
              <a:t>There are several useful data formats for content analysis and topic modeling. These include, but are not limited to, a </a:t>
            </a:r>
            <a:r>
              <a:rPr b="1"/>
              <a:t>document term matrix (DTM)</a:t>
            </a:r>
            <a:r>
              <a:rPr/>
              <a:t> and a </a:t>
            </a:r>
            <a:r>
              <a:rPr b="1"/>
              <a:t>tidy data</a:t>
            </a:r>
            <a:r>
              <a:rPr/>
              <a:t> frame.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DTM</a:t>
            </a:r>
          </a:p>
        </p:txBody>
      </p:sp>
      <p:sp>
        <p:nvSpPr>
          <p:cNvPr id="3" name="Content Placeholder 2"/>
          <p:cNvSpPr>
            <a:spLocks noGrp="1"/>
          </p:cNvSpPr>
          <p:nvPr>
            <p:ph idx="1"/>
          </p:nvPr>
        </p:nvSpPr>
        <p:spPr/>
        <p:txBody>
          <a:bodyPr/>
          <a:lstStyle/>
          <a:p>
            <a:pPr lvl="0" indent="0" marL="0">
              <a:buNone/>
            </a:pPr>
            <a:r>
              <a:rPr/>
              <a:t>In a </a:t>
            </a:r>
            <a:r>
              <a:rPr b="1"/>
              <a:t>DTM</a:t>
            </a:r>
            <a:r>
              <a:rPr/>
              <a:t> each:</a:t>
            </a:r>
          </a:p>
          <a:p>
            <a:pPr lvl="0"/>
            <a:r>
              <a:rPr/>
              <a:t>row represents one document</a:t>
            </a:r>
          </a:p>
          <a:p>
            <a:pPr lvl="0"/>
            <a:r>
              <a:rPr/>
              <a:t>each column represents one term</a:t>
            </a:r>
          </a:p>
          <a:p>
            <a:pPr lvl="0"/>
            <a:r>
              <a:rPr/>
              <a:t>each value in the cell contains the number of times that term occurs in the document.</a:t>
            </a:r>
          </a:p>
          <a:p>
            <a:pPr lvl="0" indent="0" marL="0">
              <a:buNone/>
            </a:pPr>
            <a:r>
              <a:rPr/>
              <a:t>This leads to a “sparse” data frame where many of the values are zero. Later on we will use this format to complete some more complex types of analysis on the corpus.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 Data Frame</a:t>
            </a:r>
          </a:p>
        </p:txBody>
      </p:sp>
      <p:sp>
        <p:nvSpPr>
          <p:cNvPr id="3" name="Content Placeholder 2"/>
          <p:cNvSpPr>
            <a:spLocks noGrp="1"/>
          </p:cNvSpPr>
          <p:nvPr>
            <p:ph idx="1"/>
          </p:nvPr>
        </p:nvSpPr>
        <p:spPr/>
        <p:txBody>
          <a:bodyPr/>
          <a:lstStyle/>
          <a:p>
            <a:pPr lvl="0" indent="0" marL="0">
              <a:buNone/>
            </a:pPr>
            <a:r>
              <a:rPr/>
              <a:t>A </a:t>
            </a:r>
            <a:r>
              <a:rPr b="1"/>
              <a:t>tidy data frame</a:t>
            </a:r>
            <a:r>
              <a:rPr/>
              <a:t> is the opposite of a sparse matrix. In a tidy data frame:</a:t>
            </a:r>
          </a:p>
          <a:p>
            <a:pPr lvl="0"/>
            <a:r>
              <a:rPr/>
              <a:t>each variable is a column</a:t>
            </a:r>
          </a:p>
          <a:p>
            <a:pPr lvl="0"/>
            <a:r>
              <a:rPr/>
              <a:t>each observation is a row.</a:t>
            </a:r>
          </a:p>
          <a:p>
            <a:pPr lvl="0" indent="0" marL="0">
              <a:buNone/>
            </a:pPr>
            <a:r>
              <a:rPr/>
              <a:t>This results in a one-token-per-row data frame (or one-token-per-document-per-row).</a:t>
            </a:r>
          </a:p>
          <a:p>
            <a:pPr lvl="0" indent="0" marL="0">
              <a:buNone/>
            </a:pPr>
            <a:r>
              <a:rPr/>
              <a:t>A </a:t>
            </a:r>
            <a:r>
              <a:rPr b="1"/>
              <a:t>token</a:t>
            </a:r>
            <a:r>
              <a:rPr/>
              <a:t> is a meaningful unit of text. Here a token refers to to a single word (unigram), but in other analyses a token could be pairs of words (bigrams), sentences or paragraphs.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Preprocessing</a:t>
            </a:r>
          </a:p>
        </p:txBody>
      </p:sp>
      <p:sp>
        <p:nvSpPr>
          <p:cNvPr id="3" name="Content Placeholder 2"/>
          <p:cNvSpPr>
            <a:spLocks noGrp="1"/>
          </p:cNvSpPr>
          <p:nvPr>
            <p:ph idx="1"/>
          </p:nvPr>
        </p:nvSpPr>
        <p:spPr/>
        <p:txBody>
          <a:bodyPr/>
          <a:lstStyle/>
          <a:p>
            <a:pPr lvl="0" indent="0" marL="0">
              <a:buNone/>
            </a:pPr>
            <a:r>
              <a:rPr/>
              <a:t>To build the data frames we will:</a:t>
            </a:r>
          </a:p>
          <a:p>
            <a:pPr lvl="0"/>
            <a:r>
              <a:rPr/>
              <a:t>remove all punctuation and make all words lower case</a:t>
            </a:r>
          </a:p>
          <a:p>
            <a:pPr lvl="0"/>
            <a:r>
              <a:rPr/>
              <a:t>remove </a:t>
            </a:r>
            <a:r>
              <a:rPr b="1"/>
              <a:t>stop words</a:t>
            </a:r>
            <a:r>
              <a:rPr/>
              <a:t> (words like “to”, “the”, and “and”)</a:t>
            </a:r>
          </a:p>
          <a:p>
            <a:pPr lvl="0"/>
            <a:r>
              <a:rPr/>
              <a:t>we will also keep all numbers and all words that occur in at least one article</a:t>
            </a:r>
          </a:p>
          <a:p>
            <a:pPr lvl="0"/>
            <a:r>
              <a:rPr/>
              <a:t>we will not </a:t>
            </a:r>
            <a:r>
              <a:rPr b="1"/>
              <a:t>stem</a:t>
            </a:r>
            <a:r>
              <a:rPr/>
              <a:t> the words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Let’s explore the corpus</a:t>
            </a:r>
          </a:p>
        </p:txBody>
      </p:sp>
      <p:sp>
        <p:nvSpPr>
          <p:cNvPr id="4" name="Text Placeholder 3"/>
          <p:cNvSpPr>
            <a:spLocks noGrp="1"/>
          </p:cNvSpPr>
          <p:nvPr>
            <p:ph idx="2" sz="half" type="body"/>
          </p:nvPr>
        </p:nvSpPr>
        <p:spPr/>
        <p:txBody>
          <a:bodyPr/>
          <a:lstStyle/>
          <a:p>
            <a:pPr lvl="0" indent="0" marL="0">
              <a:buNone/>
            </a:pPr>
            <a:r>
              <a:rPr/>
              <a:t>What are the 20 most common words in the corpus?</a:t>
            </a:r>
          </a:p>
          <a:p>
            <a:pPr lvl="0" indent="0" marL="0">
              <a:buNone/>
            </a:pPr>
            <a:r>
              <a:rPr/>
              <a:t>The most common word in the corpus is “wildlife”!</a:t>
            </a:r>
          </a:p>
          <a:p>
            <a:pPr lvl="0" indent="0" marL="0">
              <a:buNone/>
            </a:pPr>
            <a:r>
              <a:rPr/>
              <a:t>Should we make our own list of stop words? - For example, how helpful are the words </a:t>
            </a:r>
            <a:r>
              <a:rPr i="1"/>
              <a:t>will</a:t>
            </a:r>
            <a:r>
              <a:rPr/>
              <a:t>, </a:t>
            </a:r>
            <a:r>
              <a:rPr i="1"/>
              <a:t>said</a:t>
            </a:r>
            <a:r>
              <a:rPr/>
              <a:t>, </a:t>
            </a:r>
            <a:r>
              <a:rPr i="1"/>
              <a:t>can</a:t>
            </a:r>
            <a:r>
              <a:rPr/>
              <a:t>, </a:t>
            </a:r>
            <a:r>
              <a:rPr i="1"/>
              <a:t>also</a:t>
            </a:r>
            <a:r>
              <a:rPr/>
              <a:t>, and </a:t>
            </a:r>
            <a:r>
              <a:rPr i="1"/>
              <a:t>like</a:t>
            </a:r>
            <a:r>
              <a:rPr/>
              <a:t>?</a:t>
            </a:r>
          </a:p>
        </p:txBody>
      </p:sp>
      <p:pic>
        <p:nvPicPr>
          <p:cNvPr descr="VIP_Preliminary_Content_Analysis_present_files/figure-pptx/corp_top_word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Sentiment Analysis</a:t>
            </a:r>
          </a:p>
        </p:txBody>
      </p:sp>
      <p:sp>
        <p:nvSpPr>
          <p:cNvPr id="3" name="Content Placeholder 2"/>
          <p:cNvSpPr>
            <a:spLocks noGrp="1"/>
          </p:cNvSpPr>
          <p:nvPr>
            <p:ph idx="1"/>
          </p:nvPr>
        </p:nvSpPr>
        <p:spPr/>
        <p:txBody>
          <a:bodyPr/>
          <a:lstStyle/>
          <a:p>
            <a:pPr lvl="0"/>
            <a:r>
              <a:rPr/>
              <a:t>Often one wants to understand the overall sentiment or feeling of a text.</a:t>
            </a:r>
          </a:p>
          <a:p>
            <a:pPr lvl="1"/>
            <a:r>
              <a:rPr/>
              <a:t>Within the VIP class we referred to this as the “valence”.</a:t>
            </a:r>
          </a:p>
          <a:p>
            <a:pPr lvl="0"/>
            <a:r>
              <a:rPr/>
              <a:t>One common approach to determining the sentiment of the text is to the combine or sum the sentiment content (or connotation) of each word within the text.</a:t>
            </a:r>
          </a:p>
          <a:p>
            <a:pPr lvl="0"/>
            <a:r>
              <a:rPr/>
              <a:t>Here we will use the Bing lexicon which classifies a word as either positive or negative.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Preliminary Content Analysis and Topic Modeling</dc:title>
  <dc:creator>Katie Murenbeeld</dc:creator>
  <cp:keywords/>
  <dcterms:created xsi:type="dcterms:W3CDTF">2023-02-13T19:42:34Z</dcterms:created>
  <dcterms:modified xsi:type="dcterms:W3CDTF">2023-02-13T19:42:34Z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2023-02-13</vt:lpwstr>
  </property>
  <property fmtid="{D5CDD505-2E9C-101B-9397-08002B2CF9AE}" pid="3" name="output">
    <vt:lpwstr>powerpoint_presentation</vt:lpwstr>
  </property>
</Properties>
</file>