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5"/>
  </p:sldMasterIdLst>
  <p:notesMasterIdLst>
    <p:notesMasterId r:id="rId37"/>
  </p:notesMasterIdLst>
  <p:handoutMasterIdLst>
    <p:handoutMasterId r:id="rId38"/>
  </p:handoutMasterIdLst>
  <p:sldIdLst>
    <p:sldId id="257" r:id="rId6"/>
    <p:sldId id="488" r:id="rId7"/>
    <p:sldId id="489" r:id="rId8"/>
    <p:sldId id="490" r:id="rId9"/>
    <p:sldId id="516" r:id="rId10"/>
    <p:sldId id="517" r:id="rId11"/>
    <p:sldId id="493" r:id="rId12"/>
    <p:sldId id="491" r:id="rId13"/>
    <p:sldId id="494" r:id="rId14"/>
    <p:sldId id="514" r:id="rId15"/>
    <p:sldId id="495" r:id="rId16"/>
    <p:sldId id="496" r:id="rId17"/>
    <p:sldId id="497" r:id="rId18"/>
    <p:sldId id="515" r:id="rId19"/>
    <p:sldId id="498" r:id="rId20"/>
    <p:sldId id="499" r:id="rId21"/>
    <p:sldId id="500" r:id="rId22"/>
    <p:sldId id="501" r:id="rId23"/>
    <p:sldId id="502" r:id="rId24"/>
    <p:sldId id="508" r:id="rId25"/>
    <p:sldId id="506" r:id="rId26"/>
    <p:sldId id="510" r:id="rId27"/>
    <p:sldId id="511" r:id="rId28"/>
    <p:sldId id="503" r:id="rId29"/>
    <p:sldId id="505" r:id="rId30"/>
    <p:sldId id="512" r:id="rId31"/>
    <p:sldId id="492" r:id="rId32"/>
    <p:sldId id="513" r:id="rId33"/>
    <p:sldId id="484" r:id="rId34"/>
    <p:sldId id="485" r:id="rId35"/>
    <p:sldId id="486" r:id="rId3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3A1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1429" autoAdjust="0"/>
  </p:normalViewPr>
  <p:slideViewPr>
    <p:cSldViewPr>
      <p:cViewPr varScale="1">
        <p:scale>
          <a:sx n="111" d="100"/>
          <a:sy n="111" d="100"/>
        </p:scale>
        <p:origin x="165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-3846" y="-10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0591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8145" cy="465743"/>
          </a:xfrm>
          <a:prstGeom prst="rect">
            <a:avLst/>
          </a:prstGeom>
        </p:spPr>
        <p:txBody>
          <a:bodyPr vert="horz" lIns="88142" tIns="44071" rIns="88142" bIns="4407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34" y="1"/>
            <a:ext cx="3038145" cy="465743"/>
          </a:xfrm>
          <a:prstGeom prst="rect">
            <a:avLst/>
          </a:prstGeom>
        </p:spPr>
        <p:txBody>
          <a:bodyPr vert="horz" lIns="88142" tIns="44071" rIns="88142" bIns="44071" rtlCol="0"/>
          <a:lstStyle>
            <a:lvl1pPr algn="r">
              <a:defRPr sz="1200"/>
            </a:lvl1pPr>
          </a:lstStyle>
          <a:p>
            <a:fld id="{9E896D6B-20FA-42E2-8736-98089DA2455A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42" tIns="44071" rIns="88142" bIns="4407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346" y="4474509"/>
            <a:ext cx="5607711" cy="3659842"/>
          </a:xfrm>
          <a:prstGeom prst="rect">
            <a:avLst/>
          </a:prstGeom>
        </p:spPr>
        <p:txBody>
          <a:bodyPr vert="horz" lIns="88142" tIns="44071" rIns="88142" bIns="4407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658"/>
            <a:ext cx="3038145" cy="465742"/>
          </a:xfrm>
          <a:prstGeom prst="rect">
            <a:avLst/>
          </a:prstGeom>
        </p:spPr>
        <p:txBody>
          <a:bodyPr vert="horz" lIns="88142" tIns="44071" rIns="88142" bIns="4407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34" y="8830658"/>
            <a:ext cx="3038145" cy="465742"/>
          </a:xfrm>
          <a:prstGeom prst="rect">
            <a:avLst/>
          </a:prstGeom>
        </p:spPr>
        <p:txBody>
          <a:bodyPr vert="horz" lIns="88142" tIns="44071" rIns="88142" bIns="44071" rtlCol="0" anchor="b"/>
          <a:lstStyle>
            <a:lvl1pPr algn="r">
              <a:defRPr sz="1200"/>
            </a:lvl1pPr>
          </a:lstStyle>
          <a:p>
            <a:fld id="{71B7804C-215F-461D-A17D-F6FAB8354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4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B7804C-215F-461D-A17D-F6FAB83544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5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7804C-215F-461D-A17D-F6FAB835447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69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7804C-215F-461D-A17D-F6FAB835447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35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2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R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15CE-9D31-44FE-A4A3-3DFF052127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6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BE5AD-5A61-4BB2-B258-A847F1BBCB04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SPC April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15CE-9D31-44FE-A4A3-3DFF052127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42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95400"/>
            <a:ext cx="2057400" cy="4830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95400"/>
            <a:ext cx="6019800" cy="48307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19185-9106-4713-BFA2-A1A121C7EF5E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SPC April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15CE-9D31-44FE-A4A3-3DFF052127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5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239000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R Training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15CE-9D31-44FE-A4A3-3DFF052127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94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17658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6764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2D97F-059A-4CBA-B55A-F492FCC201C3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R Training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15CE-9D31-44FE-A4A3-3DFF052127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3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Training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15CE-9D31-44FE-A4A3-3DFF052127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67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75920-E222-4473-A618-EDDD00578551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SPC April 2018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15CE-9D31-44FE-A4A3-3DFF052127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3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E14D8-F046-4967-959D-ADC13FA67D8E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SPC April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15CE-9D31-44FE-A4A3-3DFF052127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74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22CAD-28B4-478B-8005-6832B23B28C4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SPC April 2018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15CE-9D31-44FE-A4A3-3DFF052127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72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63649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263650"/>
            <a:ext cx="5111750" cy="4832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425700"/>
            <a:ext cx="3008313" cy="3670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07AE6-679A-4A4C-85C7-B32CE390140E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SPC April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15CE-9D31-44FE-A4A3-3DFF052127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960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95399"/>
            <a:ext cx="5486400" cy="3432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F6EC9-B580-4B1E-A12C-B9ABB052523A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SPC April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A15CE-9D31-44FE-A4A3-3DFF052127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7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 userDrawn="1"/>
        </p:nvGrpSpPr>
        <p:grpSpPr>
          <a:xfrm>
            <a:off x="0" y="0"/>
            <a:ext cx="9144000" cy="1135370"/>
            <a:chOff x="0" y="0"/>
            <a:chExt cx="9144000" cy="1135370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1135370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 userDrawn="1"/>
          </p:nvGrpSpPr>
          <p:grpSpPr>
            <a:xfrm>
              <a:off x="8229600" y="76200"/>
              <a:ext cx="762000" cy="838200"/>
              <a:chOff x="8229600" y="76200"/>
              <a:chExt cx="762000" cy="838200"/>
            </a:xfrm>
          </p:grpSpPr>
          <p:sp>
            <p:nvSpPr>
              <p:cNvPr id="9" name="Rectangle 8"/>
              <p:cNvSpPr/>
              <p:nvPr userDrawn="1"/>
            </p:nvSpPr>
            <p:spPr>
              <a:xfrm>
                <a:off x="8229600" y="76200"/>
                <a:ext cx="762000" cy="838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" name="Picture 7"/>
              <p:cNvPicPr>
                <a:picLocks noChangeAspect="1"/>
              </p:cNvPicPr>
              <p:nvPr userDrawn="1"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05800" y="152400"/>
                <a:ext cx="685800" cy="687954"/>
              </a:xfrm>
              <a:prstGeom prst="rect">
                <a:avLst/>
              </a:prstGeom>
            </p:spPr>
          </p:pic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600" y="152400"/>
            <a:ext cx="76962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7918D-DD90-47DA-B940-28F510469280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SPC April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4A15CE-9D31-44FE-A4A3-3DFF052127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25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drr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</a:t>
            </a:r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1371600" y="4876799"/>
            <a:ext cx="6400800" cy="990601"/>
          </a:xfrm>
        </p:spPr>
        <p:txBody>
          <a:bodyPr>
            <a:normAutofit/>
          </a:bodyPr>
          <a:lstStyle/>
          <a:p>
            <a:r>
              <a:rPr lang="en-US" sz="1800" dirty="0"/>
              <a:t>Jessica Whiteaker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 Training</a:t>
            </a:r>
          </a:p>
        </p:txBody>
      </p:sp>
      <p:sp>
        <p:nvSpPr>
          <p:cNvPr id="6" name="Title 23"/>
          <p:cNvSpPr txBox="1">
            <a:spLocks/>
          </p:cNvSpPr>
          <p:nvPr/>
        </p:nvSpPr>
        <p:spPr>
          <a:xfrm>
            <a:off x="685800" y="2514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March 26, 2025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551B57-080B-C4C4-1E47-CA2566A1E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76157"/>
            <a:ext cx="228600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129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A9A0-5702-5195-FDF5-6AE97CC1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iris %&gt;% filter(Species == "virginica" | Species == "</a:t>
            </a:r>
            <a:r>
              <a:rPr lang="en-US" sz="2600" dirty="0" err="1">
                <a:solidFill>
                  <a:schemeClr val="tx2"/>
                </a:solidFill>
              </a:rPr>
              <a:t>setosa</a:t>
            </a:r>
            <a:r>
              <a:rPr lang="en-US" sz="2600" dirty="0">
                <a:solidFill>
                  <a:schemeClr val="tx2"/>
                </a:solidFill>
              </a:rPr>
              <a:t>") %&gt;% summary()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DFE856-FF87-E1C1-BCF2-0E9083ED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53DD251-2CC7-5784-2F30-97882A04E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78" y="2311099"/>
            <a:ext cx="8650044" cy="1713000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D6D64AF-BFBE-03E7-D5A0-22341EF2DE3B}"/>
              </a:ext>
            </a:extLst>
          </p:cNvPr>
          <p:cNvSpPr/>
          <p:nvPr/>
        </p:nvSpPr>
        <p:spPr>
          <a:xfrm>
            <a:off x="7227898" y="2493034"/>
            <a:ext cx="1593643" cy="91440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D879A1-3302-3B91-AD8F-8C98F113C3F8}"/>
              </a:ext>
            </a:extLst>
          </p:cNvPr>
          <p:cNvSpPr/>
          <p:nvPr/>
        </p:nvSpPr>
        <p:spPr>
          <a:xfrm rot="13952814">
            <a:off x="6280949" y="723900"/>
            <a:ext cx="914400" cy="5334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78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C694-7136-C1E0-975E-24A9DCDDA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select()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5C615-8828-E939-402C-48246FE74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variables (</a:t>
            </a:r>
            <a:r>
              <a:rPr lang="en-US" b="1" dirty="0">
                <a:solidFill>
                  <a:srgbClr val="FFC000"/>
                </a:solidFill>
              </a:rPr>
              <a:t>columns</a:t>
            </a:r>
            <a:r>
              <a:rPr lang="en-US" dirty="0"/>
              <a:t>) by their names.</a:t>
            </a:r>
          </a:p>
          <a:p>
            <a:pPr lvl="1"/>
            <a:r>
              <a:rPr lang="en-US" dirty="0"/>
              <a:t>Can use position in </a:t>
            </a:r>
            <a:r>
              <a:rPr lang="en-US" dirty="0" err="1"/>
              <a:t>data.frame</a:t>
            </a:r>
            <a:r>
              <a:rPr lang="en-US" dirty="0"/>
              <a:t> as well</a:t>
            </a:r>
          </a:p>
          <a:p>
            <a:pPr lvl="1"/>
            <a:r>
              <a:rPr lang="en-US" dirty="0"/>
              <a:t>Can use functions to find like items</a:t>
            </a:r>
          </a:p>
          <a:p>
            <a:pPr lvl="2"/>
            <a:r>
              <a:rPr lang="en-US" b="0" i="0" dirty="0" err="1">
                <a:solidFill>
                  <a:schemeClr val="tx2"/>
                </a:solidFill>
                <a:effectLst/>
                <a:latin typeface="SFMono-Regular"/>
              </a:rPr>
              <a:t>starts_with</a:t>
            </a:r>
            <a:r>
              <a:rPr lang="en-US" b="0" i="0" dirty="0">
                <a:solidFill>
                  <a:schemeClr val="tx2"/>
                </a:solidFill>
                <a:effectLst/>
                <a:latin typeface="SFMono-Regular"/>
              </a:rPr>
              <a:t>()</a:t>
            </a:r>
          </a:p>
          <a:p>
            <a:pPr lvl="2"/>
            <a:r>
              <a:rPr lang="en-US" dirty="0" err="1">
                <a:solidFill>
                  <a:schemeClr val="tx2"/>
                </a:solidFill>
                <a:latin typeface="SFMono-Regular"/>
              </a:rPr>
              <a:t>ends_with</a:t>
            </a:r>
            <a:r>
              <a:rPr lang="en-US" dirty="0">
                <a:solidFill>
                  <a:schemeClr val="tx2"/>
                </a:solidFill>
                <a:latin typeface="SFMono-Regular"/>
              </a:rPr>
              <a:t>()</a:t>
            </a:r>
          </a:p>
          <a:p>
            <a:pPr lvl="2"/>
            <a:r>
              <a:rPr lang="en-US" dirty="0" err="1">
                <a:solidFill>
                  <a:schemeClr val="tx2"/>
                </a:solidFill>
                <a:latin typeface="SFMono-Regular"/>
              </a:rPr>
              <a:t>contians</a:t>
            </a:r>
            <a:r>
              <a:rPr lang="en-US" dirty="0">
                <a:solidFill>
                  <a:schemeClr val="tx2"/>
                </a:solidFill>
                <a:latin typeface="SFMono-Regular"/>
              </a:rPr>
              <a:t>()</a:t>
            </a:r>
          </a:p>
          <a:p>
            <a:pPr lvl="2"/>
            <a:r>
              <a:rPr lang="en-US" dirty="0">
                <a:solidFill>
                  <a:schemeClr val="tx2"/>
                </a:solidFill>
                <a:latin typeface="SFMono-Regular"/>
              </a:rPr>
              <a:t>Etc.</a:t>
            </a:r>
            <a:endParaRPr lang="en-US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DC7C8-7DDA-DEED-150B-4061D651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05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E3C2-C9B6-E779-DD6A-1A41DF65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76300" y="136525"/>
            <a:ext cx="10896600" cy="838200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iris %&gt;% select(</a:t>
            </a:r>
            <a:r>
              <a:rPr lang="en-US" sz="2600" dirty="0" err="1">
                <a:solidFill>
                  <a:schemeClr val="tx2"/>
                </a:solidFill>
              </a:rPr>
              <a:t>Petal.Width</a:t>
            </a:r>
            <a:r>
              <a:rPr lang="en-US" sz="2600" dirty="0">
                <a:solidFill>
                  <a:schemeClr val="tx2"/>
                </a:solidFill>
              </a:rPr>
              <a:t>, Species) %&gt;% summary()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50EE09-7BB7-211F-3A26-C4498882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2A62F48-508E-F48F-BED1-12FF96A2CCE9}"/>
              </a:ext>
            </a:extLst>
          </p:cNvPr>
          <p:cNvSpPr/>
          <p:nvPr/>
        </p:nvSpPr>
        <p:spPr>
          <a:xfrm rot="16200000">
            <a:off x="2171700" y="952501"/>
            <a:ext cx="914400" cy="5334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0754E67-14BE-49C7-AF4A-DDA5288735F4}"/>
              </a:ext>
            </a:extLst>
          </p:cNvPr>
          <p:cNvSpPr/>
          <p:nvPr/>
        </p:nvSpPr>
        <p:spPr>
          <a:xfrm rot="16200000">
            <a:off x="3390900" y="952501"/>
            <a:ext cx="914400" cy="5334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56961E2-244C-92F2-DB45-F64A83E437DC}"/>
              </a:ext>
            </a:extLst>
          </p:cNvPr>
          <p:cNvSpPr/>
          <p:nvPr/>
        </p:nvSpPr>
        <p:spPr>
          <a:xfrm rot="16200000">
            <a:off x="4914900" y="952501"/>
            <a:ext cx="914400" cy="5334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87D7F7-D615-9F50-68BC-2DD74F7FA7DE}"/>
              </a:ext>
            </a:extLst>
          </p:cNvPr>
          <p:cNvGrpSpPr/>
          <p:nvPr/>
        </p:nvGrpSpPr>
        <p:grpSpPr>
          <a:xfrm>
            <a:off x="527215" y="3698054"/>
            <a:ext cx="8235785" cy="2778946"/>
            <a:chOff x="527215" y="1981200"/>
            <a:chExt cx="8235785" cy="27789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1F8AB1F-CC37-CE24-AEDA-D29A051A0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215" y="1981200"/>
              <a:ext cx="8235785" cy="2778946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26C801-5763-F24E-4CFB-49DA38929239}"/>
                </a:ext>
              </a:extLst>
            </p:cNvPr>
            <p:cNvSpPr/>
            <p:nvPr/>
          </p:nvSpPr>
          <p:spPr>
            <a:xfrm>
              <a:off x="609600" y="2362200"/>
              <a:ext cx="2286000" cy="2133600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D6C37B7-68BA-8DF3-80A9-6C8FD13349C9}"/>
                </a:ext>
              </a:extLst>
            </p:cNvPr>
            <p:cNvSpPr/>
            <p:nvPr/>
          </p:nvSpPr>
          <p:spPr>
            <a:xfrm>
              <a:off x="3124200" y="2362200"/>
              <a:ext cx="2133600" cy="1295400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319CDFA-2061-5896-D591-A740C253A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59" y="1924793"/>
            <a:ext cx="8235784" cy="159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E83D-6A64-A530-DFDA-EBF5D035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iris %&gt;% select(4:5) %&gt;% summary()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2C5BC8-2005-6594-AFEC-90EE27BFA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878" y="3796479"/>
            <a:ext cx="5650587" cy="260432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EC81B-54B4-2945-9B2B-64B12C1D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3AA8A7-B264-C9C6-0543-44B4F7541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762000"/>
            <a:ext cx="591363" cy="9449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C72223-83A4-471F-E604-BDBD876C4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237" y="762000"/>
            <a:ext cx="591363" cy="94496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975DEAE-ACC0-4582-FBA9-99F86D92D731}"/>
              </a:ext>
            </a:extLst>
          </p:cNvPr>
          <p:cNvSpPr/>
          <p:nvPr/>
        </p:nvSpPr>
        <p:spPr>
          <a:xfrm>
            <a:off x="1846878" y="4025079"/>
            <a:ext cx="2286000" cy="21336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43169B-4DAA-D165-2AD3-82E140102EC3}"/>
              </a:ext>
            </a:extLst>
          </p:cNvPr>
          <p:cNvSpPr/>
          <p:nvPr/>
        </p:nvSpPr>
        <p:spPr>
          <a:xfrm>
            <a:off x="4191000" y="4037271"/>
            <a:ext cx="1981200" cy="128320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530A66-7B92-5AE5-EA22-8ED0C9253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59" y="1924793"/>
            <a:ext cx="8235784" cy="159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117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9D142-2CAA-B652-183F-24EA2E25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7391400" cy="838200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iris %&gt;% select(</a:t>
            </a:r>
            <a:r>
              <a:rPr lang="en-US" sz="2600" dirty="0" err="1">
                <a:solidFill>
                  <a:schemeClr val="tx2"/>
                </a:solidFill>
              </a:rPr>
              <a:t>starts_with</a:t>
            </a:r>
            <a:r>
              <a:rPr lang="en-US" sz="2600" dirty="0">
                <a:solidFill>
                  <a:schemeClr val="tx2"/>
                </a:solidFill>
              </a:rPr>
              <a:t>("Petal") &amp; </a:t>
            </a:r>
            <a:r>
              <a:rPr lang="en-US" sz="2600" dirty="0" err="1">
                <a:solidFill>
                  <a:schemeClr val="tx2"/>
                </a:solidFill>
              </a:rPr>
              <a:t>ends_with</a:t>
            </a:r>
            <a:r>
              <a:rPr lang="en-US" sz="2600" dirty="0">
                <a:solidFill>
                  <a:schemeClr val="tx2"/>
                </a:solidFill>
              </a:rPr>
              <a:t>("Width")) %&gt;% summary()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521F5-A96F-1FA0-3855-3533F8CCA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941F05-0182-56A3-59F6-456949E3AC3C}"/>
              </a:ext>
            </a:extLst>
          </p:cNvPr>
          <p:cNvSpPr/>
          <p:nvPr/>
        </p:nvSpPr>
        <p:spPr>
          <a:xfrm>
            <a:off x="4191000" y="190500"/>
            <a:ext cx="1676400" cy="381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23C297-921A-E786-309B-FCF68177C700}"/>
              </a:ext>
            </a:extLst>
          </p:cNvPr>
          <p:cNvSpPr/>
          <p:nvPr/>
        </p:nvSpPr>
        <p:spPr>
          <a:xfrm>
            <a:off x="2133600" y="603130"/>
            <a:ext cx="1524000" cy="3810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E43B2D-C8D1-F3D1-7EA8-5FFC5FCBCAF9}"/>
              </a:ext>
            </a:extLst>
          </p:cNvPr>
          <p:cNvGrpSpPr/>
          <p:nvPr/>
        </p:nvGrpSpPr>
        <p:grpSpPr>
          <a:xfrm>
            <a:off x="374433" y="3657600"/>
            <a:ext cx="8158233" cy="1886900"/>
            <a:chOff x="374433" y="2209800"/>
            <a:chExt cx="8158233" cy="188690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C38057F-19D0-BEB7-FAA3-2311FB01C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4433" y="2209800"/>
              <a:ext cx="8158233" cy="17526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435E07-5BF0-6B52-F83F-E63412F5D811}"/>
                </a:ext>
              </a:extLst>
            </p:cNvPr>
            <p:cNvSpPr/>
            <p:nvPr/>
          </p:nvSpPr>
          <p:spPr>
            <a:xfrm>
              <a:off x="457200" y="2438400"/>
              <a:ext cx="1600200" cy="1658300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33EF864-F8D2-A167-4B1A-75585185F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59" y="1924793"/>
            <a:ext cx="8235784" cy="159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55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89D8-1C7A-BA2A-E913-88F83CB0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arrange()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8ACD0-FB74-6B71-CC4C-439D360DD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Reorder the </a:t>
            </a:r>
            <a:r>
              <a:rPr lang="en-US" b="1" dirty="0">
                <a:solidFill>
                  <a:srgbClr val="92D050"/>
                </a:solidFill>
              </a:rPr>
              <a:t>rows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Ascending (default)</a:t>
            </a:r>
          </a:p>
          <a:p>
            <a:pPr lvl="1"/>
            <a:r>
              <a:rPr lang="en-US" dirty="0"/>
              <a:t>Descending (</a:t>
            </a:r>
            <a:r>
              <a:rPr lang="en-US" dirty="0">
                <a:solidFill>
                  <a:schemeClr val="tx2"/>
                </a:solidFill>
              </a:rPr>
              <a:t>desc()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be preformed over multiple columns</a:t>
            </a:r>
          </a:p>
          <a:p>
            <a:pPr lvl="2"/>
            <a:r>
              <a:rPr lang="en-US" dirty="0"/>
              <a:t>Dates</a:t>
            </a:r>
          </a:p>
          <a:p>
            <a:pPr lvl="2"/>
            <a:r>
              <a:rPr lang="en-US" dirty="0"/>
              <a:t>Numbers</a:t>
            </a:r>
          </a:p>
          <a:p>
            <a:pPr lvl="2"/>
            <a:r>
              <a:rPr lang="en-US" dirty="0"/>
              <a:t>Alphabetical order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BE725-8744-9139-5678-83AA73E5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61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3642C-C80A-5284-11FE-0ABBA3B87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iris %&gt;% arrange(</a:t>
            </a:r>
            <a:r>
              <a:rPr lang="en-US" sz="2600" dirty="0" err="1">
                <a:solidFill>
                  <a:schemeClr val="tx2"/>
                </a:solidFill>
              </a:rPr>
              <a:t>Petal.Width</a:t>
            </a:r>
            <a:r>
              <a:rPr lang="en-US" sz="2600" dirty="0">
                <a:solidFill>
                  <a:schemeClr val="tx2"/>
                </a:solidFill>
              </a:rPr>
              <a:t>) %&gt;% head()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634A5C4-F73B-0CCA-F5AF-2F95B0FEB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105" y="2514600"/>
            <a:ext cx="8345790" cy="217460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288BE-8344-0AE5-D6E2-58ADF7A4C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1A0A0-84AC-FB62-5A08-153840E4B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736067"/>
            <a:ext cx="591363" cy="9449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5C0072-A51F-56C4-1632-DC843ABEBEF6}"/>
              </a:ext>
            </a:extLst>
          </p:cNvPr>
          <p:cNvSpPr/>
          <p:nvPr/>
        </p:nvSpPr>
        <p:spPr>
          <a:xfrm>
            <a:off x="5638800" y="2819400"/>
            <a:ext cx="1524000" cy="186980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4678-6D8A-3F2A-1546-A9B2CA06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iris %&gt;% arrange(desc(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Petal.Width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)) %&gt;% head()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4CA845-EFD2-17DC-173F-9ED0BB5D5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721" y="2514600"/>
            <a:ext cx="8436558" cy="25146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4E948-0DA8-B3E6-BB0D-76808D25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90CA68-D241-A6A5-F48A-B8E6260A7A00}"/>
              </a:ext>
            </a:extLst>
          </p:cNvPr>
          <p:cNvSpPr/>
          <p:nvPr/>
        </p:nvSpPr>
        <p:spPr>
          <a:xfrm>
            <a:off x="5638800" y="2819400"/>
            <a:ext cx="1524000" cy="1869807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AF4556-E64C-131A-FAFB-0B5A8A699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709213"/>
            <a:ext cx="591363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9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C79C7-2282-8F5D-E57F-70BDF05D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2"/>
                </a:solidFill>
              </a:rPr>
              <a:t>group_by</a:t>
            </a:r>
            <a:r>
              <a:rPr lang="en-US" dirty="0">
                <a:solidFill>
                  <a:schemeClr val="tx2"/>
                </a:solidFill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454E-F712-2AFE-41C2-F05F33FF8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Implicitly split the data set by grouping by names (</a:t>
            </a:r>
            <a:r>
              <a:rPr lang="en-US" b="1" dirty="0">
                <a:solidFill>
                  <a:srgbClr val="FFC000"/>
                </a:solidFill>
              </a:rPr>
              <a:t>columns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Can group by multiple items</a:t>
            </a:r>
          </a:p>
          <a:p>
            <a:pPr lvl="1"/>
            <a:r>
              <a:rPr lang="en-US" dirty="0"/>
              <a:t>Good first step in data processing </a:t>
            </a:r>
          </a:p>
          <a:p>
            <a:pPr lvl="2"/>
            <a:r>
              <a:rPr lang="en-US" dirty="0"/>
              <a:t>Other functions can be applied from here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9825F-B889-B40B-17CB-E9BB39D23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736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6CB4-0203-E7BC-E7AF-55A7E9BE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rgbClr val="0353A1"/>
                </a:solidFill>
              </a:rPr>
              <a:t>iris %&gt;% </a:t>
            </a:r>
            <a:r>
              <a:rPr lang="en-US" sz="2600" dirty="0" err="1">
                <a:solidFill>
                  <a:srgbClr val="0353A1"/>
                </a:solidFill>
              </a:rPr>
              <a:t>group_by</a:t>
            </a:r>
            <a:r>
              <a:rPr lang="en-US" sz="2600" dirty="0">
                <a:solidFill>
                  <a:srgbClr val="0353A1"/>
                </a:solidFill>
              </a:rPr>
              <a:t>(Species) %&gt;% head()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9CE4E4-5249-7751-5EB9-04E993049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B6DC82-35F7-202D-9476-7E5E21B0F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920840"/>
            <a:ext cx="6638760" cy="25749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8C0443-1A9A-0C35-9295-6675E8B3F065}"/>
              </a:ext>
            </a:extLst>
          </p:cNvPr>
          <p:cNvSpPr/>
          <p:nvPr/>
        </p:nvSpPr>
        <p:spPr>
          <a:xfrm>
            <a:off x="7001040" y="2514600"/>
            <a:ext cx="923760" cy="182880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B422CF-4B19-BF3D-FCCD-3E9F13B98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762000"/>
            <a:ext cx="591363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08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9594-F026-A7B2-E28A-FA4D70712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AE35-7EC3-3E5D-83D7-B0A707BCB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dplyr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library(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D0F22A-12F4-4B1C-FDC6-FE97DB59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21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3EE6-8075-1FB8-79C4-98C31A3F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summarize() / </a:t>
            </a:r>
            <a:r>
              <a:rPr lang="en-US" dirty="0" err="1">
                <a:solidFill>
                  <a:schemeClr val="tx2"/>
                </a:solidFill>
              </a:rPr>
              <a:t>summarise</a:t>
            </a:r>
            <a:r>
              <a:rPr lang="en-US" dirty="0">
                <a:solidFill>
                  <a:schemeClr val="tx2"/>
                </a:solidFill>
              </a:rPr>
              <a:t>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3837-6F84-41A1-0EE5-A7590640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Collapse many values down to a single summary.</a:t>
            </a:r>
          </a:p>
          <a:p>
            <a:r>
              <a:rPr lang="en-US" dirty="0"/>
              <a:t>Creates aggregated data.</a:t>
            </a:r>
          </a:p>
          <a:p>
            <a:pPr lvl="1"/>
            <a:r>
              <a:rPr lang="en-US" dirty="0"/>
              <a:t>There are a lot of functions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summarize_all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summarize_at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pPr lvl="2"/>
            <a:r>
              <a:rPr lang="en-US" dirty="0" err="1">
                <a:solidFill>
                  <a:schemeClr val="tx2"/>
                </a:solidFill>
              </a:rPr>
              <a:t>summarize_if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20CFA-1F60-90BC-764C-3FF51396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43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1FEC-81FB-5CCB-33FD-3E9E7D5E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solidFill>
                  <a:srgbClr val="0353A1"/>
                </a:solidFill>
              </a:rPr>
              <a:t>iris %&gt;% </a:t>
            </a:r>
            <a:r>
              <a:rPr lang="en-US" sz="2600" dirty="0" err="1">
                <a:solidFill>
                  <a:srgbClr val="0353A1"/>
                </a:solidFill>
              </a:rPr>
              <a:t>summarise</a:t>
            </a:r>
            <a:r>
              <a:rPr lang="en-US" sz="2600" dirty="0">
                <a:solidFill>
                  <a:srgbClr val="0353A1"/>
                </a:solidFill>
              </a:rPr>
              <a:t>(mean = mean(</a:t>
            </a:r>
            <a:r>
              <a:rPr lang="en-US" sz="2600" dirty="0" err="1">
                <a:solidFill>
                  <a:srgbClr val="0353A1"/>
                </a:solidFill>
              </a:rPr>
              <a:t>Sepal.Length</a:t>
            </a:r>
            <a:r>
              <a:rPr lang="en-US" sz="2600" dirty="0">
                <a:solidFill>
                  <a:srgbClr val="0353A1"/>
                </a:solidFill>
              </a:rPr>
              <a:t>))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97DD0-FA89-B7EA-6B01-EAC7A2BE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6804F-BF42-1B40-92F7-2A42348A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68" y="2743201"/>
            <a:ext cx="6043732" cy="1033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6366D6-5CE7-0D92-CC42-26E554DE9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762000"/>
            <a:ext cx="591363" cy="9449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087590-09BB-5199-AE1D-F5DBFA8EB6E4}"/>
              </a:ext>
            </a:extLst>
          </p:cNvPr>
          <p:cNvSpPr/>
          <p:nvPr/>
        </p:nvSpPr>
        <p:spPr>
          <a:xfrm>
            <a:off x="914401" y="3259820"/>
            <a:ext cx="1143000" cy="626380"/>
          </a:xfrm>
          <a:prstGeom prst="rect">
            <a:avLst/>
          </a:prstGeom>
          <a:noFill/>
          <a:ln w="57150"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F05675-F4D6-4220-842A-F75A95C8716E}"/>
              </a:ext>
            </a:extLst>
          </p:cNvPr>
          <p:cNvSpPr/>
          <p:nvPr/>
        </p:nvSpPr>
        <p:spPr>
          <a:xfrm>
            <a:off x="2420162" y="381000"/>
            <a:ext cx="1618437" cy="381000"/>
          </a:xfrm>
          <a:prstGeom prst="rect">
            <a:avLst/>
          </a:prstGeom>
          <a:noFill/>
          <a:ln w="57150">
            <a:solidFill>
              <a:srgbClr val="CC9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38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2191-4D79-714E-D4E3-9A8D106D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Useful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51C83-D1A3-6847-EFED-626E6D6F7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609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Center: </a:t>
            </a:r>
            <a:r>
              <a:rPr lang="en-US" dirty="0">
                <a:solidFill>
                  <a:schemeClr val="tx2"/>
                </a:solidFill>
              </a:rPr>
              <a:t>mean()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median()</a:t>
            </a:r>
          </a:p>
          <a:p>
            <a:endParaRPr lang="en-US" dirty="0"/>
          </a:p>
          <a:p>
            <a:r>
              <a:rPr lang="en-US" dirty="0"/>
              <a:t>Spread: </a:t>
            </a:r>
            <a:r>
              <a:rPr lang="en-US" dirty="0" err="1">
                <a:solidFill>
                  <a:schemeClr val="tx2"/>
                </a:solidFill>
              </a:rPr>
              <a:t>sd</a:t>
            </a:r>
            <a:r>
              <a:rPr lang="en-US" dirty="0">
                <a:solidFill>
                  <a:schemeClr val="tx2"/>
                </a:solidFill>
              </a:rPr>
              <a:t>()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IQR()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mad()</a:t>
            </a:r>
          </a:p>
          <a:p>
            <a:endParaRPr lang="en-US" dirty="0"/>
          </a:p>
          <a:p>
            <a:r>
              <a:rPr lang="en-US" dirty="0"/>
              <a:t>Range: </a:t>
            </a:r>
            <a:r>
              <a:rPr lang="en-US" dirty="0">
                <a:solidFill>
                  <a:schemeClr val="tx2"/>
                </a:solidFill>
              </a:rPr>
              <a:t>min()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max()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quantile()</a:t>
            </a:r>
          </a:p>
          <a:p>
            <a:endParaRPr lang="en-US" dirty="0"/>
          </a:p>
          <a:p>
            <a:r>
              <a:rPr lang="en-US" dirty="0"/>
              <a:t>Position: </a:t>
            </a:r>
            <a:r>
              <a:rPr lang="en-US" dirty="0">
                <a:solidFill>
                  <a:schemeClr val="tx2"/>
                </a:solidFill>
              </a:rPr>
              <a:t>first()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last()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nth()</a:t>
            </a:r>
            <a:endParaRPr lang="en-US" dirty="0"/>
          </a:p>
          <a:p>
            <a:endParaRPr lang="en-US" dirty="0"/>
          </a:p>
          <a:p>
            <a:r>
              <a:rPr lang="en-US" dirty="0"/>
              <a:t>Count: </a:t>
            </a:r>
            <a:r>
              <a:rPr lang="en-US" dirty="0">
                <a:solidFill>
                  <a:schemeClr val="tx2"/>
                </a:solidFill>
              </a:rPr>
              <a:t>n()</a:t>
            </a:r>
            <a:r>
              <a:rPr lang="en-US" dirty="0"/>
              <a:t>, </a:t>
            </a:r>
            <a:r>
              <a:rPr lang="en-US" dirty="0" err="1">
                <a:solidFill>
                  <a:schemeClr val="tx2"/>
                </a:solidFill>
              </a:rPr>
              <a:t>n_distinct</a:t>
            </a:r>
            <a:r>
              <a:rPr lang="en-US" dirty="0">
                <a:solidFill>
                  <a:schemeClr val="tx2"/>
                </a:solidFill>
              </a:rPr>
              <a:t>()</a:t>
            </a:r>
          </a:p>
          <a:p>
            <a:endParaRPr lang="en-US" dirty="0"/>
          </a:p>
          <a:p>
            <a:r>
              <a:rPr lang="en-US" dirty="0"/>
              <a:t>Logical: </a:t>
            </a:r>
            <a:r>
              <a:rPr lang="en-US" dirty="0">
                <a:solidFill>
                  <a:schemeClr val="tx2"/>
                </a:solidFill>
              </a:rPr>
              <a:t>any()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all()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97E63-B67B-391E-2B1B-42AA3780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167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7C67-5B40-02AA-9116-82103884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686978A-52FA-ECC2-6006-A0AD4B062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70" y="1386438"/>
            <a:ext cx="6019800" cy="154407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69BFE-BE3D-2573-1B0B-83518E35F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757B8C-B3ED-9E2E-F141-ED0B231F8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70" y="3226598"/>
            <a:ext cx="7372160" cy="14978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02BA89-FFA9-CC38-D921-919BD0DD0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70" y="5105401"/>
            <a:ext cx="7834837" cy="83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929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2C13F-E877-1958-A2AA-263FDA52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mutate()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E408-3F59-3D0E-20B6-C2D435321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new variables or column with functions of existing variables.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CAC32-0E95-5C62-4CD7-43AAD282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87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1EDD4-C7B9-2EFD-445C-B9DCDEED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solidFill>
                  <a:srgbClr val="0353A1"/>
                </a:solidFill>
              </a:rPr>
              <a:t>iris %&gt;% mutate(</a:t>
            </a:r>
            <a:r>
              <a:rPr lang="en-US" sz="2600" dirty="0" err="1">
                <a:solidFill>
                  <a:srgbClr val="0353A1"/>
                </a:solidFill>
              </a:rPr>
              <a:t>Sepal.Ratio</a:t>
            </a:r>
            <a:r>
              <a:rPr lang="en-US" sz="2600" dirty="0">
                <a:solidFill>
                  <a:srgbClr val="0353A1"/>
                </a:solidFill>
              </a:rPr>
              <a:t> = </a:t>
            </a:r>
            <a:r>
              <a:rPr lang="en-US" sz="2600" dirty="0" err="1">
                <a:solidFill>
                  <a:srgbClr val="0353A1"/>
                </a:solidFill>
              </a:rPr>
              <a:t>Sepal.Length</a:t>
            </a:r>
            <a:r>
              <a:rPr lang="en-US" sz="2600" dirty="0">
                <a:solidFill>
                  <a:srgbClr val="0353A1"/>
                </a:solidFill>
              </a:rPr>
              <a:t>/</a:t>
            </a:r>
            <a:r>
              <a:rPr lang="en-US" sz="2600" dirty="0" err="1">
                <a:solidFill>
                  <a:srgbClr val="0353A1"/>
                </a:solidFill>
              </a:rPr>
              <a:t>Sepal.Width</a:t>
            </a:r>
            <a:r>
              <a:rPr lang="en-US" sz="2600" dirty="0">
                <a:solidFill>
                  <a:srgbClr val="0353A1"/>
                </a:solidFill>
              </a:rPr>
              <a:t>)  %&gt;% head()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AD64C-2024-E1DD-6997-9606F239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F8E8CE-8464-BE02-B19D-53D220F569F8}"/>
              </a:ext>
            </a:extLst>
          </p:cNvPr>
          <p:cNvSpPr/>
          <p:nvPr/>
        </p:nvSpPr>
        <p:spPr>
          <a:xfrm>
            <a:off x="3733800" y="188393"/>
            <a:ext cx="1066800" cy="345007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F2B4ED-B4BB-DC1C-8BC6-2A315DF4F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5913"/>
            <a:ext cx="6705600" cy="188284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72259FE-63E6-E9E0-4E4C-FBD1172CEEC4}"/>
              </a:ext>
            </a:extLst>
          </p:cNvPr>
          <p:cNvSpPr/>
          <p:nvPr/>
        </p:nvSpPr>
        <p:spPr>
          <a:xfrm>
            <a:off x="6834924" y="1714396"/>
            <a:ext cx="1136436" cy="143855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A9A5A8-7C06-BDD2-6879-E91F22D2B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460490"/>
            <a:ext cx="6781800" cy="30165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53F190-0619-47F8-187A-8371A69570E2}"/>
              </a:ext>
            </a:extLst>
          </p:cNvPr>
          <p:cNvSpPr/>
          <p:nvPr/>
        </p:nvSpPr>
        <p:spPr>
          <a:xfrm>
            <a:off x="4724400" y="4762810"/>
            <a:ext cx="685800" cy="159354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3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A1DE-3B6E-7F64-5CCD-6039D8C1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10DB3-9918-B1DA-95D3-677434ED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5289A2-15A6-F02A-BFC9-18DA6C5B8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9" y="1158985"/>
            <a:ext cx="6134102" cy="27284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7C8364-12E6-4201-7ADB-9BFFD16A13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29"/>
          <a:stretch/>
        </p:blipFill>
        <p:spPr>
          <a:xfrm>
            <a:off x="3729030" y="3581400"/>
            <a:ext cx="534461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53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89A2-6100-6EFE-8767-2FA054B6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Packages in R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A99B98-E293-B718-74B5-42BA7C672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52400" y="1524000"/>
            <a:ext cx="8763000" cy="459955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F95FA-41AA-4347-5C06-0692E815F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1AD4A4D-E9FC-DF85-8718-9230EAB32D15}"/>
              </a:ext>
            </a:extLst>
          </p:cNvPr>
          <p:cNvSpPr/>
          <p:nvPr/>
        </p:nvSpPr>
        <p:spPr>
          <a:xfrm>
            <a:off x="2362200" y="2971800"/>
            <a:ext cx="9144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871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3AC5F-6E93-7F19-9B6F-6FDC5F52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Questions!?!?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B18C9-51F0-F0CA-F5F3-D9E594AF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84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B18E-11C7-2CE3-5E06-6BAC9D65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53429-C278-C3DB-0797-5A4CAB29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382000" cy="45259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filter() </a:t>
            </a:r>
            <a:r>
              <a:rPr lang="en-US" sz="3200" dirty="0"/>
              <a:t>chooses rows based on column values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slice() </a:t>
            </a:r>
            <a:r>
              <a:rPr lang="en-US" sz="3200" dirty="0"/>
              <a:t>chooses rows based on location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/>
                </a:solidFill>
              </a:rPr>
              <a:t>arrange() </a:t>
            </a:r>
            <a:r>
              <a:rPr lang="en-US" sz="3200" dirty="0"/>
              <a:t>changes the order of the rows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6FE4F-F0DC-A9DD-27B7-E3A9C20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2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93C1-B210-9E4E-363C-9FC6CE4F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59695-AA16-BDBD-D611-BDECD6C12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%&gt;% </a:t>
            </a:r>
            <a:r>
              <a:rPr lang="en-US" dirty="0"/>
              <a:t>: The pipe. Read as “and then.”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filter() </a:t>
            </a:r>
            <a:r>
              <a:rPr lang="en-US" dirty="0"/>
              <a:t>: Pick observations (rows) by their values.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select() </a:t>
            </a:r>
            <a:r>
              <a:rPr lang="en-US" dirty="0"/>
              <a:t>: Pick variables (columns) by their names.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arrange() </a:t>
            </a:r>
            <a:r>
              <a:rPr lang="en-US" dirty="0"/>
              <a:t>: Reorder the rows.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2"/>
                </a:solidFill>
              </a:rPr>
              <a:t>group_by</a:t>
            </a:r>
            <a:r>
              <a:rPr lang="en-US" dirty="0">
                <a:solidFill>
                  <a:schemeClr val="tx2"/>
                </a:solidFill>
              </a:rPr>
              <a:t>() </a:t>
            </a:r>
            <a:r>
              <a:rPr lang="en-US" dirty="0"/>
              <a:t>: Implicitly split the data set by grouping by names (columns).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mutate() </a:t>
            </a:r>
            <a:r>
              <a:rPr lang="en-US" dirty="0"/>
              <a:t>: Create new variables with functions of existing variables.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summarize() / </a:t>
            </a:r>
            <a:r>
              <a:rPr lang="en-US" dirty="0" err="1">
                <a:solidFill>
                  <a:schemeClr val="tx2"/>
                </a:solidFill>
              </a:rPr>
              <a:t>summarise</a:t>
            </a:r>
            <a:r>
              <a:rPr lang="en-US" dirty="0">
                <a:solidFill>
                  <a:schemeClr val="tx2"/>
                </a:solidFill>
              </a:rPr>
              <a:t>() </a:t>
            </a:r>
            <a:r>
              <a:rPr lang="en-US" dirty="0"/>
              <a:t>: Collapse many values down to a single summary.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FDB67-6551-02C5-238C-19DEC17EF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02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BB44-3382-232C-247C-856B5480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FA278-E66F-1E65-4C35-45C7E68AE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8991600" cy="45259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2"/>
                </a:solidFill>
              </a:rPr>
              <a:t>select() </a:t>
            </a:r>
            <a:r>
              <a:rPr lang="en-US" dirty="0"/>
              <a:t>changes whether or not a column is included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rename() </a:t>
            </a:r>
            <a:r>
              <a:rPr lang="en-US" dirty="0"/>
              <a:t>changes the name of columns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mutate() </a:t>
            </a:r>
            <a:r>
              <a:rPr lang="en-US" dirty="0"/>
              <a:t>changes the values of columns and creates new columns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relocate() </a:t>
            </a:r>
            <a:r>
              <a:rPr lang="en-US" dirty="0"/>
              <a:t>changes the order of the columns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195D1-C6DC-A212-4F36-543FC6F1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09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D1481-1D75-8676-C2FB-791511B5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of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50D0A-D310-B4E0-9B13-7E6E66272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475615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2"/>
                </a:solidFill>
              </a:rPr>
              <a:t>group_by</a:t>
            </a:r>
            <a:r>
              <a:rPr lang="en-US" dirty="0">
                <a:solidFill>
                  <a:schemeClr val="tx2"/>
                </a:solidFill>
              </a:rPr>
              <a:t>() </a:t>
            </a:r>
            <a:r>
              <a:rPr lang="en-US" dirty="0"/>
              <a:t>specify which category or group</a:t>
            </a:r>
          </a:p>
          <a:p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ungroup() </a:t>
            </a:r>
            <a:r>
              <a:rPr lang="en-US" dirty="0"/>
              <a:t>change dataset to not group by specified category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tx2"/>
                </a:solidFill>
              </a:rPr>
              <a:t>summarize() </a:t>
            </a:r>
            <a:r>
              <a:rPr lang="en-US" dirty="0"/>
              <a:t>collapses a group into a single row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100B2-B9EA-B472-BAC2-61AEF290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28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279B-FD2F-5FB1-4A92-CE257DA3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%&gt;%</a:t>
            </a:r>
            <a:r>
              <a:rPr lang="en-US" dirty="0"/>
              <a:t> ….. and then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C042C-49E7-488A-01EF-77EB133DB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/>
              <a:t>Keyboard shortcut </a:t>
            </a:r>
            <a:r>
              <a:rPr lang="en-US" i="1" dirty="0" err="1"/>
              <a:t>Ctrl+Shift+M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5323-268D-00E2-43EF-48DCE40E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B1EC1A-BDAC-A4E3-AE30-975F9A2124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473"/>
          <a:stretch/>
        </p:blipFill>
        <p:spPr>
          <a:xfrm>
            <a:off x="369837" y="2895600"/>
            <a:ext cx="3613900" cy="19819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9FEAB5-37C5-E4F6-3CA3-8F8F34631F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0230"/>
          <a:stretch/>
        </p:blipFill>
        <p:spPr>
          <a:xfrm>
            <a:off x="5160265" y="2895600"/>
            <a:ext cx="3505200" cy="1981922"/>
          </a:xfrm>
          <a:prstGeom prst="rect">
            <a:avLst/>
          </a:prstGeom>
        </p:spPr>
      </p:pic>
      <p:sp>
        <p:nvSpPr>
          <p:cNvPr id="10" name="Equals 9">
            <a:extLst>
              <a:ext uri="{FF2B5EF4-FFF2-40B4-BE49-F238E27FC236}">
                <a16:creationId xmlns:a16="http://schemas.microsoft.com/office/drawing/2014/main" id="{88B513CD-0E73-3B02-3040-F97FD118226B}"/>
              </a:ext>
            </a:extLst>
          </p:cNvPr>
          <p:cNvSpPr/>
          <p:nvPr/>
        </p:nvSpPr>
        <p:spPr>
          <a:xfrm>
            <a:off x="4197095" y="3656013"/>
            <a:ext cx="762000" cy="6858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66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FD9F-0B7E-7420-1245-3CC4402B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Summary()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056B7-56F8-E8E1-4C01-55C9527BD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Generic function used to produce result summaries of the results of various model fitting functions. </a:t>
            </a:r>
          </a:p>
          <a:p>
            <a:r>
              <a:rPr lang="en-US" sz="3000" dirty="0"/>
              <a:t> The summary function returns the minimum, maximum, mean, median, and 1st and 3rd quartiles for a numerical vector.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7A2E9-EC79-ABB4-1B31-10258E1CB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56E0A-69BD-2E49-0156-94A8E5E2E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43" y="4589159"/>
            <a:ext cx="7883757" cy="153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66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1C13-155B-4F18-A8BE-86D2B45D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Edgar Anderson's Iris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143009-F39E-F153-BC33-575B9B7B9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3505200"/>
            <a:ext cx="8229600" cy="29508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A7F37-CA3D-6FC4-9292-91C221FF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9997A3-7B7E-7164-31BC-5B2D7E0569A6}"/>
              </a:ext>
            </a:extLst>
          </p:cNvPr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Dataframe</a:t>
            </a:r>
            <a:r>
              <a:rPr lang="en-US" dirty="0"/>
              <a:t> with 150 cases (rows) and 5 variables (columns) named </a:t>
            </a:r>
            <a:r>
              <a:rPr lang="en-US" dirty="0" err="1"/>
              <a:t>Sepal.Length</a:t>
            </a:r>
            <a:r>
              <a:rPr lang="en-US" dirty="0"/>
              <a:t>, </a:t>
            </a:r>
            <a:r>
              <a:rPr lang="en-US" dirty="0" err="1"/>
              <a:t>Sepal.Width</a:t>
            </a:r>
            <a:r>
              <a:rPr lang="en-US" dirty="0"/>
              <a:t>, </a:t>
            </a:r>
            <a:r>
              <a:rPr lang="en-US" dirty="0" err="1"/>
              <a:t>Petal.Length</a:t>
            </a:r>
            <a:r>
              <a:rPr lang="en-US" dirty="0"/>
              <a:t>, </a:t>
            </a:r>
            <a:r>
              <a:rPr lang="en-US" dirty="0" err="1"/>
              <a:t>Petal.Width</a:t>
            </a:r>
            <a:r>
              <a:rPr lang="en-US" dirty="0"/>
              <a:t>, and Species.</a:t>
            </a:r>
          </a:p>
        </p:txBody>
      </p:sp>
    </p:spTree>
    <p:extLst>
      <p:ext uri="{BB962C8B-B14F-4D97-AF65-F5344CB8AC3E}">
        <p14:creationId xmlns:p14="http://schemas.microsoft.com/office/powerpoint/2010/main" val="114245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3362-6DBE-8DBB-D9A1-AC433277F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vs. Column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9AEE13-6F1B-0E55-2DBE-D1428E50A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3315" b="37191"/>
          <a:stretch/>
        </p:blipFill>
        <p:spPr>
          <a:xfrm>
            <a:off x="86677" y="2344307"/>
            <a:ext cx="8970646" cy="314209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85C448-A833-D43E-46D7-E0235D457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7283AB-C872-DBE8-12B4-F6CFA4C7B55C}"/>
              </a:ext>
            </a:extLst>
          </p:cNvPr>
          <p:cNvGrpSpPr/>
          <p:nvPr/>
        </p:nvGrpSpPr>
        <p:grpSpPr>
          <a:xfrm>
            <a:off x="86677" y="3733800"/>
            <a:ext cx="8389811" cy="1600200"/>
            <a:chOff x="86677" y="2743200"/>
            <a:chExt cx="8389811" cy="16002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E43857-49C2-BB15-2FA5-6CDD65458339}"/>
                </a:ext>
              </a:extLst>
            </p:cNvPr>
            <p:cNvSpPr/>
            <p:nvPr/>
          </p:nvSpPr>
          <p:spPr>
            <a:xfrm>
              <a:off x="5791200" y="2743200"/>
              <a:ext cx="990600" cy="1600200"/>
            </a:xfrm>
            <a:prstGeom prst="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57E569A-3B4B-5851-C848-F436E2D89130}"/>
                </a:ext>
              </a:extLst>
            </p:cNvPr>
            <p:cNvSpPr/>
            <p:nvPr/>
          </p:nvSpPr>
          <p:spPr>
            <a:xfrm>
              <a:off x="7028688" y="2895600"/>
              <a:ext cx="1447800" cy="685800"/>
            </a:xfrm>
            <a:prstGeom prst="ellipse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Column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77CBF3-0794-3474-3A2C-C41DD444F0EB}"/>
                </a:ext>
              </a:extLst>
            </p:cNvPr>
            <p:cNvSpPr/>
            <p:nvPr/>
          </p:nvSpPr>
          <p:spPr>
            <a:xfrm>
              <a:off x="86677" y="3810000"/>
              <a:ext cx="6695123" cy="304800"/>
            </a:xfrm>
            <a:prstGeom prst="rect">
              <a:avLst/>
            </a:prstGeom>
            <a:noFill/>
            <a:ln w="7620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F39AF53-315C-BDDE-EADD-5EF46A64EDC3}"/>
                </a:ext>
              </a:extLst>
            </p:cNvPr>
            <p:cNvSpPr/>
            <p:nvPr/>
          </p:nvSpPr>
          <p:spPr>
            <a:xfrm>
              <a:off x="7086600" y="3810000"/>
              <a:ext cx="1295400" cy="533400"/>
            </a:xfrm>
            <a:prstGeom prst="round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1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D75B-E722-DC13-B636-512DBA7A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filter()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7C4D9-7CC9-1788-9832-1AC643B5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observations (</a:t>
            </a:r>
            <a:r>
              <a:rPr lang="en-US" b="1" dirty="0">
                <a:solidFill>
                  <a:srgbClr val="92D050"/>
                </a:solidFill>
              </a:rPr>
              <a:t>rows</a:t>
            </a:r>
            <a:r>
              <a:rPr lang="en-US" dirty="0"/>
              <a:t>) by their values.</a:t>
            </a:r>
          </a:p>
          <a:p>
            <a:pPr lvl="1"/>
            <a:r>
              <a:rPr lang="en-US" dirty="0"/>
              <a:t>This can be either numeric or text</a:t>
            </a:r>
          </a:p>
          <a:p>
            <a:pPr lvl="1"/>
            <a:r>
              <a:rPr lang="en-US" dirty="0"/>
              <a:t>If text put “in quotes”</a:t>
            </a:r>
          </a:p>
          <a:p>
            <a:pPr lvl="1"/>
            <a:r>
              <a:rPr lang="en-US" dirty="0"/>
              <a:t>Can use any R operators (</a:t>
            </a:r>
            <a:r>
              <a:rPr lang="en-US" dirty="0">
                <a:solidFill>
                  <a:schemeClr val="tx2"/>
                </a:solidFill>
              </a:rPr>
              <a:t>!=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==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&gt;=</a:t>
            </a:r>
            <a:r>
              <a:rPr lang="en-US" dirty="0"/>
              <a:t>, </a:t>
            </a:r>
            <a:r>
              <a:rPr lang="en-US" dirty="0">
                <a:solidFill>
                  <a:schemeClr val="tx2"/>
                </a:solidFill>
              </a:rPr>
              <a:t>&lt;=</a:t>
            </a:r>
            <a:r>
              <a:rPr lang="en-US" dirty="0"/>
              <a:t>, etc.)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97A02-F9DE-59A5-E9AE-A3CFBA0F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90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C10F-49DC-9442-DD8E-2CE7C4554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846"/>
            <a:ext cx="9144000" cy="838200"/>
          </a:xfrm>
        </p:spPr>
        <p:txBody>
          <a:bodyPr>
            <a:noAutofit/>
          </a:bodyPr>
          <a:lstStyle/>
          <a:p>
            <a:r>
              <a:rPr lang="en-US" sz="2600" dirty="0">
                <a:solidFill>
                  <a:schemeClr val="tx2"/>
                </a:solidFill>
              </a:rPr>
              <a:t>iris %&gt;% filter(Species == "virginica") %&gt;% summary()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CAC22E-AB5F-F097-E589-43B70650B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976"/>
          <a:stretch/>
        </p:blipFill>
        <p:spPr>
          <a:xfrm>
            <a:off x="1" y="1828800"/>
            <a:ext cx="8991600" cy="39624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C95CF-998E-451B-5028-F61E9BFE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 Training</a:t>
            </a:r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AE2A0AC-C6BB-4E19-32F5-408491FF94A3}"/>
              </a:ext>
            </a:extLst>
          </p:cNvPr>
          <p:cNvSpPr/>
          <p:nvPr/>
        </p:nvSpPr>
        <p:spPr>
          <a:xfrm rot="16200000">
            <a:off x="2039523" y="988441"/>
            <a:ext cx="914400" cy="5334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C110077-C4D1-D6A2-C519-3B025014548F}"/>
              </a:ext>
            </a:extLst>
          </p:cNvPr>
          <p:cNvSpPr/>
          <p:nvPr/>
        </p:nvSpPr>
        <p:spPr>
          <a:xfrm rot="16200000">
            <a:off x="4686300" y="988440"/>
            <a:ext cx="914400" cy="53340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1F89B0-C84A-58E6-5F77-2A30AD8C7D1B}"/>
              </a:ext>
            </a:extLst>
          </p:cNvPr>
          <p:cNvSpPr/>
          <p:nvPr/>
        </p:nvSpPr>
        <p:spPr>
          <a:xfrm>
            <a:off x="7315200" y="1981200"/>
            <a:ext cx="1661161" cy="109728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24DB6F-1D7C-4ABE-BA08-4C8C86820A68}"/>
              </a:ext>
            </a:extLst>
          </p:cNvPr>
          <p:cNvSpPr/>
          <p:nvPr/>
        </p:nvSpPr>
        <p:spPr>
          <a:xfrm>
            <a:off x="7312152" y="3797808"/>
            <a:ext cx="1661161" cy="1097280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117868"/>
      </p:ext>
    </p:extLst>
  </p:cSld>
  <p:clrMapOvr>
    <a:masterClrMapping/>
  </p:clrMapOvr>
</p:sld>
</file>

<file path=ppt/theme/theme1.xml><?xml version="1.0" encoding="utf-8"?>
<a:theme xmlns:a="http://schemas.openxmlformats.org/drawingml/2006/main" name="14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9F773AC4937A4A9860E66CAF307755" ma:contentTypeVersion="0" ma:contentTypeDescription="Create a new document." ma:contentTypeScope="" ma:versionID="cf3a22f2d78e9a5fa51aed022f603cae">
  <xsd:schema xmlns:xsd="http://www.w3.org/2001/XMLSchema" xmlns:xs="http://www.w3.org/2001/XMLSchema" xmlns:p="http://schemas.microsoft.com/office/2006/metadata/properties" xmlns:ns2="76200ae3-9792-4cd5-8e8b-92297ba56a0d" targetNamespace="http://schemas.microsoft.com/office/2006/metadata/properties" ma:root="true" ma:fieldsID="28fa185e42099c4249664ba52259a2cf" ns2:_="">
    <xsd:import namespace="76200ae3-9792-4cd5-8e8b-92297ba56a0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200ae3-9792-4cd5-8e8b-92297ba56a0d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6200ae3-9792-4cd5-8e8b-92297ba56a0d">7SHCQ2CVWV3J-1867739457-4</_dlc_DocId>
    <_dlc_DocIdUrl xmlns="76200ae3-9792-4cd5-8e8b-92297ba56a0d">
      <Url>http://nassportal/MD/rtraining/_layouts/15/DocIdRedir.aspx?ID=7SHCQ2CVWV3J-1867739457-4</Url>
      <Description>7SHCQ2CVWV3J-1867739457-4</Description>
    </_dlc_DocIdUrl>
  </documentManagement>
</p:properties>
</file>

<file path=customXml/itemProps1.xml><?xml version="1.0" encoding="utf-8"?>
<ds:datastoreItem xmlns:ds="http://schemas.openxmlformats.org/officeDocument/2006/customXml" ds:itemID="{1375C3D5-7088-4CB2-A06C-3F9D025077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9BD2B9-F79B-4073-A208-567EC737CEDB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E25D6BAD-0E37-48A5-95CE-93519CAFA2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6200ae3-9792-4cd5-8e8b-92297ba56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0681E5F4-9788-4E73-979A-D5345455BEE0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76200ae3-9792-4cd5-8e8b-92297ba56a0d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4225</TotalTime>
  <Words>737</Words>
  <Application>Microsoft Office PowerPoint</Application>
  <PresentationFormat>On-screen Show (4:3)</PresentationFormat>
  <Paragraphs>145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SFMono-Regular</vt:lpstr>
      <vt:lpstr>14_Custom Design</vt:lpstr>
      <vt:lpstr>R dplyr</vt:lpstr>
      <vt:lpstr>Getting Started!</vt:lpstr>
      <vt:lpstr>Key Functions </vt:lpstr>
      <vt:lpstr>%&gt;% ….. and then </vt:lpstr>
      <vt:lpstr>Summary() function</vt:lpstr>
      <vt:lpstr>Edgar Anderson's Iris Data</vt:lpstr>
      <vt:lpstr>Row vs. Column</vt:lpstr>
      <vt:lpstr>filter()</vt:lpstr>
      <vt:lpstr>iris %&gt;% filter(Species == "virginica") %&gt;% summary()</vt:lpstr>
      <vt:lpstr>iris %&gt;% filter(Species == "virginica" | Species == "setosa") %&gt;% summary()</vt:lpstr>
      <vt:lpstr>select()</vt:lpstr>
      <vt:lpstr>iris %&gt;% select(Petal.Width, Species) %&gt;% summary()</vt:lpstr>
      <vt:lpstr>iris %&gt;% select(4:5) %&gt;% summary()</vt:lpstr>
      <vt:lpstr>iris %&gt;% select(starts_with("Petal") &amp; ends_with("Width")) %&gt;% summary()</vt:lpstr>
      <vt:lpstr>arrange()</vt:lpstr>
      <vt:lpstr>iris %&gt;% arrange(Petal.Width) %&gt;% head()</vt:lpstr>
      <vt:lpstr>iris %&gt;% arrange(desc(Petal.Width)) %&gt;% head()</vt:lpstr>
      <vt:lpstr>group_by()</vt:lpstr>
      <vt:lpstr>iris %&gt;% group_by(Species) %&gt;% head()</vt:lpstr>
      <vt:lpstr>summarize() / summarise()</vt:lpstr>
      <vt:lpstr>iris %&gt;% summarise(mean = mean(Sepal.Length))</vt:lpstr>
      <vt:lpstr>Useful functions</vt:lpstr>
      <vt:lpstr>Examples</vt:lpstr>
      <vt:lpstr>mutate()</vt:lpstr>
      <vt:lpstr>iris %&gt;% mutate(Sepal.Ratio = Sepal.Length/Sepal.Width)  %&gt;% head()</vt:lpstr>
      <vt:lpstr>Examples</vt:lpstr>
      <vt:lpstr>Packages in R</vt:lpstr>
      <vt:lpstr>Questions!?!?</vt:lpstr>
      <vt:lpstr>Rows</vt:lpstr>
      <vt:lpstr>Columns</vt:lpstr>
      <vt:lpstr>Group of Rows</vt:lpstr>
    </vt:vector>
  </TitlesOfParts>
  <Company>USDA - NASS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Karissa Jobman</dc:creator>
  <cp:lastModifiedBy>Whiteaker, Jessica - REE-NASS</cp:lastModifiedBy>
  <cp:revision>297</cp:revision>
  <cp:lastPrinted>2019-03-19T13:18:54Z</cp:lastPrinted>
  <dcterms:created xsi:type="dcterms:W3CDTF">2012-07-10T15:52:31Z</dcterms:created>
  <dcterms:modified xsi:type="dcterms:W3CDTF">2025-03-26T18:45:58Z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0x010100349F773AC4937A4A9860E66CAF307755</vt:lpwstr>
  </property>
  <property fmtid="{D5CDD505-2E9C-101B-9397-08002B2CF9AE}" pid="3" name="_dlc_DocIdItemGuid">
    <vt:lpwstr>ee6b4dbc-5ca3-4566-89e8-260dd682821b</vt:lpwstr>
  </property>
</Properties>
</file>