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9" r:id="rId2"/>
    <p:sldId id="275" r:id="rId3"/>
    <p:sldId id="276" r:id="rId4"/>
    <p:sldId id="277" r:id="rId5"/>
    <p:sldId id="257" r:id="rId6"/>
    <p:sldId id="258" r:id="rId7"/>
    <p:sldId id="274" r:id="rId8"/>
    <p:sldId id="260" r:id="rId9"/>
    <p:sldId id="261" r:id="rId10"/>
    <p:sldId id="269" r:id="rId11"/>
    <p:sldId id="268" r:id="rId12"/>
    <p:sldId id="262" r:id="rId13"/>
    <p:sldId id="263" r:id="rId14"/>
    <p:sldId id="264" r:id="rId15"/>
    <p:sldId id="265" r:id="rId16"/>
    <p:sldId id="270" r:id="rId17"/>
    <p:sldId id="271" r:id="rId18"/>
    <p:sldId id="266" r:id="rId19"/>
    <p:sldId id="267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AE27E4-C80E-3E4F-A23B-BA8AF72BE4FA}">
          <p14:sldIdLst>
            <p14:sldId id="259"/>
            <p14:sldId id="275"/>
            <p14:sldId id="276"/>
            <p14:sldId id="277"/>
          </p14:sldIdLst>
        </p14:section>
        <p14:section name="Data Preprocessing" id="{B14F4025-77C0-3D49-9740-F26035974E3F}">
          <p14:sldIdLst>
            <p14:sldId id="257"/>
            <p14:sldId id="258"/>
            <p14:sldId id="274"/>
          </p14:sldIdLst>
        </p14:section>
        <p14:section name="Spine" id="{196BB182-B90A-7343-A33F-F0B48E40D030}">
          <p14:sldIdLst>
            <p14:sldId id="260"/>
            <p14:sldId id="261"/>
            <p14:sldId id="269"/>
            <p14:sldId id="268"/>
            <p14:sldId id="262"/>
            <p14:sldId id="263"/>
          </p14:sldIdLst>
        </p14:section>
        <p14:section name="Vertebra" id="{58ECFBFB-66DE-D745-978A-737355354959}">
          <p14:sldIdLst>
            <p14:sldId id="264"/>
            <p14:sldId id="265"/>
            <p14:sldId id="270"/>
            <p14:sldId id="271"/>
            <p14:sldId id="266"/>
            <p14:sldId id="267"/>
          </p14:sldIdLst>
        </p14:section>
        <p14:section name="Calculating Bone Mineral Density" id="{C5649FC5-A901-B44C-8B58-048AAFA2603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539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4A7D-5269-C740-B3E7-8A5601445769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C7FB9-22CC-0A44-87B7-353A755F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Studies have identified over 500 genetic loci to be associated with osteoporosis. This is the particular skeletal condition that Dr. Kague is most interested 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visualize this, each red dot here represents regions in the human genome that have been linked to osteoporosis.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Association does not mean causality and functional studies are needed to identify genes responsible for causing particular skeletal conditions.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identifying causal genes, research communities aim to find therapeutical targets for such diseases. Given the high number of genes that need to be functionally tested, there is a necessity of faster screening systems to benefit rapid genetic discoveries. </a:t>
            </a:r>
            <a:endParaRPr dirty="0"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Dr. Kague already uses zebrafish in order to accelerate the functional screening of skeletal conditions for humans.</a:t>
            </a:r>
          </a:p>
          <a:p>
            <a:endParaRPr lang="en-US"/>
          </a:p>
          <a:p>
            <a:r>
              <a:rPr lang="en-US"/>
              <a:t>Zebrafish have the same bone cell types as us and have the potential to develop similar degenerative bone conditions.</a:t>
            </a:r>
          </a:p>
          <a:p>
            <a:endParaRPr lang="en-US"/>
          </a:p>
          <a:p>
            <a:r>
              <a:rPr lang="en-US"/>
              <a:t>They also have a much faster growth rate, as seen in the figure illustrating their growth over 96 hours post fertilization.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7205D-25AE-5C44-AE15-6415A643A6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So the aim of the project was to develop a framework to allow for rapid and robust assessments of the zebrafish skeleton using X-rays of live, genetically-mutated zebrafish.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In particular, Dr. Kague specifically wanted an automatic framework that could quantify: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- The length and curvature of the  spine.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- As well as The length and area of specific vertebrae within the spine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 fully automatic framework designed specifically for the analysis of the vertebral column of zebrafish had never been accomplished before this study.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As a result, the background research was mainly based on segmentation publications and subsequent analysis in humans.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The methods outlined in this study were completely novel as they integrated the automatic analysis of genetically-mutated zebrafish using AI</a:t>
            </a:r>
            <a:endParaRPr dirty="0"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22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595F6B-F0AA-BCB4-F7BC-720D517A8C81}"/>
              </a:ext>
            </a:extLst>
          </p:cNvPr>
          <p:cNvSpPr/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FE5B6-EF4D-41C9-071C-D50F983D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6A420-997D-F1D0-3F58-233BB6DF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2BA7-C3E6-D4A2-5CEC-FFAC4CF9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F36D-64D7-8A72-01EE-B982160F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EA6E-67DD-915D-9055-9114551E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7226D6-7C2D-C1C2-C6F7-DED0BD48ADD4}"/>
              </a:ext>
            </a:extLst>
          </p:cNvPr>
          <p:cNvSpPr/>
          <p:nvPr userDrawn="1"/>
        </p:nvSpPr>
        <p:spPr>
          <a:xfrm>
            <a:off x="836612" y="373120"/>
            <a:ext cx="10515600" cy="131756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1570F-2CD5-9745-17E3-0D3CB4B7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2577F-52F2-6CC9-3B40-CB5BE94E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378D-C31C-5C77-B945-F3C05A36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C32A-C5E8-BB01-AB95-7A51E4F0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CDCC-9A01-CDAD-BE2A-08301B5F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581819-3392-88FA-5B3F-9A52F30AEEF7}"/>
              </a:ext>
            </a:extLst>
          </p:cNvPr>
          <p:cNvSpPr/>
          <p:nvPr userDrawn="1"/>
        </p:nvSpPr>
        <p:spPr>
          <a:xfrm>
            <a:off x="8724900" y="365125"/>
            <a:ext cx="2628900" cy="58118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D566B-C303-5AD9-702B-6184EE85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92592-CDFF-57EC-C921-751B5D43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229E-3E0C-20DA-BD69-2E053CBD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EE1D-7A07-DE3C-E568-E7A60219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FE2A-0A15-DA16-C19D-A181BD10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022C1F-2F15-97EE-6613-6D8C14583F8D}"/>
              </a:ext>
            </a:extLst>
          </p:cNvPr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2A45C-6365-956D-08D6-90C35F5C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ACCE-C88A-7C96-D394-56472CAD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6AB1-03F5-8213-7BB6-AFBB915B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F34B-133D-2F69-C9B4-D428F87A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3E91-0259-663A-1EDF-ECE21A9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32376F-CF35-FC6E-8395-B65D48CA4E7E}"/>
              </a:ext>
            </a:extLst>
          </p:cNvPr>
          <p:cNvSpPr/>
          <p:nvPr userDrawn="1"/>
        </p:nvSpPr>
        <p:spPr>
          <a:xfrm>
            <a:off x="831850" y="1709738"/>
            <a:ext cx="10528300" cy="285273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EAB6A-9F80-9E62-5B19-60D928FA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5284C-3BC4-FFC1-B55B-CC6F9C1A2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35DB-C2D6-789E-5012-A7F328F5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94C9-DF5B-AEC6-E2CD-C7B0E77A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1472-79AE-1629-D3F3-8A4DC5B9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5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510E5C-3EAB-4983-E518-54C50746EE3D}"/>
              </a:ext>
            </a:extLst>
          </p:cNvPr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5557F-35C5-557E-D71D-361FCCB9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114B-33A4-5CB0-E2AE-342920F8B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F021-B35E-F8E3-10A9-61D69298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FADE-6855-6FA3-9C6E-887DBC7D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05857-9B52-7E25-10D5-AB433776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22AD6-9402-3C46-F5BB-237BA722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5C4D7C-C75C-C96E-23D2-849E346DBB57}"/>
              </a:ext>
            </a:extLst>
          </p:cNvPr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0E275-681D-EB0A-81B3-5F53E702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712A5-74D3-96CB-192C-7E8B970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0" i="0">
                <a:latin typeface="Avenir Medium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DB46-9A66-81C2-D31F-C12B3023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AFC26-53E0-F06F-0B3D-5D7BF56F7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0" i="0">
                <a:latin typeface="Avenir Medium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87F1F-DDE8-E58A-94D2-AB770A474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84B8D-6384-8593-4851-1DC9674E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53C3B-60D1-F877-B217-36C56E98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A681D-A4A5-C1C3-2DFC-FA60A75A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5ED93A-BC5E-DFCC-FE6A-E46DA4DCA3B7}"/>
              </a:ext>
            </a:extLst>
          </p:cNvPr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F0003-DAF1-D7B7-5259-400719DF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AE193-5990-FAEF-20B6-128D0119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E5B14-87AB-13C9-9163-8EF01063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23D17-82B1-01BF-A80F-43B59A99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8BD17-2EC0-2F50-59C0-22EB0532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F8E8B-C40A-27C0-68DF-D5C5041C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388FD-812D-A13E-2D31-76CB827A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5910E7-23F4-8526-0313-500D3356F8C3}"/>
              </a:ext>
            </a:extLst>
          </p:cNvPr>
          <p:cNvSpPr/>
          <p:nvPr userDrawn="1"/>
        </p:nvSpPr>
        <p:spPr>
          <a:xfrm>
            <a:off x="836612" y="457200"/>
            <a:ext cx="3933825" cy="1600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12E18-515E-A5C6-1E4C-75436DA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A8AE-178A-471D-0EA6-3BF85256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A5796-4E95-E074-5A95-60BF906F4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7ED4-4078-6158-C79D-5D82066D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B749-8BFA-8B3D-8241-6DC4C233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3B793-A42D-23B9-D36E-8E1079A3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E3E064-7C79-8221-D357-EA8B4E7D23A4}"/>
              </a:ext>
            </a:extLst>
          </p:cNvPr>
          <p:cNvSpPr/>
          <p:nvPr userDrawn="1"/>
        </p:nvSpPr>
        <p:spPr>
          <a:xfrm>
            <a:off x="836612" y="457200"/>
            <a:ext cx="3933825" cy="1600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355D-8F5A-75A8-F515-AB8D7418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A441B-3142-391A-43CD-6C6F9E79E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20EDB-307C-FCD9-5C38-599840A7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0E45C-D13E-AF6D-95BF-4DDAF0BF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524D4-4E44-2F17-4BFE-45803D5C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6CF9-6B83-76C5-8CA5-5639EC75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774E7-B183-3727-7E33-B90D53ED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65D4-EB11-A329-704B-C9A42AB6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213F-062A-F84D-0552-C449CE292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Light" panose="020B0402020203020204" pitchFamily="34" charset="77"/>
              </a:defRPr>
            </a:lvl1pPr>
          </a:lstStyle>
          <a:p>
            <a:fld id="{861A3DF2-0531-CE46-9494-B94CAD82DC1E}" type="datetime1">
              <a:rPr lang="en-IE" smtClean="0"/>
              <a:pPr/>
              <a:t>15/12/2023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D2B4-4534-BA32-42B9-5BC26055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2CDB-2CDB-3BBB-5515-5A70CC721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0002B4F3-51CF-9C4B-9B0B-357857B035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3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F94A-D44C-6374-1484-A713F1633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Zebrafish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6ABD-70B2-2E58-D55B-F6779092C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Steps Breakdown</a:t>
            </a:r>
          </a:p>
        </p:txBody>
      </p:sp>
    </p:spTree>
    <p:extLst>
      <p:ext uri="{BB962C8B-B14F-4D97-AF65-F5344CB8AC3E}">
        <p14:creationId xmlns:p14="http://schemas.microsoft.com/office/powerpoint/2010/main" val="80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Spine Region </a:t>
            </a:r>
            <a:r>
              <a:rPr lang="en-US" sz="2400" dirty="0"/>
              <a:t>(deep learning)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5746E-76D7-6ABD-33BF-A643D241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Outline</a:t>
            </a:r>
          </a:p>
        </p:txBody>
      </p:sp>
    </p:spTree>
    <p:extLst>
      <p:ext uri="{BB962C8B-B14F-4D97-AF65-F5344CB8AC3E}">
        <p14:creationId xmlns:p14="http://schemas.microsoft.com/office/powerpoint/2010/main" val="270430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Spine Region </a:t>
            </a:r>
            <a:r>
              <a:rPr lang="en-US" sz="2400" dirty="0"/>
              <a:t>(deep learning)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9F687-CB45-2240-B4EB-0EAAD9FD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Results</a:t>
            </a:r>
          </a:p>
        </p:txBody>
      </p:sp>
    </p:spTree>
    <p:extLst>
      <p:ext uri="{BB962C8B-B14F-4D97-AF65-F5344CB8AC3E}">
        <p14:creationId xmlns:p14="http://schemas.microsoft.com/office/powerpoint/2010/main" val="249215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D3E7-8A95-2160-0BED-64E65689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Spine Length</a:t>
            </a:r>
          </a:p>
        </p:txBody>
      </p:sp>
      <p:pic>
        <p:nvPicPr>
          <p:cNvPr id="5" name="Content Placeholder 4" descr="A diagram of a spine structure&#10;&#10;Description automatically generated with medium confidence">
            <a:extLst>
              <a:ext uri="{FF2B5EF4-FFF2-40B4-BE49-F238E27FC236}">
                <a16:creationId xmlns:a16="http://schemas.microsoft.com/office/drawing/2014/main" id="{37375A82-A65C-4FA9-EAD1-0DCEB0C37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928" y="1825625"/>
            <a:ext cx="5868144" cy="4351338"/>
          </a:xfrm>
        </p:spPr>
      </p:pic>
    </p:spTree>
    <p:extLst>
      <p:ext uri="{BB962C8B-B14F-4D97-AF65-F5344CB8AC3E}">
        <p14:creationId xmlns:p14="http://schemas.microsoft.com/office/powerpoint/2010/main" val="14428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D3E7-8A95-2160-0BED-64E65689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Spine Curvature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F5E6-D8FD-1AFE-959E-FFE66177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Vertebra Region </a:t>
            </a:r>
            <a:r>
              <a:rPr lang="en-US" sz="2400" dirty="0"/>
              <a:t>(Manual)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E66B4-BE1A-6414-4691-D8AD0892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Matching Method</a:t>
            </a:r>
          </a:p>
        </p:txBody>
      </p:sp>
    </p:spTree>
    <p:extLst>
      <p:ext uri="{BB962C8B-B14F-4D97-AF65-F5344CB8AC3E}">
        <p14:creationId xmlns:p14="http://schemas.microsoft.com/office/powerpoint/2010/main" val="30112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Vertebra Region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Medium" panose="02000503020000020003" pitchFamily="2" charset="0"/>
                <a:ea typeface="+mj-ea"/>
                <a:cs typeface="+mj-cs"/>
              </a:rPr>
              <a:t>(deep learning)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9F687-CB45-2240-B4EB-0EAAD9FD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Breakdown</a:t>
            </a:r>
          </a:p>
        </p:txBody>
      </p:sp>
    </p:spTree>
    <p:extLst>
      <p:ext uri="{BB962C8B-B14F-4D97-AF65-F5344CB8AC3E}">
        <p14:creationId xmlns:p14="http://schemas.microsoft.com/office/powerpoint/2010/main" val="14842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Vertebra Region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Medium" panose="02000503020000020003" pitchFamily="2" charset="0"/>
                <a:ea typeface="+mj-ea"/>
                <a:cs typeface="+mj-cs"/>
              </a:rPr>
              <a:t>(deep learning)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5746E-76D7-6ABD-33BF-A643D241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Outline</a:t>
            </a:r>
          </a:p>
        </p:txBody>
      </p:sp>
    </p:spTree>
    <p:extLst>
      <p:ext uri="{BB962C8B-B14F-4D97-AF65-F5344CB8AC3E}">
        <p14:creationId xmlns:p14="http://schemas.microsoft.com/office/powerpoint/2010/main" val="21358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Vertebra Region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Medium" panose="02000503020000020003" pitchFamily="2" charset="0"/>
                <a:ea typeface="+mj-ea"/>
                <a:cs typeface="+mj-cs"/>
              </a:rPr>
              <a:t>(deep learning)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5746E-76D7-6ABD-33BF-A643D241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Results</a:t>
            </a:r>
          </a:p>
        </p:txBody>
      </p:sp>
    </p:spTree>
    <p:extLst>
      <p:ext uri="{BB962C8B-B14F-4D97-AF65-F5344CB8AC3E}">
        <p14:creationId xmlns:p14="http://schemas.microsoft.com/office/powerpoint/2010/main" val="3258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D3E7-8A95-2160-0BED-64E65689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Vertebra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F5E6-D8FD-1AFE-959E-FFE66177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D3E7-8A95-2160-0BED-64E65689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Vertebra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F5E6-D8FD-1AFE-959E-FFE66177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/>
              <a:t>Genetic Associations of Osteoporosis</a:t>
            </a:r>
            <a:endParaRPr b="1" dirty="0"/>
          </a:p>
        </p:txBody>
      </p:sp>
      <p:pic>
        <p:nvPicPr>
          <p:cNvPr id="127" name="Google Shape;127;p2" descr="Fig. 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838200" y="2020922"/>
            <a:ext cx="10515600" cy="39607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4C946B-C0F7-3143-ADC6-5F001921F06C}"/>
              </a:ext>
            </a:extLst>
          </p:cNvPr>
          <p:cNvSpPr/>
          <p:nvPr/>
        </p:nvSpPr>
        <p:spPr>
          <a:xfrm>
            <a:off x="4464786" y="6287305"/>
            <a:ext cx="333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(Morris, Kemp and </a:t>
            </a:r>
            <a:r>
              <a:rPr lang="en-IE" dirty="0" err="1">
                <a:solidFill>
                  <a:srgbClr val="000000"/>
                </a:solidFill>
              </a:rPr>
              <a:t>Youlten</a:t>
            </a:r>
            <a:r>
              <a:rPr lang="en-IE" dirty="0">
                <a:solidFill>
                  <a:srgbClr val="000000"/>
                </a:solidFill>
              </a:rPr>
              <a:t>, 2018)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0D80-6D65-9249-D423-EDE0D775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92E7-F471-8708-BA3A-B26F4417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">
            <a:extLst>
              <a:ext uri="{FF2B5EF4-FFF2-40B4-BE49-F238E27FC236}">
                <a16:creationId xmlns:a16="http://schemas.microsoft.com/office/drawing/2014/main" id="{EB6764F2-E7CA-8F43-9B73-4174BA31AA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/>
              <a:t>Zebrafish as Animal Models</a:t>
            </a:r>
            <a:endParaRPr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139B2-BB97-F44B-9EEA-197493005F1E}"/>
              </a:ext>
            </a:extLst>
          </p:cNvPr>
          <p:cNvSpPr/>
          <p:nvPr/>
        </p:nvSpPr>
        <p:spPr>
          <a:xfrm>
            <a:off x="2546037" y="5725666"/>
            <a:ext cx="162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(Preston, 2014)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8CAE0-733D-F44D-84C3-3FC45C274FF5}"/>
              </a:ext>
            </a:extLst>
          </p:cNvPr>
          <p:cNvSpPr/>
          <p:nvPr/>
        </p:nvSpPr>
        <p:spPr>
          <a:xfrm>
            <a:off x="7085173" y="6298786"/>
            <a:ext cx="3282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(</a:t>
            </a:r>
            <a:r>
              <a:rPr lang="en-IE" dirty="0" err="1">
                <a:solidFill>
                  <a:srgbClr val="000000"/>
                </a:solidFill>
              </a:rPr>
              <a:t>Schiwy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Bräunig</a:t>
            </a:r>
            <a:r>
              <a:rPr lang="en-IE" dirty="0">
                <a:solidFill>
                  <a:srgbClr val="000000"/>
                </a:solidFill>
              </a:rPr>
              <a:t> and Alert, 2014)</a:t>
            </a:r>
            <a:endParaRPr lang="en-US" dirty="0"/>
          </a:p>
        </p:txBody>
      </p:sp>
      <p:pic>
        <p:nvPicPr>
          <p:cNvPr id="6" name="Google Shape;143;p3" descr="Drunk Fish Convince Sober Ones to Follow Them Around | Discover Magazine">
            <a:extLst>
              <a:ext uri="{FF2B5EF4-FFF2-40B4-BE49-F238E27FC236}">
                <a16:creationId xmlns:a16="http://schemas.microsoft.com/office/drawing/2014/main" id="{99F99224-DED9-1D09-0F40-EC54161CD631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75423"/>
            <a:ext cx="5181600" cy="3451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2;p3" descr="A picture containing photo, looking, old, different&#10;&#10;Description automatically generated">
            <a:extLst>
              <a:ext uri="{FF2B5EF4-FFF2-40B4-BE49-F238E27FC236}">
                <a16:creationId xmlns:a16="http://schemas.microsoft.com/office/drawing/2014/main" id="{C66001E1-9793-C5A2-F5E3-3B3182FC1673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1927722"/>
            <a:ext cx="5181600" cy="4147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5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1"/>
              <a:t>Aim</a:t>
            </a:r>
          </a:p>
        </p:txBody>
      </p:sp>
      <p:sp>
        <p:nvSpPr>
          <p:cNvPr id="4" name="Google Shape;123;p2">
            <a:extLst>
              <a:ext uri="{FF2B5EF4-FFF2-40B4-BE49-F238E27FC236}">
                <a16:creationId xmlns:a16="http://schemas.microsoft.com/office/drawing/2014/main" id="{E9E2DBE4-5935-E266-FBFF-938A8E1812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spcFirstLastPara="1" vert="horz" lIns="91425" tIns="45700" rIns="91425" bIns="45700" rtlCol="0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4000"/>
            </a:pPr>
            <a:r>
              <a:rPr lang="en-IE" sz="2400" dirty="0"/>
              <a:t>To automate the analysis of zebrafish X-rays to allow for in vivo rapid screening of zebrafish carrying mutations in putative candidate genes in skeletal conditions. </a:t>
            </a:r>
          </a:p>
        </p:txBody>
      </p:sp>
    </p:spTree>
    <p:extLst>
      <p:ext uri="{BB962C8B-B14F-4D97-AF65-F5344CB8AC3E}">
        <p14:creationId xmlns:p14="http://schemas.microsoft.com/office/powerpoint/2010/main" val="28152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E84B-FBED-934C-A1DA-97399767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Supplied X-Ray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C1EF-9EFA-D527-509C-65C21196E2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Multiple Bodies</a:t>
            </a:r>
          </a:p>
          <a:p>
            <a:pPr lvl="1"/>
            <a:r>
              <a:rPr lang="en-US" dirty="0"/>
              <a:t>Calcium Hydroxyapatite Sample (</a:t>
            </a:r>
            <a:r>
              <a:rPr lang="en-US" dirty="0" err="1"/>
              <a:t>CaHA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Multiple Zebrafish Samples (~5)</a:t>
            </a:r>
          </a:p>
          <a:p>
            <a:pPr lvl="1"/>
            <a:r>
              <a:rPr lang="en-US" dirty="0"/>
              <a:t>First fish always the same (Wildtype)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Isolate samples for analysis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Isolate </a:t>
            </a:r>
            <a:r>
              <a:rPr lang="en-US" dirty="0" err="1"/>
              <a:t>CaHA</a:t>
            </a:r>
            <a:r>
              <a:rPr lang="en-US" dirty="0"/>
              <a:t> for BMD calibration</a:t>
            </a:r>
          </a:p>
        </p:txBody>
      </p:sp>
      <p:pic>
        <p:nvPicPr>
          <p:cNvPr id="8" name="Google Shape;311;p15" descr="StockInput.tif">
            <a:extLst>
              <a:ext uri="{FF2B5EF4-FFF2-40B4-BE49-F238E27FC236}">
                <a16:creationId xmlns:a16="http://schemas.microsoft.com/office/drawing/2014/main" id="{43D19080-8F09-9062-6244-E94E75FD020A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rcRect l="12717" t="19260" r="10606" b="20134"/>
          <a:stretch/>
        </p:blipFill>
        <p:spPr>
          <a:xfrm>
            <a:off x="6172200" y="1953509"/>
            <a:ext cx="5181600" cy="4095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8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F6D5-6C51-D733-D7DD-23AC5CEE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Zebrafish Samples </a:t>
            </a:r>
            <a:r>
              <a:rPr lang="en-US" sz="2400" dirty="0"/>
              <a:t>(semi-auto)</a:t>
            </a:r>
          </a:p>
        </p:txBody>
      </p:sp>
      <p:pic>
        <p:nvPicPr>
          <p:cNvPr id="21" name="Content Placeholder 20" descr="A close-up of several fish&#10;&#10;Description automatically generated">
            <a:extLst>
              <a:ext uri="{FF2B5EF4-FFF2-40B4-BE49-F238E27FC236}">
                <a16:creationId xmlns:a16="http://schemas.microsoft.com/office/drawing/2014/main" id="{2131B865-F6E0-E7C4-F6FE-A55FC9C3C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557" y="1825625"/>
            <a:ext cx="8550885" cy="4351338"/>
          </a:xfrm>
        </p:spPr>
      </p:pic>
    </p:spTree>
    <p:extLst>
      <p:ext uri="{BB962C8B-B14F-4D97-AF65-F5344CB8AC3E}">
        <p14:creationId xmlns:p14="http://schemas.microsoft.com/office/powerpoint/2010/main" val="12151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F6D5-6C51-D733-D7DD-23AC5CEE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Zebrafish Samples </a:t>
            </a:r>
            <a:r>
              <a:rPr lang="en-US" sz="2400" dirty="0"/>
              <a:t>(deep-learning)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5409-72F9-1809-1EAD-ADC6E95A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YOLO?</a:t>
            </a:r>
          </a:p>
        </p:txBody>
      </p:sp>
    </p:spTree>
    <p:extLst>
      <p:ext uri="{BB962C8B-B14F-4D97-AF65-F5344CB8AC3E}">
        <p14:creationId xmlns:p14="http://schemas.microsoft.com/office/powerpoint/2010/main" val="292517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Spine Region </a:t>
            </a:r>
            <a:r>
              <a:rPr lang="en-US" sz="2400" dirty="0"/>
              <a:t>(semi-auto)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E66B4-BE1A-6414-4691-D8AD0892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Matching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C2AE8-FA61-E780-5B30-C0CA6BE9D3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2EC4C8-F725-C48C-0EAE-843B8A888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MATLAB Segment Editor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B6C70-138C-A9B4-A66C-70290CF34D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Spine Region </a:t>
            </a:r>
            <a:r>
              <a:rPr lang="en-US" sz="2400" dirty="0"/>
              <a:t>(deep learning)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9F687-CB45-2240-B4EB-0EAAD9FD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Breakdown</a:t>
            </a:r>
          </a:p>
        </p:txBody>
      </p:sp>
    </p:spTree>
    <p:extLst>
      <p:ext uri="{BB962C8B-B14F-4D97-AF65-F5344CB8AC3E}">
        <p14:creationId xmlns:p14="http://schemas.microsoft.com/office/powerpoint/2010/main" val="30279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C441836-9073-8F43-92B3-457F21473E2E}" vid="{D020E2AC-7797-5445-A3F3-330B0E8E6B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508</Words>
  <Application>Microsoft Macintosh PowerPoint</Application>
  <PresentationFormat>Widescreen</PresentationFormat>
  <Paragraphs>68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Book</vt:lpstr>
      <vt:lpstr>Avenir Light</vt:lpstr>
      <vt:lpstr>Avenir Medium</vt:lpstr>
      <vt:lpstr>Calibri</vt:lpstr>
      <vt:lpstr>Wingdings</vt:lpstr>
      <vt:lpstr>Office Theme</vt:lpstr>
      <vt:lpstr>Zebrafish Analysis</vt:lpstr>
      <vt:lpstr>Genetic Associations of Osteoporosis</vt:lpstr>
      <vt:lpstr>Zebrafish as Animal Models</vt:lpstr>
      <vt:lpstr>Aim</vt:lpstr>
      <vt:lpstr>Supplied X-Ray Samples</vt:lpstr>
      <vt:lpstr>Isolating Zebrafish Samples (semi-auto)</vt:lpstr>
      <vt:lpstr>Isolating Zebrafish Samples (deep-learning)</vt:lpstr>
      <vt:lpstr>Isolating Spine Region (semi-auto)</vt:lpstr>
      <vt:lpstr>Isolating Spine Region (deep learning)</vt:lpstr>
      <vt:lpstr>Isolating Spine Region (deep learning)</vt:lpstr>
      <vt:lpstr>Isolating Spine Region (deep learning)</vt:lpstr>
      <vt:lpstr>Measuring Spine Length</vt:lpstr>
      <vt:lpstr>Measuring Spine Curvature</vt:lpstr>
      <vt:lpstr>Isolating Vertebra Region (Manual)</vt:lpstr>
      <vt:lpstr>Isolating Vertebra Region (deep learning)</vt:lpstr>
      <vt:lpstr>Isolating Vertebra Region (deep learning)</vt:lpstr>
      <vt:lpstr>Isolating Vertebra Region (deep learning)</vt:lpstr>
      <vt:lpstr>Measuring Vertebra Length</vt:lpstr>
      <vt:lpstr>Measuring Vertebra Area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Zebrafish Analysis</dc:title>
  <dc:creator>Katie Noonan</dc:creator>
  <cp:lastModifiedBy>Katie Noonan</cp:lastModifiedBy>
  <cp:revision>2</cp:revision>
  <dcterms:created xsi:type="dcterms:W3CDTF">2023-12-15T14:13:14Z</dcterms:created>
  <dcterms:modified xsi:type="dcterms:W3CDTF">2023-12-15T14:28:23Z</dcterms:modified>
</cp:coreProperties>
</file>